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0" r:id="rId1"/>
  </p:sldMasterIdLst>
  <p:notesMasterIdLst>
    <p:notesMasterId r:id="rId81"/>
  </p:notesMasterIdLst>
  <p:sldIdLst>
    <p:sldId id="256" r:id="rId2"/>
    <p:sldId id="403" r:id="rId3"/>
    <p:sldId id="309" r:id="rId4"/>
    <p:sldId id="433" r:id="rId5"/>
    <p:sldId id="434" r:id="rId6"/>
    <p:sldId id="435" r:id="rId7"/>
    <p:sldId id="350" r:id="rId8"/>
    <p:sldId id="431" r:id="rId9"/>
    <p:sldId id="317" r:id="rId10"/>
    <p:sldId id="314" r:id="rId11"/>
    <p:sldId id="316" r:id="rId12"/>
    <p:sldId id="436" r:id="rId13"/>
    <p:sldId id="411" r:id="rId14"/>
    <p:sldId id="318" r:id="rId15"/>
    <p:sldId id="437" r:id="rId16"/>
    <p:sldId id="438" r:id="rId17"/>
    <p:sldId id="439" r:id="rId18"/>
    <p:sldId id="440" r:id="rId19"/>
    <p:sldId id="441" r:id="rId20"/>
    <p:sldId id="286" r:id="rId21"/>
    <p:sldId id="288" r:id="rId22"/>
    <p:sldId id="289" r:id="rId23"/>
    <p:sldId id="281" r:id="rId24"/>
    <p:sldId id="442" r:id="rId25"/>
    <p:sldId id="444" r:id="rId26"/>
    <p:sldId id="443" r:id="rId27"/>
    <p:sldId id="404" r:id="rId28"/>
    <p:sldId id="260" r:id="rId29"/>
    <p:sldId id="265" r:id="rId30"/>
    <p:sldId id="298" r:id="rId31"/>
    <p:sldId id="261" r:id="rId32"/>
    <p:sldId id="413" r:id="rId33"/>
    <p:sldId id="262" r:id="rId34"/>
    <p:sldId id="263" r:id="rId35"/>
    <p:sldId id="445" r:id="rId36"/>
    <p:sldId id="446" r:id="rId37"/>
    <p:sldId id="266" r:id="rId38"/>
    <p:sldId id="412" r:id="rId39"/>
    <p:sldId id="361" r:id="rId40"/>
    <p:sldId id="448" r:id="rId41"/>
    <p:sldId id="449" r:id="rId42"/>
    <p:sldId id="268" r:id="rId43"/>
    <p:sldId id="359" r:id="rId44"/>
    <p:sldId id="360" r:id="rId45"/>
    <p:sldId id="357" r:id="rId46"/>
    <p:sldId id="267" r:id="rId47"/>
    <p:sldId id="415" r:id="rId48"/>
    <p:sldId id="416" r:id="rId49"/>
    <p:sldId id="450" r:id="rId50"/>
    <p:sldId id="421" r:id="rId51"/>
    <p:sldId id="451" r:id="rId52"/>
    <p:sldId id="452" r:id="rId53"/>
    <p:sldId id="405" r:id="rId54"/>
    <p:sldId id="364" r:id="rId55"/>
    <p:sldId id="381" r:id="rId56"/>
    <p:sldId id="407" r:id="rId57"/>
    <p:sldId id="366" r:id="rId58"/>
    <p:sldId id="385" r:id="rId59"/>
    <p:sldId id="386" r:id="rId60"/>
    <p:sldId id="387" r:id="rId61"/>
    <p:sldId id="389" r:id="rId62"/>
    <p:sldId id="393" r:id="rId63"/>
    <p:sldId id="383" r:id="rId64"/>
    <p:sldId id="372" r:id="rId65"/>
    <p:sldId id="373" r:id="rId66"/>
    <p:sldId id="390" r:id="rId67"/>
    <p:sldId id="375" r:id="rId68"/>
    <p:sldId id="376" r:id="rId69"/>
    <p:sldId id="391" r:id="rId70"/>
    <p:sldId id="392" r:id="rId71"/>
    <p:sldId id="377" r:id="rId72"/>
    <p:sldId id="379" r:id="rId73"/>
    <p:sldId id="425" r:id="rId74"/>
    <p:sldId id="430" r:id="rId75"/>
    <p:sldId id="424" r:id="rId76"/>
    <p:sldId id="426" r:id="rId77"/>
    <p:sldId id="427" r:id="rId78"/>
    <p:sldId id="429" r:id="rId79"/>
    <p:sldId id="428" r:id="rId8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16600"/>
    <a:srgbClr val="336699"/>
    <a:srgbClr val="4382C1"/>
    <a:srgbClr val="FFD4D1"/>
    <a:srgbClr val="FE877E"/>
    <a:srgbClr val="33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63" autoAdjust="0"/>
    <p:restoredTop sz="94434" autoAdjust="0"/>
  </p:normalViewPr>
  <p:slideViewPr>
    <p:cSldViewPr snapToGrid="0">
      <p:cViewPr varScale="1">
        <p:scale>
          <a:sx n="138" d="100"/>
          <a:sy n="138" d="100"/>
        </p:scale>
        <p:origin x="1864" y="176"/>
      </p:cViewPr>
      <p:guideLst/>
    </p:cSldViewPr>
  </p:slideViewPr>
  <p:outlineViewPr>
    <p:cViewPr>
      <p:scale>
        <a:sx n="33" d="100"/>
        <a:sy n="33" d="100"/>
      </p:scale>
      <p:origin x="0" y="-11238"/>
    </p:cViewPr>
  </p:outlineViewPr>
  <p:notesTextViewPr>
    <p:cViewPr>
      <p:scale>
        <a:sx n="125" d="100"/>
        <a:sy n="12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D6A631-02D2-4821-B9FA-0B65AD7E21DA}" type="datetimeFigureOut">
              <a:rPr lang="zh-CN" altLang="en-US" smtClean="0"/>
              <a:t>2020/9/25</a:t>
            </a:fld>
            <a:endParaRPr lang="zh-CN" alt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FBD296-0A38-40F3-8676-01D4E164319A}" type="slidenum">
              <a:rPr lang="zh-CN" altLang="en-US" smtClean="0"/>
              <a:t>‹#›</a:t>
            </a:fld>
            <a:endParaRPr lang="zh-CN" altLang="en-US"/>
          </a:p>
        </p:txBody>
      </p:sp>
    </p:spTree>
    <p:extLst>
      <p:ext uri="{BB962C8B-B14F-4D97-AF65-F5344CB8AC3E}">
        <p14:creationId xmlns:p14="http://schemas.microsoft.com/office/powerpoint/2010/main" val="858479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F9FBD296-0A38-40F3-8676-01D4E164319A}" type="slidenum">
              <a:rPr lang="zh-CN" altLang="en-US" smtClean="0"/>
              <a:t>1</a:t>
            </a:fld>
            <a:endParaRPr lang="zh-CN" altLang="en-US"/>
          </a:p>
        </p:txBody>
      </p:sp>
    </p:spTree>
    <p:extLst>
      <p:ext uri="{BB962C8B-B14F-4D97-AF65-F5344CB8AC3E}">
        <p14:creationId xmlns:p14="http://schemas.microsoft.com/office/powerpoint/2010/main" val="3274843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F9FBD296-0A38-40F3-8676-01D4E164319A}" type="slidenum">
              <a:rPr lang="zh-CN" altLang="en-US" smtClean="0"/>
              <a:t>27</a:t>
            </a:fld>
            <a:endParaRPr lang="zh-CN" altLang="en-US"/>
          </a:p>
        </p:txBody>
      </p:sp>
    </p:spTree>
    <p:extLst>
      <p:ext uri="{BB962C8B-B14F-4D97-AF65-F5344CB8AC3E}">
        <p14:creationId xmlns:p14="http://schemas.microsoft.com/office/powerpoint/2010/main" val="2160640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F9FBD296-0A38-40F3-8676-01D4E164319A}" type="slidenum">
              <a:rPr lang="zh-CN" altLang="en-US" smtClean="0"/>
              <a:t>53</a:t>
            </a:fld>
            <a:endParaRPr lang="zh-CN" altLang="en-US"/>
          </a:p>
        </p:txBody>
      </p:sp>
    </p:spTree>
    <p:extLst>
      <p:ext uri="{BB962C8B-B14F-4D97-AF65-F5344CB8AC3E}">
        <p14:creationId xmlns:p14="http://schemas.microsoft.com/office/powerpoint/2010/main" val="3931037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F9FBD296-0A38-40F3-8676-01D4E164319A}" type="slidenum">
              <a:rPr lang="zh-CN" altLang="en-US" smtClean="0"/>
              <a:t>67</a:t>
            </a:fld>
            <a:endParaRPr lang="zh-CN" altLang="en-US"/>
          </a:p>
        </p:txBody>
      </p:sp>
    </p:spTree>
    <p:extLst>
      <p:ext uri="{BB962C8B-B14F-4D97-AF65-F5344CB8AC3E}">
        <p14:creationId xmlns:p14="http://schemas.microsoft.com/office/powerpoint/2010/main" val="880828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atin typeface="微软雅黑" panose="020B0503020204020204" pitchFamily="34" charset="-122"/>
                <a:ea typeface="微软雅黑" panose="020B0503020204020204" pitchFamily="34" charset="-122"/>
              </a:defRPr>
            </a:lvl1pPr>
          </a:lstStyle>
          <a:p>
            <a:r>
              <a:rPr lang="en-US" altLang="zh-CN"/>
              <a:t>Click to edit Master title style</a:t>
            </a:r>
            <a:endParaRPr lang="en-US" dirty="0"/>
          </a:p>
        </p:txBody>
      </p:sp>
      <p:sp>
        <p:nvSpPr>
          <p:cNvPr id="4" name="Date Placeholder 3"/>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defRPr>
            </a:lvl1pPr>
          </a:lstStyle>
          <a:p>
            <a:fld id="{EBCDE496-2357-49FD-BD49-FA469177D3B4}" type="datetime1">
              <a:rPr lang="zh-CN" altLang="en-US" smtClean="0"/>
              <a:t>2020/9/25</a:t>
            </a:fld>
            <a:endParaRPr lang="zh-CN" altLang="en-US"/>
          </a:p>
        </p:txBody>
      </p:sp>
      <p:sp>
        <p:nvSpPr>
          <p:cNvPr id="5" name="Footer Placeholder 4"/>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defRPr>
            </a:lvl1pPr>
          </a:lstStyle>
          <a:p>
            <a:r>
              <a:rPr lang="en-US" altLang="zh-CN"/>
              <a:t>《</a:t>
            </a:r>
            <a:r>
              <a:rPr lang="zh-CN" altLang="en-US"/>
              <a:t>计算机语言与程序设计</a:t>
            </a:r>
            <a:r>
              <a:rPr lang="en-US" altLang="zh-CN"/>
              <a:t>》</a:t>
            </a:r>
            <a:endParaRPr lang="zh-CN" altLang="en-US"/>
          </a:p>
        </p:txBody>
      </p:sp>
      <p:sp>
        <p:nvSpPr>
          <p:cNvPr id="6" name="Slide Number Placeholder 5"/>
          <p:cNvSpPr>
            <a:spLocks noGrp="1"/>
          </p:cNvSpPr>
          <p:nvPr>
            <p:ph type="sldNum" sz="quarter" idx="12"/>
          </p:nvPr>
        </p:nvSpPr>
        <p:spPr/>
        <p:txBody>
          <a:bodyPr/>
          <a:lstStyle>
            <a:lvl1pPr>
              <a:defRPr>
                <a:latin typeface="微软雅黑" panose="020B0503020204020204" pitchFamily="34" charset="-122"/>
                <a:ea typeface="微软雅黑" panose="020B0503020204020204" pitchFamily="34" charset="-122"/>
              </a:defRPr>
            </a:lvl1pPr>
          </a:lstStyle>
          <a:p>
            <a:fld id="{57E71E5F-B3DE-4457-8F57-E0F998074911}" type="slidenum">
              <a:rPr lang="zh-CN" altLang="en-US" smtClean="0"/>
              <a:pPr/>
              <a:t>‹#›</a:t>
            </a:fld>
            <a:endParaRPr lang="zh-CN" altLang="en-US"/>
          </a:p>
        </p:txBody>
      </p:sp>
      <p:sp>
        <p:nvSpPr>
          <p:cNvPr id="7" name="Rectangle 6"/>
          <p:cNvSpPr/>
          <p:nvPr userDrawn="1"/>
        </p:nvSpPr>
        <p:spPr>
          <a:xfrm>
            <a:off x="0" y="0"/>
            <a:ext cx="9144000" cy="3924300"/>
          </a:xfrm>
          <a:prstGeom prst="rect">
            <a:avLst/>
          </a:prstGeom>
          <a:solidFill>
            <a:srgbClr val="33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3" name="Subtitle 2"/>
          <p:cNvSpPr>
            <a:spLocks noGrp="1"/>
          </p:cNvSpPr>
          <p:nvPr>
            <p:ph type="subTitle" idx="1"/>
          </p:nvPr>
        </p:nvSpPr>
        <p:spPr>
          <a:xfrm>
            <a:off x="1143000" y="4066495"/>
            <a:ext cx="6858000" cy="1655762"/>
          </a:xfrm>
        </p:spPr>
        <p:txBody>
          <a:bodyPr/>
          <a:lstStyle>
            <a:lvl1pPr marL="0" indent="0" algn="ctr">
              <a:buNone/>
              <a:defRPr sz="24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en-US" dirty="0"/>
          </a:p>
        </p:txBody>
      </p:sp>
    </p:spTree>
    <p:extLst>
      <p:ext uri="{BB962C8B-B14F-4D97-AF65-F5344CB8AC3E}">
        <p14:creationId xmlns:p14="http://schemas.microsoft.com/office/powerpoint/2010/main" val="1198655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53B96180-303E-45FE-B4C7-717AC6E81B89}" type="datetime1">
              <a:rPr lang="zh-CN" altLang="en-US" smtClean="0"/>
              <a:t>2020/9/25</a:t>
            </a:fld>
            <a:endParaRPr lang="zh-CN" altLang="en-US"/>
          </a:p>
        </p:txBody>
      </p:sp>
      <p:sp>
        <p:nvSpPr>
          <p:cNvPr id="5" name="Footer Placeholder 4"/>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a:p>
        </p:txBody>
      </p:sp>
      <p:sp>
        <p:nvSpPr>
          <p:cNvPr id="6" name="Slide Number Placeholder 5"/>
          <p:cNvSpPr>
            <a:spLocks noGrp="1"/>
          </p:cNvSpPr>
          <p:nvPr>
            <p:ph type="sldNum" sz="quarter" idx="12"/>
          </p:nvPr>
        </p:nvSpPr>
        <p:spPr/>
        <p:txBody>
          <a:bodyPr/>
          <a:lstStyle/>
          <a:p>
            <a:fld id="{57E71E5F-B3DE-4457-8F57-E0F998074911}" type="slidenum">
              <a:rPr lang="zh-CN" altLang="en-US" smtClean="0"/>
              <a:t>‹#›</a:t>
            </a:fld>
            <a:endParaRPr lang="zh-CN" altLang="en-US"/>
          </a:p>
        </p:txBody>
      </p:sp>
    </p:spTree>
    <p:extLst>
      <p:ext uri="{BB962C8B-B14F-4D97-AF65-F5344CB8AC3E}">
        <p14:creationId xmlns:p14="http://schemas.microsoft.com/office/powerpoint/2010/main" val="13340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ltLang="zh-CN"/>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06A5DD1D-0FE6-4074-AFB7-744552ACB885}" type="datetime1">
              <a:rPr lang="zh-CN" altLang="en-US" smtClean="0"/>
              <a:t>2020/9/25</a:t>
            </a:fld>
            <a:endParaRPr lang="zh-CN" altLang="en-US"/>
          </a:p>
        </p:txBody>
      </p:sp>
      <p:sp>
        <p:nvSpPr>
          <p:cNvPr id="5" name="Footer Placeholder 4"/>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a:p>
        </p:txBody>
      </p:sp>
      <p:sp>
        <p:nvSpPr>
          <p:cNvPr id="6" name="Slide Number Placeholder 5"/>
          <p:cNvSpPr>
            <a:spLocks noGrp="1"/>
          </p:cNvSpPr>
          <p:nvPr>
            <p:ph type="sldNum" sz="quarter" idx="12"/>
          </p:nvPr>
        </p:nvSpPr>
        <p:spPr/>
        <p:txBody>
          <a:bodyPr/>
          <a:lstStyle/>
          <a:p>
            <a:fld id="{57E71E5F-B3DE-4457-8F57-E0F998074911}" type="slidenum">
              <a:rPr lang="zh-CN" altLang="en-US" smtClean="0"/>
              <a:t>‹#›</a:t>
            </a:fld>
            <a:endParaRPr lang="zh-CN" altLang="en-US"/>
          </a:p>
        </p:txBody>
      </p:sp>
    </p:spTree>
    <p:extLst>
      <p:ext uri="{BB962C8B-B14F-4D97-AF65-F5344CB8AC3E}">
        <p14:creationId xmlns:p14="http://schemas.microsoft.com/office/powerpoint/2010/main" val="23236179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74675" y="304800"/>
            <a:ext cx="8001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566738" y="1752600"/>
            <a:ext cx="39243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3438" y="1752600"/>
            <a:ext cx="39243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3438" y="3962400"/>
            <a:ext cx="39243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6"/>
          <p:cNvSpPr>
            <a:spLocks noGrp="1" noChangeArrowheads="1"/>
          </p:cNvSpPr>
          <p:nvPr>
            <p:ph type="dt" sz="half" idx="10"/>
          </p:nvPr>
        </p:nvSpPr>
        <p:spPr>
          <a:ln/>
        </p:spPr>
        <p:txBody>
          <a:bodyPr/>
          <a:lstStyle>
            <a:lvl1pPr>
              <a:defRPr/>
            </a:lvl1pPr>
          </a:lstStyle>
          <a:p>
            <a:pPr>
              <a:defRPr/>
            </a:pPr>
            <a:fld id="{D591FDB7-8D95-41F8-884A-8B8342980238}" type="datetime1">
              <a:rPr lang="zh-CN" altLang="en-US" smtClean="0"/>
              <a:t>2020/9/25</a:t>
            </a:fld>
            <a:endParaRPr lang="en-US" altLang="zh-CN"/>
          </a:p>
        </p:txBody>
      </p:sp>
      <p:sp>
        <p:nvSpPr>
          <p:cNvPr id="7" name="Rectangle 7"/>
          <p:cNvSpPr>
            <a:spLocks noGrp="1" noChangeArrowheads="1"/>
          </p:cNvSpPr>
          <p:nvPr>
            <p:ph type="ftr" sz="quarter" idx="11"/>
          </p:nvPr>
        </p:nvSpPr>
        <p:spPr>
          <a:ln/>
        </p:spPr>
        <p:txBody>
          <a:bodyPr/>
          <a:lstStyle>
            <a:lvl1pPr>
              <a:defRPr/>
            </a:lvl1pPr>
          </a:lstStyle>
          <a:p>
            <a:pPr>
              <a:defRPr/>
            </a:pPr>
            <a:r>
              <a:rPr lang="en-US" altLang="zh-CN"/>
              <a:t>《</a:t>
            </a:r>
            <a:r>
              <a:rPr lang="zh-CN" altLang="en-US"/>
              <a:t>计算机语言与程序设计</a:t>
            </a:r>
            <a:r>
              <a:rPr lang="en-US" altLang="zh-CN"/>
              <a:t>》</a:t>
            </a:r>
          </a:p>
        </p:txBody>
      </p:sp>
      <p:sp>
        <p:nvSpPr>
          <p:cNvPr id="8" name="Rectangle 8"/>
          <p:cNvSpPr>
            <a:spLocks noGrp="1" noChangeArrowheads="1"/>
          </p:cNvSpPr>
          <p:nvPr>
            <p:ph type="sldNum" sz="quarter" idx="12"/>
          </p:nvPr>
        </p:nvSpPr>
        <p:spPr>
          <a:ln/>
        </p:spPr>
        <p:txBody>
          <a:bodyPr/>
          <a:lstStyle>
            <a:lvl1pPr>
              <a:defRPr/>
            </a:lvl1pPr>
          </a:lstStyle>
          <a:p>
            <a:fld id="{C25E69F5-CC96-4BEF-BD30-D0A6F1BDFC77}" type="slidenum">
              <a:rPr lang="en-US" altLang="zh-CN"/>
              <a:pPr/>
              <a:t>‹#›</a:t>
            </a:fld>
            <a:endParaRPr lang="en-US" altLang="zh-CN"/>
          </a:p>
        </p:txBody>
      </p:sp>
    </p:spTree>
    <p:extLst>
      <p:ext uri="{BB962C8B-B14F-4D97-AF65-F5344CB8AC3E}">
        <p14:creationId xmlns:p14="http://schemas.microsoft.com/office/powerpoint/2010/main" val="19312011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74675" y="304800"/>
            <a:ext cx="8001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566738" y="1752600"/>
            <a:ext cx="39243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3438" y="1752600"/>
            <a:ext cx="39243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a:ln/>
        </p:spPr>
        <p:txBody>
          <a:bodyPr/>
          <a:lstStyle>
            <a:lvl1pPr>
              <a:defRPr/>
            </a:lvl1pPr>
          </a:lstStyle>
          <a:p>
            <a:pPr>
              <a:defRPr/>
            </a:pPr>
            <a:fld id="{87050F9C-2759-4329-B79A-B4F66533CA78}" type="datetime1">
              <a:rPr lang="zh-CN" altLang="en-US" smtClean="0"/>
              <a:t>2020/9/25</a:t>
            </a:fld>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r>
              <a:rPr lang="en-US" altLang="zh-CN"/>
              <a:t>《</a:t>
            </a:r>
            <a:r>
              <a:rPr lang="zh-CN" altLang="en-US"/>
              <a:t>计算机语言与程序设计</a:t>
            </a:r>
            <a:r>
              <a:rPr lang="en-US" altLang="zh-CN"/>
              <a:t>》</a:t>
            </a:r>
          </a:p>
        </p:txBody>
      </p:sp>
      <p:sp>
        <p:nvSpPr>
          <p:cNvPr id="7" name="Rectangle 8"/>
          <p:cNvSpPr>
            <a:spLocks noGrp="1" noChangeArrowheads="1"/>
          </p:cNvSpPr>
          <p:nvPr>
            <p:ph type="sldNum" sz="quarter" idx="12"/>
          </p:nvPr>
        </p:nvSpPr>
        <p:spPr>
          <a:ln/>
        </p:spPr>
        <p:txBody>
          <a:bodyPr/>
          <a:lstStyle>
            <a:lvl1pPr>
              <a:defRPr/>
            </a:lvl1pPr>
          </a:lstStyle>
          <a:p>
            <a:fld id="{41B01E5E-FF46-4BB9-B298-29CBCCDB65D7}" type="slidenum">
              <a:rPr lang="en-US" altLang="zh-CN"/>
              <a:pPr/>
              <a:t>‹#›</a:t>
            </a:fld>
            <a:endParaRPr lang="en-US" altLang="zh-CN"/>
          </a:p>
        </p:txBody>
      </p:sp>
    </p:spTree>
    <p:extLst>
      <p:ext uri="{BB962C8B-B14F-4D97-AF65-F5344CB8AC3E}">
        <p14:creationId xmlns:p14="http://schemas.microsoft.com/office/powerpoint/2010/main" val="2571073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77371" y="1348268"/>
            <a:ext cx="8403771" cy="4828695"/>
          </a:xfrm>
        </p:spPr>
        <p:txBody>
          <a:bodyPr>
            <a:normAutofit/>
          </a:bodyPr>
          <a:lstStyle>
            <a:lvl1pPr marL="536575" indent="-536575" algn="l">
              <a:lnSpc>
                <a:spcPct val="110000"/>
              </a:lnSpc>
              <a:buClr>
                <a:schemeClr val="tx1"/>
              </a:buClr>
              <a:buFont typeface="Wingdings" panose="05000000000000000000" pitchFamily="2" charset="2"/>
              <a:buChar char="p"/>
              <a:defRPr sz="2400"/>
            </a:lvl1pPr>
            <a:lvl2pPr marL="900113" indent="-442913" algn="l">
              <a:spcBef>
                <a:spcPts val="1000"/>
              </a:spcBef>
              <a:buFont typeface="Wingdings" panose="05000000000000000000" pitchFamily="2" charset="2"/>
              <a:buChar char="Ø"/>
              <a:defRPr sz="2000"/>
            </a:lvl2pPr>
            <a:lvl3pPr algn="l">
              <a:defRPr sz="1800"/>
            </a:lvl3pPr>
            <a:lvl4pPr algn="l">
              <a:defRPr sz="1600"/>
            </a:lvl4pPr>
            <a:lvl5pPr algn="l">
              <a:defRPr sz="1600"/>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7" name="Rectangle 6"/>
          <p:cNvSpPr/>
          <p:nvPr userDrawn="1"/>
        </p:nvSpPr>
        <p:spPr>
          <a:xfrm>
            <a:off x="0" y="1"/>
            <a:ext cx="9144000" cy="1179443"/>
          </a:xfrm>
          <a:prstGeom prst="rect">
            <a:avLst/>
          </a:prstGeom>
          <a:solidFill>
            <a:srgbClr val="33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350"/>
          </a:p>
        </p:txBody>
      </p:sp>
      <p:sp>
        <p:nvSpPr>
          <p:cNvPr id="8" name="Rectangle 7"/>
          <p:cNvSpPr/>
          <p:nvPr userDrawn="1"/>
        </p:nvSpPr>
        <p:spPr>
          <a:xfrm>
            <a:off x="0" y="6356350"/>
            <a:ext cx="9144000" cy="501650"/>
          </a:xfrm>
          <a:prstGeom prst="rect">
            <a:avLst/>
          </a:prstGeom>
          <a:solidFill>
            <a:srgbClr val="33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350"/>
          </a:p>
        </p:txBody>
      </p:sp>
      <p:sp>
        <p:nvSpPr>
          <p:cNvPr id="2" name="Title 1"/>
          <p:cNvSpPr>
            <a:spLocks noGrp="1"/>
          </p:cNvSpPr>
          <p:nvPr>
            <p:ph type="title"/>
          </p:nvPr>
        </p:nvSpPr>
        <p:spPr>
          <a:xfrm>
            <a:off x="377371" y="168825"/>
            <a:ext cx="8403771" cy="905377"/>
          </a:xfrm>
        </p:spPr>
        <p:txBody>
          <a:bodyPr>
            <a:normAutofit/>
          </a:bodyPr>
          <a:lstStyle>
            <a:lvl1pPr>
              <a:defRPr sz="4000" b="1">
                <a:solidFill>
                  <a:schemeClr val="bg1"/>
                </a:solidFill>
              </a:defRPr>
            </a:lvl1pPr>
          </a:lstStyle>
          <a:p>
            <a:r>
              <a:rPr lang="en-US" altLang="zh-CN"/>
              <a:t>Click to edit Master title style</a:t>
            </a:r>
            <a:endParaRPr lang="en-US" dirty="0"/>
          </a:p>
        </p:txBody>
      </p:sp>
      <p:sp>
        <p:nvSpPr>
          <p:cNvPr id="4" name="Date Placeholder 3"/>
          <p:cNvSpPr>
            <a:spLocks noGrp="1"/>
          </p:cNvSpPr>
          <p:nvPr>
            <p:ph type="dt" sz="half" idx="10"/>
          </p:nvPr>
        </p:nvSpPr>
        <p:spPr>
          <a:xfrm>
            <a:off x="374417" y="6414407"/>
            <a:ext cx="2192288" cy="365125"/>
          </a:xfrm>
        </p:spPr>
        <p:txBody>
          <a:bodyPr/>
          <a:lstStyle>
            <a:lvl1pPr>
              <a:defRPr>
                <a:solidFill>
                  <a:schemeClr val="bg1"/>
                </a:solidFill>
              </a:defRPr>
            </a:lvl1pPr>
          </a:lstStyle>
          <a:p>
            <a:fld id="{20E3A186-4061-47B0-9A4D-8E04634311AD}" type="datetime1">
              <a:rPr lang="zh-CN" altLang="en-US" smtClean="0"/>
              <a:t>2020/9/25</a:t>
            </a:fld>
            <a:endParaRPr lang="zh-CN" altLang="en-US"/>
          </a:p>
        </p:txBody>
      </p:sp>
      <p:sp>
        <p:nvSpPr>
          <p:cNvPr id="5" name="Footer Placeholder 4"/>
          <p:cNvSpPr>
            <a:spLocks noGrp="1"/>
          </p:cNvSpPr>
          <p:nvPr>
            <p:ph type="ftr" sz="quarter" idx="11"/>
          </p:nvPr>
        </p:nvSpPr>
        <p:spPr>
          <a:xfrm>
            <a:off x="2930624" y="6414407"/>
            <a:ext cx="3288432" cy="365125"/>
          </a:xfrm>
        </p:spPr>
        <p:txBody>
          <a:bodyPr/>
          <a:lstStyle>
            <a:lvl1pPr>
              <a:defRPr>
                <a:solidFill>
                  <a:schemeClr val="bg1"/>
                </a:solidFill>
              </a:defRPr>
            </a:lvl1pPr>
          </a:lstStyle>
          <a:p>
            <a:r>
              <a:rPr lang="en-US" altLang="zh-CN"/>
              <a:t>《</a:t>
            </a:r>
            <a:r>
              <a:rPr lang="zh-CN" altLang="en-US"/>
              <a:t>计算机语言与程序设计</a:t>
            </a:r>
            <a:r>
              <a:rPr lang="en-US" altLang="zh-CN"/>
              <a:t>》</a:t>
            </a:r>
            <a:endParaRPr lang="zh-CN" altLang="en-US" dirty="0"/>
          </a:p>
        </p:txBody>
      </p:sp>
      <p:sp>
        <p:nvSpPr>
          <p:cNvPr id="6" name="Slide Number Placeholder 5"/>
          <p:cNvSpPr>
            <a:spLocks noGrp="1"/>
          </p:cNvSpPr>
          <p:nvPr>
            <p:ph type="sldNum" sz="quarter" idx="12"/>
          </p:nvPr>
        </p:nvSpPr>
        <p:spPr>
          <a:xfrm>
            <a:off x="6610109" y="6414407"/>
            <a:ext cx="2192288" cy="365125"/>
          </a:xfrm>
        </p:spPr>
        <p:txBody>
          <a:bodyPr/>
          <a:lstStyle>
            <a:lvl1pPr>
              <a:defRPr>
                <a:solidFill>
                  <a:schemeClr val="bg1"/>
                </a:solidFill>
              </a:defRPr>
            </a:lvl1pPr>
          </a:lstStyle>
          <a:p>
            <a:fld id="{57E71E5F-B3DE-4457-8F57-E0F998074911}" type="slidenum">
              <a:rPr lang="zh-CN" altLang="en-US" smtClean="0"/>
              <a:pPr/>
              <a:t>‹#›</a:t>
            </a:fld>
            <a:endParaRPr lang="zh-CN" altLang="en-US"/>
          </a:p>
        </p:txBody>
      </p:sp>
    </p:spTree>
    <p:extLst>
      <p:ext uri="{BB962C8B-B14F-4D97-AF65-F5344CB8AC3E}">
        <p14:creationId xmlns:p14="http://schemas.microsoft.com/office/powerpoint/2010/main" val="1541274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ltLang="zh-CN"/>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C26B9B12-9E89-4AD3-823D-4475F196CE55}" type="datetime1">
              <a:rPr lang="zh-CN" altLang="en-US" smtClean="0"/>
              <a:t>2020/9/25</a:t>
            </a:fld>
            <a:endParaRPr lang="zh-CN" altLang="en-US"/>
          </a:p>
        </p:txBody>
      </p:sp>
      <p:sp>
        <p:nvSpPr>
          <p:cNvPr id="5" name="Footer Placeholder 4"/>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a:p>
        </p:txBody>
      </p:sp>
      <p:sp>
        <p:nvSpPr>
          <p:cNvPr id="6" name="Slide Number Placeholder 5"/>
          <p:cNvSpPr>
            <a:spLocks noGrp="1"/>
          </p:cNvSpPr>
          <p:nvPr>
            <p:ph type="sldNum" sz="quarter" idx="12"/>
          </p:nvPr>
        </p:nvSpPr>
        <p:spPr/>
        <p:txBody>
          <a:bodyPr/>
          <a:lstStyle/>
          <a:p>
            <a:fld id="{57E71E5F-B3DE-4457-8F57-E0F998074911}" type="slidenum">
              <a:rPr lang="zh-CN" altLang="en-US" smtClean="0"/>
              <a:t>‹#›</a:t>
            </a:fld>
            <a:endParaRPr lang="zh-CN" altLang="en-US"/>
          </a:p>
        </p:txBody>
      </p:sp>
    </p:spTree>
    <p:extLst>
      <p:ext uri="{BB962C8B-B14F-4D97-AF65-F5344CB8AC3E}">
        <p14:creationId xmlns:p14="http://schemas.microsoft.com/office/powerpoint/2010/main" val="354234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Date Placeholder 4"/>
          <p:cNvSpPr>
            <a:spLocks noGrp="1"/>
          </p:cNvSpPr>
          <p:nvPr>
            <p:ph type="dt" sz="half" idx="10"/>
          </p:nvPr>
        </p:nvSpPr>
        <p:spPr/>
        <p:txBody>
          <a:bodyPr/>
          <a:lstStyle/>
          <a:p>
            <a:fld id="{3867D2AA-2BFA-4ECD-BCA7-012709F27A91}" type="datetime1">
              <a:rPr lang="zh-CN" altLang="en-US" smtClean="0"/>
              <a:t>2020/9/25</a:t>
            </a:fld>
            <a:endParaRPr lang="zh-CN" altLang="en-US"/>
          </a:p>
        </p:txBody>
      </p:sp>
      <p:sp>
        <p:nvSpPr>
          <p:cNvPr id="6" name="Footer Placeholder 5"/>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a:p>
        </p:txBody>
      </p:sp>
      <p:sp>
        <p:nvSpPr>
          <p:cNvPr id="7" name="Slide Number Placeholder 6"/>
          <p:cNvSpPr>
            <a:spLocks noGrp="1"/>
          </p:cNvSpPr>
          <p:nvPr>
            <p:ph type="sldNum" sz="quarter" idx="12"/>
          </p:nvPr>
        </p:nvSpPr>
        <p:spPr/>
        <p:txBody>
          <a:bodyPr/>
          <a:lstStyle/>
          <a:p>
            <a:fld id="{57E71E5F-B3DE-4457-8F57-E0F998074911}" type="slidenum">
              <a:rPr lang="zh-CN" altLang="en-US" smtClean="0"/>
              <a:t>‹#›</a:t>
            </a:fld>
            <a:endParaRPr lang="zh-CN" altLang="en-US"/>
          </a:p>
        </p:txBody>
      </p:sp>
    </p:spTree>
    <p:extLst>
      <p:ext uri="{BB962C8B-B14F-4D97-AF65-F5344CB8AC3E}">
        <p14:creationId xmlns:p14="http://schemas.microsoft.com/office/powerpoint/2010/main" val="1435395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ltLang="zh-CN"/>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Date Placeholder 6"/>
          <p:cNvSpPr>
            <a:spLocks noGrp="1"/>
          </p:cNvSpPr>
          <p:nvPr>
            <p:ph type="dt" sz="half" idx="10"/>
          </p:nvPr>
        </p:nvSpPr>
        <p:spPr/>
        <p:txBody>
          <a:bodyPr/>
          <a:lstStyle/>
          <a:p>
            <a:fld id="{60755EEF-3C75-41A2-8C0F-EDE03EF8B301}" type="datetime1">
              <a:rPr lang="zh-CN" altLang="en-US" smtClean="0"/>
              <a:t>2020/9/25</a:t>
            </a:fld>
            <a:endParaRPr lang="zh-CN" altLang="en-US"/>
          </a:p>
        </p:txBody>
      </p:sp>
      <p:sp>
        <p:nvSpPr>
          <p:cNvPr id="8" name="Footer Placeholder 7"/>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a:p>
        </p:txBody>
      </p:sp>
      <p:sp>
        <p:nvSpPr>
          <p:cNvPr id="9" name="Slide Number Placeholder 8"/>
          <p:cNvSpPr>
            <a:spLocks noGrp="1"/>
          </p:cNvSpPr>
          <p:nvPr>
            <p:ph type="sldNum" sz="quarter" idx="12"/>
          </p:nvPr>
        </p:nvSpPr>
        <p:spPr/>
        <p:txBody>
          <a:bodyPr/>
          <a:lstStyle/>
          <a:p>
            <a:fld id="{57E71E5F-B3DE-4457-8F57-E0F998074911}" type="slidenum">
              <a:rPr lang="zh-CN" altLang="en-US" smtClean="0"/>
              <a:t>‹#›</a:t>
            </a:fld>
            <a:endParaRPr lang="zh-CN" altLang="en-US"/>
          </a:p>
        </p:txBody>
      </p:sp>
    </p:spTree>
    <p:extLst>
      <p:ext uri="{BB962C8B-B14F-4D97-AF65-F5344CB8AC3E}">
        <p14:creationId xmlns:p14="http://schemas.microsoft.com/office/powerpoint/2010/main" val="4192276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Date Placeholder 2"/>
          <p:cNvSpPr>
            <a:spLocks noGrp="1"/>
          </p:cNvSpPr>
          <p:nvPr>
            <p:ph type="dt" sz="half" idx="10"/>
          </p:nvPr>
        </p:nvSpPr>
        <p:spPr/>
        <p:txBody>
          <a:bodyPr/>
          <a:lstStyle/>
          <a:p>
            <a:fld id="{517759CC-6D70-462D-ADA8-2E97DD23C2B9}" type="datetime1">
              <a:rPr lang="zh-CN" altLang="en-US" smtClean="0"/>
              <a:t>2020/9/25</a:t>
            </a:fld>
            <a:endParaRPr lang="zh-CN" altLang="en-US"/>
          </a:p>
        </p:txBody>
      </p:sp>
      <p:sp>
        <p:nvSpPr>
          <p:cNvPr id="4" name="Footer Placeholder 3"/>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a:p>
        </p:txBody>
      </p:sp>
      <p:sp>
        <p:nvSpPr>
          <p:cNvPr id="5" name="Slide Number Placeholder 4"/>
          <p:cNvSpPr>
            <a:spLocks noGrp="1"/>
          </p:cNvSpPr>
          <p:nvPr>
            <p:ph type="sldNum" sz="quarter" idx="12"/>
          </p:nvPr>
        </p:nvSpPr>
        <p:spPr/>
        <p:txBody>
          <a:bodyPr/>
          <a:lstStyle/>
          <a:p>
            <a:fld id="{57E71E5F-B3DE-4457-8F57-E0F998074911}" type="slidenum">
              <a:rPr lang="zh-CN" altLang="en-US" smtClean="0"/>
              <a:t>‹#›</a:t>
            </a:fld>
            <a:endParaRPr lang="zh-CN" altLang="en-US"/>
          </a:p>
        </p:txBody>
      </p:sp>
    </p:spTree>
    <p:extLst>
      <p:ext uri="{BB962C8B-B14F-4D97-AF65-F5344CB8AC3E}">
        <p14:creationId xmlns:p14="http://schemas.microsoft.com/office/powerpoint/2010/main" val="2044112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85E69E-9747-49F4-9495-716645B35193}" type="datetime1">
              <a:rPr lang="zh-CN" altLang="en-US" smtClean="0"/>
              <a:t>2020/9/25</a:t>
            </a:fld>
            <a:endParaRPr lang="zh-CN" altLang="en-US"/>
          </a:p>
        </p:txBody>
      </p:sp>
      <p:sp>
        <p:nvSpPr>
          <p:cNvPr id="3" name="Footer Placeholder 2"/>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a:p>
        </p:txBody>
      </p:sp>
      <p:sp>
        <p:nvSpPr>
          <p:cNvPr id="4" name="Slide Number Placeholder 3"/>
          <p:cNvSpPr>
            <a:spLocks noGrp="1"/>
          </p:cNvSpPr>
          <p:nvPr>
            <p:ph type="sldNum" sz="quarter" idx="12"/>
          </p:nvPr>
        </p:nvSpPr>
        <p:spPr/>
        <p:txBody>
          <a:bodyPr/>
          <a:lstStyle/>
          <a:p>
            <a:fld id="{57E71E5F-B3DE-4457-8F57-E0F998074911}" type="slidenum">
              <a:rPr lang="zh-CN" altLang="en-US" smtClean="0"/>
              <a:t>‹#›</a:t>
            </a:fld>
            <a:endParaRPr lang="zh-CN" altLang="en-US"/>
          </a:p>
        </p:txBody>
      </p:sp>
    </p:spTree>
    <p:extLst>
      <p:ext uri="{BB962C8B-B14F-4D97-AF65-F5344CB8AC3E}">
        <p14:creationId xmlns:p14="http://schemas.microsoft.com/office/powerpoint/2010/main" val="2664200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zh-CN"/>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EE842982-531D-4CF5-957C-ECBC04D3EF1B}" type="datetime1">
              <a:rPr lang="zh-CN" altLang="en-US" smtClean="0"/>
              <a:t>2020/9/25</a:t>
            </a:fld>
            <a:endParaRPr lang="zh-CN" altLang="en-US"/>
          </a:p>
        </p:txBody>
      </p:sp>
      <p:sp>
        <p:nvSpPr>
          <p:cNvPr id="6" name="Footer Placeholder 5"/>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a:p>
        </p:txBody>
      </p:sp>
      <p:sp>
        <p:nvSpPr>
          <p:cNvPr id="7" name="Slide Number Placeholder 6"/>
          <p:cNvSpPr>
            <a:spLocks noGrp="1"/>
          </p:cNvSpPr>
          <p:nvPr>
            <p:ph type="sldNum" sz="quarter" idx="12"/>
          </p:nvPr>
        </p:nvSpPr>
        <p:spPr/>
        <p:txBody>
          <a:bodyPr/>
          <a:lstStyle/>
          <a:p>
            <a:fld id="{57E71E5F-B3DE-4457-8F57-E0F998074911}" type="slidenum">
              <a:rPr lang="zh-CN" altLang="en-US" smtClean="0"/>
              <a:t>‹#›</a:t>
            </a:fld>
            <a:endParaRPr lang="zh-CN" altLang="en-US"/>
          </a:p>
        </p:txBody>
      </p:sp>
    </p:spTree>
    <p:extLst>
      <p:ext uri="{BB962C8B-B14F-4D97-AF65-F5344CB8AC3E}">
        <p14:creationId xmlns:p14="http://schemas.microsoft.com/office/powerpoint/2010/main" val="3810898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zh-CN"/>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4FAAAB12-32C6-4734-9D3C-95910F69F945}" type="datetime1">
              <a:rPr lang="zh-CN" altLang="en-US" smtClean="0"/>
              <a:t>2020/9/25</a:t>
            </a:fld>
            <a:endParaRPr lang="zh-CN" altLang="en-US"/>
          </a:p>
        </p:txBody>
      </p:sp>
      <p:sp>
        <p:nvSpPr>
          <p:cNvPr id="6" name="Footer Placeholder 5"/>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a:p>
        </p:txBody>
      </p:sp>
      <p:sp>
        <p:nvSpPr>
          <p:cNvPr id="7" name="Slide Number Placeholder 6"/>
          <p:cNvSpPr>
            <a:spLocks noGrp="1"/>
          </p:cNvSpPr>
          <p:nvPr>
            <p:ph type="sldNum" sz="quarter" idx="12"/>
          </p:nvPr>
        </p:nvSpPr>
        <p:spPr/>
        <p:txBody>
          <a:bodyPr/>
          <a:lstStyle/>
          <a:p>
            <a:fld id="{57E71E5F-B3DE-4457-8F57-E0F998074911}" type="slidenum">
              <a:rPr lang="zh-CN" altLang="en-US" smtClean="0"/>
              <a:t>‹#›</a:t>
            </a:fld>
            <a:endParaRPr lang="zh-CN" altLang="en-US"/>
          </a:p>
        </p:txBody>
      </p:sp>
    </p:spTree>
    <p:extLst>
      <p:ext uri="{BB962C8B-B14F-4D97-AF65-F5344CB8AC3E}">
        <p14:creationId xmlns:p14="http://schemas.microsoft.com/office/powerpoint/2010/main" val="1526910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7371" y="365126"/>
            <a:ext cx="8403771" cy="1325563"/>
          </a:xfrm>
          <a:prstGeom prst="rect">
            <a:avLst/>
          </a:prstGeom>
        </p:spPr>
        <p:txBody>
          <a:bodyPr vert="horz" lIns="91440" tIns="45720" rIns="91440" bIns="45720" rtlCol="0" anchor="ctr">
            <a:normAutofit/>
          </a:bodyPr>
          <a:lstStyle/>
          <a:p>
            <a:r>
              <a:rPr lang="en-US" altLang="zh-CN"/>
              <a:t>Click to edit Master title style</a:t>
            </a:r>
            <a:endParaRPr lang="en-US" dirty="0"/>
          </a:p>
        </p:txBody>
      </p:sp>
      <p:sp>
        <p:nvSpPr>
          <p:cNvPr id="3" name="Text Placeholder 2"/>
          <p:cNvSpPr>
            <a:spLocks noGrp="1"/>
          </p:cNvSpPr>
          <p:nvPr>
            <p:ph type="body" idx="1"/>
          </p:nvPr>
        </p:nvSpPr>
        <p:spPr>
          <a:xfrm>
            <a:off x="377371" y="1825625"/>
            <a:ext cx="8403771"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2"/>
          </p:nvPr>
        </p:nvSpPr>
        <p:spPr>
          <a:xfrm>
            <a:off x="374417" y="6356351"/>
            <a:ext cx="2192288"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65DDD0C2-DE47-49BE-99DF-CCA6F1E40A4A}" type="datetime1">
              <a:rPr lang="zh-CN" altLang="en-US" smtClean="0"/>
              <a:t>2020/9/25</a:t>
            </a:fld>
            <a:endParaRPr lang="zh-CN" altLang="en-US"/>
          </a:p>
        </p:txBody>
      </p:sp>
      <p:sp>
        <p:nvSpPr>
          <p:cNvPr id="5" name="Footer Placeholder 4"/>
          <p:cNvSpPr>
            <a:spLocks noGrp="1"/>
          </p:cNvSpPr>
          <p:nvPr>
            <p:ph type="ftr" sz="quarter" idx="3"/>
          </p:nvPr>
        </p:nvSpPr>
        <p:spPr>
          <a:xfrm>
            <a:off x="2930624" y="6356351"/>
            <a:ext cx="3288432"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r>
              <a:rPr lang="en-US" altLang="zh-CN"/>
              <a:t>《</a:t>
            </a:r>
            <a:r>
              <a:rPr lang="zh-CN" altLang="en-US"/>
              <a:t>计算机语言与程序设计</a:t>
            </a:r>
            <a:r>
              <a:rPr lang="en-US" altLang="zh-CN"/>
              <a:t>》</a:t>
            </a:r>
            <a:endParaRPr lang="zh-CN" altLang="en-US"/>
          </a:p>
        </p:txBody>
      </p:sp>
      <p:sp>
        <p:nvSpPr>
          <p:cNvPr id="6" name="Slide Number Placeholder 5"/>
          <p:cNvSpPr>
            <a:spLocks noGrp="1"/>
          </p:cNvSpPr>
          <p:nvPr>
            <p:ph type="sldNum" sz="quarter" idx="4"/>
          </p:nvPr>
        </p:nvSpPr>
        <p:spPr>
          <a:xfrm>
            <a:off x="6610109" y="6356351"/>
            <a:ext cx="2192288"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57E71E5F-B3DE-4457-8F57-E0F998074911}" type="slidenum">
              <a:rPr lang="zh-CN" altLang="en-US" smtClean="0"/>
              <a:pPr/>
              <a:t>‹#›</a:t>
            </a:fld>
            <a:endParaRPr lang="zh-CN" altLang="en-US"/>
          </a:p>
        </p:txBody>
      </p:sp>
    </p:spTree>
    <p:extLst>
      <p:ext uri="{BB962C8B-B14F-4D97-AF65-F5344CB8AC3E}">
        <p14:creationId xmlns:p14="http://schemas.microsoft.com/office/powerpoint/2010/main" val="17551399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3.wmf"/></Relationships>
</file>

<file path=ppt/slides/_rels/slide72.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5.wmf"/><Relationship Id="rId5" Type="http://schemas.openxmlformats.org/officeDocument/2006/relationships/oleObject" Target="../embeddings/oleObject3.bin"/><Relationship Id="rId4" Type="http://schemas.openxmlformats.org/officeDocument/2006/relationships/image" Target="../media/image14.w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nSpc>
                <a:spcPts val="5400"/>
              </a:lnSpc>
              <a:spcBef>
                <a:spcPts val="6750"/>
              </a:spcBef>
              <a:spcAft>
                <a:spcPts val="900"/>
              </a:spcAft>
            </a:pPr>
            <a:r>
              <a:rPr lang="en-US" altLang="zh-CN" sz="4400" b="1" dirty="0">
                <a:solidFill>
                  <a:schemeClr val="bg1"/>
                </a:solidFill>
              </a:rPr>
              <a:t>《</a:t>
            </a:r>
            <a:r>
              <a:rPr lang="zh-CN" altLang="en-US" sz="4400" b="1" dirty="0">
                <a:solidFill>
                  <a:schemeClr val="bg1"/>
                </a:solidFill>
              </a:rPr>
              <a:t>计算机语言与程序设计</a:t>
            </a:r>
            <a:r>
              <a:rPr lang="en-US" altLang="zh-CN" sz="4400" b="1" dirty="0">
                <a:solidFill>
                  <a:schemeClr val="bg1"/>
                </a:solidFill>
              </a:rPr>
              <a:t>》</a:t>
            </a:r>
            <a:br>
              <a:rPr lang="en-US" altLang="zh-CN" sz="4400" b="1" dirty="0">
                <a:solidFill>
                  <a:schemeClr val="bg1"/>
                </a:solidFill>
              </a:rPr>
            </a:br>
            <a:r>
              <a:rPr lang="zh-CN" altLang="en-US" sz="4400" b="1" dirty="0">
                <a:solidFill>
                  <a:schemeClr val="bg1"/>
                </a:solidFill>
              </a:rPr>
              <a:t>第</a:t>
            </a:r>
            <a:r>
              <a:rPr lang="en-US" altLang="zh-CN" sz="4400" b="1" dirty="0">
                <a:solidFill>
                  <a:schemeClr val="bg1"/>
                </a:solidFill>
              </a:rPr>
              <a:t>2</a:t>
            </a:r>
            <a:r>
              <a:rPr lang="zh-CN" altLang="en-US" sz="4400" b="1" dirty="0">
                <a:solidFill>
                  <a:schemeClr val="bg1"/>
                </a:solidFill>
              </a:rPr>
              <a:t>周 数据存储与输入输出</a:t>
            </a:r>
          </a:p>
        </p:txBody>
      </p:sp>
      <p:sp>
        <p:nvSpPr>
          <p:cNvPr id="3" name="Subtitle 2"/>
          <p:cNvSpPr>
            <a:spLocks noGrp="1"/>
          </p:cNvSpPr>
          <p:nvPr>
            <p:ph type="subTitle" idx="1"/>
          </p:nvPr>
        </p:nvSpPr>
        <p:spPr>
          <a:xfrm>
            <a:off x="1143000" y="4300537"/>
            <a:ext cx="6858000" cy="1121569"/>
          </a:xfrm>
        </p:spPr>
        <p:txBody>
          <a:bodyPr>
            <a:normAutofit/>
          </a:bodyPr>
          <a:lstStyle/>
          <a:p>
            <a:pPr marL="267891"/>
            <a:r>
              <a:rPr lang="zh-CN" altLang="en-US" sz="2100" dirty="0">
                <a:solidFill>
                  <a:schemeClr val="tx1"/>
                </a:solidFill>
                <a:latin typeface="微软雅黑" panose="020B0503020204020204" pitchFamily="34" charset="-122"/>
              </a:rPr>
              <a:t>清华大学 自动化系</a:t>
            </a:r>
            <a:endParaRPr lang="en-US" altLang="zh-CN" sz="2100" dirty="0">
              <a:solidFill>
                <a:schemeClr val="tx1"/>
              </a:solidFill>
              <a:latin typeface="微软雅黑" panose="020B0503020204020204" pitchFamily="34" charset="-122"/>
            </a:endParaRPr>
          </a:p>
          <a:p>
            <a:pPr marL="267891"/>
            <a:r>
              <a:rPr lang="zh-CN" altLang="en-US" sz="2100" dirty="0">
                <a:solidFill>
                  <a:schemeClr val="tx1"/>
                </a:solidFill>
                <a:latin typeface="微软雅黑" panose="020B0503020204020204" pitchFamily="34" charset="-122"/>
              </a:rPr>
              <a:t>范静涛</a:t>
            </a:r>
            <a:endParaRPr lang="en-US" altLang="zh-CN" sz="2100" dirty="0">
              <a:solidFill>
                <a:schemeClr val="tx1"/>
              </a:solidFill>
              <a:latin typeface="微软雅黑" panose="020B0503020204020204" pitchFamily="34" charset="-122"/>
            </a:endParaRPr>
          </a:p>
        </p:txBody>
      </p:sp>
      <p:sp>
        <p:nvSpPr>
          <p:cNvPr id="4" name="Date Placeholder 3"/>
          <p:cNvSpPr>
            <a:spLocks noGrp="1"/>
          </p:cNvSpPr>
          <p:nvPr>
            <p:ph type="dt" sz="half" idx="10"/>
          </p:nvPr>
        </p:nvSpPr>
        <p:spPr/>
        <p:txBody>
          <a:bodyPr/>
          <a:lstStyle/>
          <a:p>
            <a:fld id="{710FDDD2-1CE4-4393-96FA-F47FF4E37525}" type="datetime1">
              <a:rPr lang="zh-CN" altLang="en-US" smtClean="0"/>
              <a:t>2020/9/25</a:t>
            </a:fld>
            <a:endParaRPr lang="zh-CN" altLang="en-US" dirty="0"/>
          </a:p>
        </p:txBody>
      </p:sp>
      <p:sp>
        <p:nvSpPr>
          <p:cNvPr id="5" name="Footer Placeholder 4"/>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a:p>
        </p:txBody>
      </p:sp>
      <p:sp>
        <p:nvSpPr>
          <p:cNvPr id="6" name="Slide Number Placeholder 5"/>
          <p:cNvSpPr>
            <a:spLocks noGrp="1"/>
          </p:cNvSpPr>
          <p:nvPr>
            <p:ph type="sldNum" sz="quarter" idx="12"/>
          </p:nvPr>
        </p:nvSpPr>
        <p:spPr/>
        <p:txBody>
          <a:bodyPr/>
          <a:lstStyle/>
          <a:p>
            <a:fld id="{57E71E5F-B3DE-4457-8F57-E0F998074911}" type="slidenum">
              <a:rPr lang="zh-CN" altLang="en-US" smtClean="0"/>
              <a:pPr/>
              <a:t>1</a:t>
            </a:fld>
            <a:endParaRPr lang="zh-CN" altLang="en-US"/>
          </a:p>
        </p:txBody>
      </p:sp>
    </p:spTree>
    <p:extLst>
      <p:ext uri="{BB962C8B-B14F-4D97-AF65-F5344CB8AC3E}">
        <p14:creationId xmlns:p14="http://schemas.microsoft.com/office/powerpoint/2010/main" val="1053964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t>浮点类型</a:t>
            </a:r>
            <a:r>
              <a:rPr lang="zh-CN" altLang="en-US" sz="2400" dirty="0">
                <a:solidFill>
                  <a:srgbClr val="FFFF00"/>
                </a:solidFill>
              </a:rPr>
              <a:t>：分类与取值范围</a:t>
            </a:r>
            <a:endParaRPr lang="zh-CN" altLang="en-US" dirty="0"/>
          </a:p>
        </p:txBody>
      </p:sp>
      <p:sp>
        <p:nvSpPr>
          <p:cNvPr id="38914"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Verdana" panose="020B0604030504040204" pitchFamily="34" charset="0"/>
                <a:ea typeface="宋体" panose="02010600030101010101" pitchFamily="2" charset="-122"/>
              </a:defRPr>
            </a:lvl1pPr>
            <a:lvl2pPr marL="742950" indent="-285750" eaLnBrk="0" hangingPunct="0">
              <a:defRPr sz="2800" b="1">
                <a:solidFill>
                  <a:schemeClr val="tx1"/>
                </a:solidFill>
                <a:latin typeface="Verdana" panose="020B0604030504040204" pitchFamily="34" charset="0"/>
                <a:ea typeface="宋体" panose="02010600030101010101" pitchFamily="2" charset="-122"/>
              </a:defRPr>
            </a:lvl2pPr>
            <a:lvl3pPr marL="1143000" indent="-228600" eaLnBrk="0" hangingPunct="0">
              <a:defRPr sz="2800" b="1">
                <a:solidFill>
                  <a:schemeClr val="tx1"/>
                </a:solidFill>
                <a:latin typeface="Verdana" panose="020B0604030504040204" pitchFamily="34" charset="0"/>
                <a:ea typeface="宋体" panose="02010600030101010101" pitchFamily="2" charset="-122"/>
              </a:defRPr>
            </a:lvl3pPr>
            <a:lvl4pPr marL="1600200" indent="-228600" eaLnBrk="0" hangingPunct="0">
              <a:defRPr sz="2800" b="1">
                <a:solidFill>
                  <a:schemeClr val="tx1"/>
                </a:solidFill>
                <a:latin typeface="Verdana" panose="020B0604030504040204" pitchFamily="34" charset="0"/>
                <a:ea typeface="宋体" panose="02010600030101010101" pitchFamily="2" charset="-122"/>
              </a:defRPr>
            </a:lvl4pPr>
            <a:lvl5pPr marL="2057400" indent="-228600" eaLnBrk="0" hangingPunct="0">
              <a:defRPr sz="28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9pPr>
          </a:lstStyle>
          <a:p>
            <a:pPr eaLnBrk="1" hangingPunct="1"/>
            <a:fld id="{66CB5EB5-CA4D-4369-A35F-F3ECF50081A0}" type="slidenum">
              <a:rPr lang="en-US" altLang="zh-CN" sz="1200" b="0"/>
              <a:pPr eaLnBrk="1" hangingPunct="1"/>
              <a:t>10</a:t>
            </a:fld>
            <a:endParaRPr lang="en-US" altLang="zh-CN" sz="1200" b="0"/>
          </a:p>
        </p:txBody>
      </p:sp>
      <p:sp>
        <p:nvSpPr>
          <p:cNvPr id="4" name="Content Placeholder 3"/>
          <p:cNvSpPr>
            <a:spLocks noGrp="1"/>
          </p:cNvSpPr>
          <p:nvPr>
            <p:ph idx="1"/>
          </p:nvPr>
        </p:nvSpPr>
        <p:spPr/>
        <p:txBody>
          <a:bodyPr/>
          <a:lstStyle/>
          <a:p>
            <a:r>
              <a:rPr lang="zh-CN" altLang="en-US" dirty="0"/>
              <a:t>单精度（</a:t>
            </a:r>
            <a:r>
              <a:rPr lang="en-US" altLang="zh-CN" dirty="0"/>
              <a:t>float</a:t>
            </a:r>
            <a:r>
              <a:rPr lang="zh-CN" altLang="en-US" dirty="0"/>
              <a:t>型）、双精度（</a:t>
            </a:r>
            <a:r>
              <a:rPr lang="en-US" altLang="zh-CN" dirty="0"/>
              <a:t>double</a:t>
            </a:r>
            <a:r>
              <a:rPr lang="zh-CN" altLang="en-US" dirty="0"/>
              <a:t>型）和长双精度型（</a:t>
            </a:r>
            <a:r>
              <a:rPr lang="en-US" altLang="zh-CN" dirty="0"/>
              <a:t>long double</a:t>
            </a:r>
            <a:r>
              <a:rPr lang="zh-CN" altLang="en-US" dirty="0"/>
              <a:t>）</a:t>
            </a:r>
          </a:p>
          <a:p>
            <a:endParaRPr lang="zh-CN" altLang="en-US" dirty="0"/>
          </a:p>
        </p:txBody>
      </p:sp>
      <p:graphicFrame>
        <p:nvGraphicFramePr>
          <p:cNvPr id="10" name="Group 77"/>
          <p:cNvGraphicFramePr>
            <a:graphicFrameLocks/>
          </p:cNvGraphicFramePr>
          <p:nvPr>
            <p:extLst>
              <p:ext uri="{D42A27DB-BD31-4B8C-83A1-F6EECF244321}">
                <p14:modId xmlns:p14="http://schemas.microsoft.com/office/powerpoint/2010/main" val="3383812894"/>
              </p:ext>
            </p:extLst>
          </p:nvPr>
        </p:nvGraphicFramePr>
        <p:xfrm>
          <a:off x="399759" y="2588797"/>
          <a:ext cx="8402638" cy="2852779"/>
        </p:xfrm>
        <a:graphic>
          <a:graphicData uri="http://schemas.openxmlformats.org/drawingml/2006/table">
            <a:tbl>
              <a:tblPr/>
              <a:tblGrid>
                <a:gridCol w="1625093">
                  <a:extLst>
                    <a:ext uri="{9D8B030D-6E8A-4147-A177-3AD203B41FA5}">
                      <a16:colId xmlns:a16="http://schemas.microsoft.com/office/drawing/2014/main" val="20000"/>
                    </a:ext>
                  </a:extLst>
                </a:gridCol>
                <a:gridCol w="1455874">
                  <a:extLst>
                    <a:ext uri="{9D8B030D-6E8A-4147-A177-3AD203B41FA5}">
                      <a16:colId xmlns:a16="http://schemas.microsoft.com/office/drawing/2014/main" val="20001"/>
                    </a:ext>
                  </a:extLst>
                </a:gridCol>
                <a:gridCol w="1120352">
                  <a:extLst>
                    <a:ext uri="{9D8B030D-6E8A-4147-A177-3AD203B41FA5}">
                      <a16:colId xmlns:a16="http://schemas.microsoft.com/office/drawing/2014/main" val="20002"/>
                    </a:ext>
                  </a:extLst>
                </a:gridCol>
                <a:gridCol w="4201319">
                  <a:extLst>
                    <a:ext uri="{9D8B030D-6E8A-4147-A177-3AD203B41FA5}">
                      <a16:colId xmlns:a16="http://schemas.microsoft.com/office/drawing/2014/main" val="20003"/>
                    </a:ext>
                  </a:extLst>
                </a:gridCol>
              </a:tblGrid>
              <a:tr h="411154">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1900" b="1" i="0" u="none" strike="noStrike" cap="none" normalizeH="0" baseline="0" dirty="0">
                          <a:ln>
                            <a:noFill/>
                          </a:ln>
                          <a:solidFill>
                            <a:schemeClr val="tx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类型</a:t>
                      </a:r>
                    </a:p>
                  </a:txBody>
                  <a:tcPr marL="84026" marR="84026"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1900" b="1" i="0" u="none" strike="noStrike" cap="none" normalizeH="0" baseline="0" dirty="0">
                          <a:ln>
                            <a:noFill/>
                          </a:ln>
                          <a:solidFill>
                            <a:schemeClr val="tx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类型说明符</a:t>
                      </a:r>
                    </a:p>
                  </a:txBody>
                  <a:tcPr marL="84026" marR="84026"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1900" b="1" i="0" u="none" strike="noStrike" cap="none" normalizeH="0" baseline="0">
                          <a:ln>
                            <a:noFill/>
                          </a:ln>
                          <a:solidFill>
                            <a:schemeClr val="tx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长度</a:t>
                      </a:r>
                    </a:p>
                  </a:txBody>
                  <a:tcPr marL="84026" marR="84026"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1900" b="1" i="0" u="none" strike="noStrike" cap="none" normalizeH="0" baseline="0">
                          <a:ln>
                            <a:noFill/>
                          </a:ln>
                          <a:solidFill>
                            <a:schemeClr val="tx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数的范围</a:t>
                      </a:r>
                    </a:p>
                  </a:txBody>
                  <a:tcPr marL="84026" marR="84026"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30201">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15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单精度</a:t>
                      </a:r>
                    </a:p>
                  </a:txBody>
                  <a:tcPr marL="84026" marR="84026"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5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float</a:t>
                      </a:r>
                    </a:p>
                  </a:txBody>
                  <a:tcPr marL="84026" marR="84026"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5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4</a:t>
                      </a:r>
                      <a:r>
                        <a:rPr kumimoji="0" lang="zh-CN" altLang="en-US" sz="15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字节</a:t>
                      </a:r>
                      <a:r>
                        <a:rPr kumimoji="0" lang="en-US" altLang="zh-CN" sz="15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/32</a:t>
                      </a:r>
                    </a:p>
                  </a:txBody>
                  <a:tcPr marL="84026" marR="84026"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负数取值范围为 </a:t>
                      </a:r>
                      <a:r>
                        <a:rPr kumimoji="0" lang="en-US" altLang="zh-CN"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-3.4028235E+38 </a:t>
                      </a:r>
                      <a:r>
                        <a:rPr kumimoji="0"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到 </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-1.401298E-45.</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正数取值范围为 </a:t>
                      </a:r>
                      <a:r>
                        <a:rPr kumimoji="0" lang="en-US" altLang="zh-CN"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1.401298E-45 </a:t>
                      </a:r>
                      <a:r>
                        <a:rPr kumimoji="0"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到 </a:t>
                      </a:r>
                      <a:r>
                        <a:rPr kumimoji="0" lang="en-US" altLang="zh-CN"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3.4028235E+38.</a:t>
                      </a:r>
                    </a:p>
                  </a:txBody>
                  <a:tcPr marL="84026" marR="84026"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87530">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15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双精度</a:t>
                      </a:r>
                    </a:p>
                  </a:txBody>
                  <a:tcPr marL="84026" marR="84026"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5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double </a:t>
                      </a:r>
                    </a:p>
                  </a:txBody>
                  <a:tcPr marL="84026" marR="84026"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5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8</a:t>
                      </a:r>
                      <a:r>
                        <a:rPr kumimoji="0" lang="zh-CN" altLang="en-US" sz="15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字节</a:t>
                      </a:r>
                      <a:r>
                        <a:rPr kumimoji="0" lang="en-US" altLang="zh-CN" sz="15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64</a:t>
                      </a:r>
                    </a:p>
                  </a:txBody>
                  <a:tcPr marL="84026" marR="84026"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负值取值范围</a:t>
                      </a:r>
                      <a:r>
                        <a:rPr kumimoji="0" lang="en-US" altLang="zh-CN"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-1.79769313486231570E+308 </a:t>
                      </a:r>
                      <a:r>
                        <a:rPr kumimoji="0"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到 </a:t>
                      </a:r>
                      <a:r>
                        <a:rPr kumimoji="0" lang="en-US" altLang="zh-CN"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-4.94065645841246544E-324.</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正值取值范围为 </a:t>
                      </a:r>
                      <a:r>
                        <a:rPr kumimoji="0" lang="en-US" altLang="zh-CN"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4.94065645841246544E-324 </a:t>
                      </a:r>
                      <a:r>
                        <a:rPr kumimoji="0"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到 </a:t>
                      </a:r>
                      <a:r>
                        <a:rPr kumimoji="0" lang="en-US" altLang="zh-CN"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1.79769313486231570E+308.</a:t>
                      </a:r>
                    </a:p>
                  </a:txBody>
                  <a:tcPr marL="84026" marR="84026"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3853">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15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长双精度</a:t>
                      </a:r>
                    </a:p>
                  </a:txBody>
                  <a:tcPr marL="84026" marR="84026"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5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long double</a:t>
                      </a:r>
                    </a:p>
                  </a:txBody>
                  <a:tcPr marL="84026" marR="84026"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5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8</a:t>
                      </a:r>
                      <a:r>
                        <a:rPr kumimoji="0" lang="zh-CN" altLang="en-US" sz="15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字节</a:t>
                      </a:r>
                      <a:r>
                        <a:rPr kumimoji="0" lang="en-US" altLang="zh-CN" sz="15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/64</a:t>
                      </a:r>
                    </a:p>
                  </a:txBody>
                  <a:tcPr marL="84026" marR="84026"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13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同上</a:t>
                      </a:r>
                    </a:p>
                  </a:txBody>
                  <a:tcPr marL="84026" marR="84026"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 name="Date Placeholder 1"/>
          <p:cNvSpPr>
            <a:spLocks noGrp="1"/>
          </p:cNvSpPr>
          <p:nvPr>
            <p:ph type="dt" sz="half" idx="10"/>
          </p:nvPr>
        </p:nvSpPr>
        <p:spPr/>
        <p:txBody>
          <a:bodyPr/>
          <a:lstStyle/>
          <a:p>
            <a:fld id="{0397D50B-B341-4C43-8B48-BB740D9C9A96}" type="datetime1">
              <a:rPr lang="zh-CN" altLang="en-US" smtClean="0"/>
              <a:t>2020/9/25</a:t>
            </a:fld>
            <a:endParaRPr lang="zh-CN" altLang="en-US"/>
          </a:p>
        </p:txBody>
      </p:sp>
      <p:sp>
        <p:nvSpPr>
          <p:cNvPr id="5" name="Footer Placeholder 4"/>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Tree>
    <p:extLst>
      <p:ext uri="{BB962C8B-B14F-4D97-AF65-F5344CB8AC3E}">
        <p14:creationId xmlns:p14="http://schemas.microsoft.com/office/powerpoint/2010/main" val="69858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Verdana" panose="020B0604030504040204" pitchFamily="34" charset="0"/>
                <a:ea typeface="宋体" panose="02010600030101010101" pitchFamily="2" charset="-122"/>
              </a:defRPr>
            </a:lvl1pPr>
            <a:lvl2pPr marL="742950" indent="-285750" eaLnBrk="0" hangingPunct="0">
              <a:defRPr sz="2800" b="1">
                <a:solidFill>
                  <a:schemeClr val="tx1"/>
                </a:solidFill>
                <a:latin typeface="Verdana" panose="020B0604030504040204" pitchFamily="34" charset="0"/>
                <a:ea typeface="宋体" panose="02010600030101010101" pitchFamily="2" charset="-122"/>
              </a:defRPr>
            </a:lvl2pPr>
            <a:lvl3pPr marL="1143000" indent="-228600" eaLnBrk="0" hangingPunct="0">
              <a:defRPr sz="2800" b="1">
                <a:solidFill>
                  <a:schemeClr val="tx1"/>
                </a:solidFill>
                <a:latin typeface="Verdana" panose="020B0604030504040204" pitchFamily="34" charset="0"/>
                <a:ea typeface="宋体" panose="02010600030101010101" pitchFamily="2" charset="-122"/>
              </a:defRPr>
            </a:lvl3pPr>
            <a:lvl4pPr marL="1600200" indent="-228600" eaLnBrk="0" hangingPunct="0">
              <a:defRPr sz="2800" b="1">
                <a:solidFill>
                  <a:schemeClr val="tx1"/>
                </a:solidFill>
                <a:latin typeface="Verdana" panose="020B0604030504040204" pitchFamily="34" charset="0"/>
                <a:ea typeface="宋体" panose="02010600030101010101" pitchFamily="2" charset="-122"/>
              </a:defRPr>
            </a:lvl4pPr>
            <a:lvl5pPr marL="2057400" indent="-228600" eaLnBrk="0" hangingPunct="0">
              <a:defRPr sz="28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9pPr>
          </a:lstStyle>
          <a:p>
            <a:pPr eaLnBrk="1" hangingPunct="1"/>
            <a:fld id="{AB5FF2A8-5CA0-4D26-AB93-268C525489DC}" type="slidenum">
              <a:rPr lang="en-US" altLang="zh-CN" sz="1200" b="0"/>
              <a:pPr eaLnBrk="1" hangingPunct="1"/>
              <a:t>11</a:t>
            </a:fld>
            <a:endParaRPr lang="en-US" altLang="zh-CN" sz="1200" b="0"/>
          </a:p>
        </p:txBody>
      </p:sp>
      <p:sp>
        <p:nvSpPr>
          <p:cNvPr id="39939" name="Rectangle 2"/>
          <p:cNvSpPr>
            <a:spLocks noGrp="1" noChangeArrowheads="1"/>
          </p:cNvSpPr>
          <p:nvPr>
            <p:ph type="title"/>
          </p:nvPr>
        </p:nvSpPr>
        <p:spPr/>
        <p:txBody>
          <a:bodyPr/>
          <a:lstStyle/>
          <a:p>
            <a:pPr eaLnBrk="1" hangingPunct="1"/>
            <a:r>
              <a:rPr lang="zh-CN" altLang="en-US" dirty="0"/>
              <a:t>浮点类型</a:t>
            </a:r>
            <a:r>
              <a:rPr lang="zh-CN" altLang="en-US" sz="2400" dirty="0">
                <a:solidFill>
                  <a:srgbClr val="FFFF00"/>
                </a:solidFill>
              </a:rPr>
              <a:t>：有效位数</a:t>
            </a:r>
          </a:p>
        </p:txBody>
      </p:sp>
      <p:sp>
        <p:nvSpPr>
          <p:cNvPr id="39940" name="Rectangle 3"/>
          <p:cNvSpPr>
            <a:spLocks noGrp="1" noChangeArrowheads="1"/>
          </p:cNvSpPr>
          <p:nvPr>
            <p:ph type="body" idx="1"/>
          </p:nvPr>
        </p:nvSpPr>
        <p:spPr/>
        <p:txBody>
          <a:bodyPr>
            <a:normAutofit/>
          </a:bodyPr>
          <a:lstStyle/>
          <a:p>
            <a:pPr eaLnBrk="1" hangingPunct="1"/>
            <a:r>
              <a:rPr lang="zh-CN" altLang="en-US" sz="2200" dirty="0"/>
              <a:t>单精度数的尾数用</a:t>
            </a:r>
            <a:r>
              <a:rPr lang="en-US" altLang="zh-CN" sz="2200" dirty="0"/>
              <a:t>23</a:t>
            </a:r>
            <a:r>
              <a:rPr lang="zh-CN" altLang="en-US" sz="2200" dirty="0"/>
              <a:t>位存储，加上默认的小数点前的</a:t>
            </a:r>
            <a:r>
              <a:rPr lang="en-US" altLang="zh-CN" sz="2200" dirty="0"/>
              <a:t>1</a:t>
            </a:r>
            <a:r>
              <a:rPr lang="zh-CN" altLang="en-US" sz="2200" dirty="0"/>
              <a:t>位</a:t>
            </a:r>
            <a:r>
              <a:rPr lang="en-US" altLang="zh-CN" sz="2200" dirty="0"/>
              <a:t>1</a:t>
            </a:r>
          </a:p>
          <a:p>
            <a:pPr lvl="1" eaLnBrk="1" hangingPunct="1">
              <a:lnSpc>
                <a:spcPct val="110000"/>
              </a:lnSpc>
            </a:pPr>
            <a:r>
              <a:rPr lang="en-US" altLang="zh-CN" sz="2000" dirty="0"/>
              <a:t>(1111 1111 1111 1111 1111 1111)</a:t>
            </a:r>
            <a:r>
              <a:rPr lang="en-US" altLang="zh-CN" sz="1200" dirty="0"/>
              <a:t>2</a:t>
            </a:r>
            <a:r>
              <a:rPr lang="en-US" altLang="zh-CN" sz="1800" dirty="0"/>
              <a:t>=</a:t>
            </a:r>
            <a:r>
              <a:rPr lang="en-US" altLang="zh-CN" sz="2000" dirty="0"/>
              <a:t>2</a:t>
            </a:r>
            <a:r>
              <a:rPr lang="en-US" altLang="zh-CN" sz="1800" baseline="30000" dirty="0"/>
              <a:t>(23+1)</a:t>
            </a:r>
            <a:r>
              <a:rPr lang="en-US" altLang="zh-CN" sz="2000" dirty="0"/>
              <a:t> -1= 16777215  </a:t>
            </a:r>
          </a:p>
          <a:p>
            <a:pPr lvl="1" eaLnBrk="1" hangingPunct="1">
              <a:lnSpc>
                <a:spcPct val="110000"/>
              </a:lnSpc>
            </a:pPr>
            <a:r>
              <a:rPr lang="zh-CN" altLang="en-US" sz="2000" dirty="0"/>
              <a:t>因为 </a:t>
            </a:r>
            <a:r>
              <a:rPr lang="en-US" altLang="zh-CN" sz="2000" dirty="0"/>
              <a:t>10</a:t>
            </a:r>
            <a:r>
              <a:rPr lang="en-US" altLang="zh-CN" sz="1800" baseline="30000" dirty="0"/>
              <a:t>7</a:t>
            </a:r>
            <a:r>
              <a:rPr lang="en-US" altLang="zh-CN" sz="2000" dirty="0"/>
              <a:t> </a:t>
            </a:r>
            <a:r>
              <a:rPr lang="zh-CN" altLang="en-US" sz="2000" dirty="0"/>
              <a:t>＜ </a:t>
            </a:r>
            <a:r>
              <a:rPr lang="en-US" altLang="zh-CN" sz="2000" dirty="0"/>
              <a:t>16777215 </a:t>
            </a:r>
            <a:r>
              <a:rPr lang="zh-CN" altLang="en-US" sz="2000" dirty="0"/>
              <a:t>＜ </a:t>
            </a:r>
            <a:r>
              <a:rPr lang="en-US" altLang="zh-CN" sz="2000" dirty="0"/>
              <a:t>10</a:t>
            </a:r>
            <a:r>
              <a:rPr lang="en-US" altLang="zh-CN" sz="2000" baseline="30000" dirty="0"/>
              <a:t>8</a:t>
            </a:r>
            <a:r>
              <a:rPr lang="zh-CN" altLang="en-US" dirty="0"/>
              <a:t>，</a:t>
            </a:r>
            <a:r>
              <a:rPr lang="zh-CN" altLang="en-US" sz="2000" dirty="0"/>
              <a:t>所以说</a:t>
            </a:r>
            <a:r>
              <a:rPr lang="zh-CN" altLang="en-US" sz="2000" b="1" dirty="0">
                <a:solidFill>
                  <a:srgbClr val="C00000"/>
                </a:solidFill>
              </a:rPr>
              <a:t>单精度浮点数的有效位数是</a:t>
            </a:r>
            <a:r>
              <a:rPr lang="en-US" altLang="zh-CN" sz="2000" b="1" dirty="0">
                <a:solidFill>
                  <a:srgbClr val="C00000"/>
                </a:solidFill>
              </a:rPr>
              <a:t>7</a:t>
            </a:r>
            <a:r>
              <a:rPr lang="zh-CN" altLang="en-US" sz="2000" b="1" dirty="0">
                <a:solidFill>
                  <a:srgbClr val="C00000"/>
                </a:solidFill>
              </a:rPr>
              <a:t>位</a:t>
            </a:r>
            <a:endParaRPr lang="en-US" altLang="zh-CN" sz="2000" dirty="0">
              <a:solidFill>
                <a:srgbClr val="C00000"/>
              </a:solidFill>
            </a:endParaRPr>
          </a:p>
          <a:p>
            <a:pPr eaLnBrk="1" hangingPunct="1">
              <a:buFont typeface="Wingdings" panose="05000000000000000000" pitchFamily="2" charset="2"/>
              <a:buNone/>
            </a:pPr>
            <a:endParaRPr lang="en-US" altLang="zh-CN" sz="2200" dirty="0"/>
          </a:p>
          <a:p>
            <a:pPr eaLnBrk="1" hangingPunct="1"/>
            <a:r>
              <a:rPr lang="zh-CN" altLang="en-US" sz="2200" dirty="0"/>
              <a:t>双精度的尾数用</a:t>
            </a:r>
            <a:r>
              <a:rPr lang="en-US" altLang="zh-CN" sz="2200" dirty="0"/>
              <a:t>52</a:t>
            </a:r>
            <a:r>
              <a:rPr lang="zh-CN" altLang="en-US" sz="2200" dirty="0"/>
              <a:t>位存储，加上默认的小数点前的</a:t>
            </a:r>
            <a:r>
              <a:rPr lang="en-US" altLang="zh-CN" sz="2200" dirty="0"/>
              <a:t>1</a:t>
            </a:r>
            <a:r>
              <a:rPr lang="zh-CN" altLang="en-US" sz="2200" dirty="0"/>
              <a:t>位</a:t>
            </a:r>
            <a:r>
              <a:rPr lang="en-US" altLang="zh-CN" sz="2200" dirty="0"/>
              <a:t>1.</a:t>
            </a:r>
          </a:p>
          <a:p>
            <a:pPr lvl="1" eaLnBrk="1" hangingPunct="1">
              <a:lnSpc>
                <a:spcPct val="110000"/>
              </a:lnSpc>
            </a:pPr>
            <a:r>
              <a:rPr lang="en-US" altLang="zh-CN" sz="2000" dirty="0"/>
              <a:t>(1 1111 </a:t>
            </a:r>
            <a:r>
              <a:rPr lang="en-US" altLang="zh-CN" sz="2000" dirty="0">
                <a:latin typeface="Arial" panose="020B0604020202020204" pitchFamily="34" charset="0"/>
              </a:rPr>
              <a:t>·······</a:t>
            </a:r>
            <a:r>
              <a:rPr lang="en-US" altLang="zh-CN" sz="2000" dirty="0"/>
              <a:t>1111 1111 1111 1111 1111)</a:t>
            </a:r>
            <a:r>
              <a:rPr lang="en-US" altLang="zh-CN" sz="1200" dirty="0"/>
              <a:t>2</a:t>
            </a:r>
            <a:r>
              <a:rPr lang="en-US" altLang="zh-CN" sz="1800" dirty="0"/>
              <a:t>=</a:t>
            </a:r>
            <a:r>
              <a:rPr lang="en-US" altLang="zh-CN" sz="2000" dirty="0"/>
              <a:t>2</a:t>
            </a:r>
            <a:r>
              <a:rPr lang="en-US" altLang="zh-CN" sz="2000" baseline="30000" dirty="0"/>
              <a:t>(52+1)</a:t>
            </a:r>
            <a:r>
              <a:rPr lang="en-US" altLang="zh-CN" sz="2000" dirty="0"/>
              <a:t>-1= 9007199254740991</a:t>
            </a:r>
          </a:p>
          <a:p>
            <a:pPr lvl="1" eaLnBrk="1" hangingPunct="1">
              <a:lnSpc>
                <a:spcPct val="110000"/>
              </a:lnSpc>
            </a:pPr>
            <a:r>
              <a:rPr lang="zh-CN" altLang="en-US" sz="2000" dirty="0"/>
              <a:t>因为</a:t>
            </a:r>
            <a:r>
              <a:rPr lang="en-US" altLang="zh-CN" sz="2000" dirty="0"/>
              <a:t>10</a:t>
            </a:r>
            <a:r>
              <a:rPr lang="en-US" altLang="zh-CN" sz="2000" baseline="30000" dirty="0"/>
              <a:t>16</a:t>
            </a:r>
            <a:r>
              <a:rPr lang="en-US" altLang="zh-CN" sz="2000" dirty="0"/>
              <a:t> </a:t>
            </a:r>
            <a:r>
              <a:rPr lang="zh-CN" altLang="en-US" sz="2000" dirty="0"/>
              <a:t>＜ </a:t>
            </a:r>
            <a:r>
              <a:rPr lang="en-US" altLang="zh-CN" sz="2000" dirty="0"/>
              <a:t>9007199254740991 </a:t>
            </a:r>
            <a:r>
              <a:rPr lang="zh-CN" altLang="en-US" sz="2000" dirty="0"/>
              <a:t>＜ </a:t>
            </a:r>
            <a:r>
              <a:rPr lang="en-US" altLang="zh-CN" sz="2000" dirty="0"/>
              <a:t>10</a:t>
            </a:r>
            <a:r>
              <a:rPr lang="en-US" altLang="zh-CN" sz="2000" baseline="30000" dirty="0"/>
              <a:t>17</a:t>
            </a:r>
            <a:r>
              <a:rPr lang="zh-CN" altLang="en-US" dirty="0"/>
              <a:t>，</a:t>
            </a:r>
            <a:r>
              <a:rPr lang="zh-CN" altLang="en-US" sz="2000" dirty="0"/>
              <a:t>所以</a:t>
            </a:r>
            <a:r>
              <a:rPr lang="zh-CN" altLang="en-US" sz="2000" b="1" dirty="0">
                <a:solidFill>
                  <a:srgbClr val="C00000"/>
                </a:solidFill>
              </a:rPr>
              <a:t>双精度的有效位数是</a:t>
            </a:r>
            <a:r>
              <a:rPr lang="en-US" altLang="zh-CN" sz="2000" b="1" dirty="0">
                <a:solidFill>
                  <a:srgbClr val="C00000"/>
                </a:solidFill>
              </a:rPr>
              <a:t>16</a:t>
            </a:r>
            <a:r>
              <a:rPr lang="zh-CN" altLang="en-US" sz="2000" b="1" dirty="0">
                <a:solidFill>
                  <a:srgbClr val="C00000"/>
                </a:solidFill>
              </a:rPr>
              <a:t>位</a:t>
            </a:r>
            <a:r>
              <a:rPr lang="en-US" altLang="zh-CN" sz="2000" dirty="0">
                <a:solidFill>
                  <a:srgbClr val="C00000"/>
                </a:solidFill>
              </a:rPr>
              <a:t>.</a:t>
            </a:r>
            <a:br>
              <a:rPr lang="en-US" altLang="zh-CN" sz="2000" dirty="0">
                <a:solidFill>
                  <a:srgbClr val="C00000"/>
                </a:solidFill>
              </a:rPr>
            </a:br>
            <a:endParaRPr lang="en-US" altLang="zh-CN" sz="2000" dirty="0">
              <a:solidFill>
                <a:srgbClr val="C00000"/>
              </a:solidFill>
            </a:endParaRPr>
          </a:p>
        </p:txBody>
      </p:sp>
      <p:sp>
        <p:nvSpPr>
          <p:cNvPr id="2" name="Date Placeholder 1"/>
          <p:cNvSpPr>
            <a:spLocks noGrp="1"/>
          </p:cNvSpPr>
          <p:nvPr>
            <p:ph type="dt" sz="half" idx="10"/>
          </p:nvPr>
        </p:nvSpPr>
        <p:spPr/>
        <p:txBody>
          <a:bodyPr/>
          <a:lstStyle/>
          <a:p>
            <a:fld id="{8B0B29C5-15EF-4E77-86D3-71F6CA2EEBA3}" type="datetime1">
              <a:rPr lang="zh-CN" altLang="en-US" smtClean="0"/>
              <a:t>2020/9/25</a:t>
            </a:fld>
            <a:endParaRPr lang="zh-CN" altLang="en-US"/>
          </a:p>
        </p:txBody>
      </p:sp>
      <p:sp>
        <p:nvSpPr>
          <p:cNvPr id="3" name="Footer Placeholder 2"/>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Tree>
    <p:extLst>
      <p:ext uri="{BB962C8B-B14F-4D97-AF65-F5344CB8AC3E}">
        <p14:creationId xmlns:p14="http://schemas.microsoft.com/office/powerpoint/2010/main" val="13250475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Verdana" panose="020B0604030504040204" pitchFamily="34" charset="0"/>
                <a:ea typeface="宋体" panose="02010600030101010101" pitchFamily="2" charset="-122"/>
              </a:defRPr>
            </a:lvl1pPr>
            <a:lvl2pPr marL="742950" indent="-285750" eaLnBrk="0" hangingPunct="0">
              <a:defRPr sz="2800" b="1">
                <a:solidFill>
                  <a:schemeClr val="tx1"/>
                </a:solidFill>
                <a:latin typeface="Verdana" panose="020B0604030504040204" pitchFamily="34" charset="0"/>
                <a:ea typeface="宋体" panose="02010600030101010101" pitchFamily="2" charset="-122"/>
              </a:defRPr>
            </a:lvl2pPr>
            <a:lvl3pPr marL="1143000" indent="-228600" eaLnBrk="0" hangingPunct="0">
              <a:defRPr sz="2800" b="1">
                <a:solidFill>
                  <a:schemeClr val="tx1"/>
                </a:solidFill>
                <a:latin typeface="Verdana" panose="020B0604030504040204" pitchFamily="34" charset="0"/>
                <a:ea typeface="宋体" panose="02010600030101010101" pitchFamily="2" charset="-122"/>
              </a:defRPr>
            </a:lvl3pPr>
            <a:lvl4pPr marL="1600200" indent="-228600" eaLnBrk="0" hangingPunct="0">
              <a:defRPr sz="2800" b="1">
                <a:solidFill>
                  <a:schemeClr val="tx1"/>
                </a:solidFill>
                <a:latin typeface="Verdana" panose="020B0604030504040204" pitchFamily="34" charset="0"/>
                <a:ea typeface="宋体" panose="02010600030101010101" pitchFamily="2" charset="-122"/>
              </a:defRPr>
            </a:lvl4pPr>
            <a:lvl5pPr marL="2057400" indent="-228600" eaLnBrk="0" hangingPunct="0">
              <a:defRPr sz="28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9pPr>
          </a:lstStyle>
          <a:p>
            <a:pPr eaLnBrk="1" hangingPunct="1"/>
            <a:fld id="{AB5FF2A8-5CA0-4D26-AB93-268C525489DC}" type="slidenum">
              <a:rPr lang="en-US" altLang="zh-CN" sz="1200" b="0"/>
              <a:pPr eaLnBrk="1" hangingPunct="1"/>
              <a:t>12</a:t>
            </a:fld>
            <a:endParaRPr lang="en-US" altLang="zh-CN" sz="1200" b="0"/>
          </a:p>
        </p:txBody>
      </p:sp>
      <p:sp>
        <p:nvSpPr>
          <p:cNvPr id="39939" name="Rectangle 2"/>
          <p:cNvSpPr>
            <a:spLocks noGrp="1" noChangeArrowheads="1"/>
          </p:cNvSpPr>
          <p:nvPr>
            <p:ph type="title"/>
          </p:nvPr>
        </p:nvSpPr>
        <p:spPr/>
        <p:txBody>
          <a:bodyPr/>
          <a:lstStyle/>
          <a:p>
            <a:pPr eaLnBrk="1" hangingPunct="1"/>
            <a:r>
              <a:rPr lang="zh-CN" altLang="en-US" dirty="0"/>
              <a:t>浮点类型</a:t>
            </a:r>
            <a:r>
              <a:rPr lang="zh-CN" altLang="en-US" sz="2400" dirty="0">
                <a:solidFill>
                  <a:srgbClr val="FFFF00"/>
                </a:solidFill>
              </a:rPr>
              <a:t>：有效位数与运算</a:t>
            </a:r>
          </a:p>
        </p:txBody>
      </p:sp>
      <p:sp>
        <p:nvSpPr>
          <p:cNvPr id="39940" name="Rectangle 3"/>
          <p:cNvSpPr>
            <a:spLocks noGrp="1" noChangeArrowheads="1"/>
          </p:cNvSpPr>
          <p:nvPr>
            <p:ph type="body" idx="1"/>
          </p:nvPr>
        </p:nvSpPr>
        <p:spPr>
          <a:xfrm>
            <a:off x="377371" y="1348269"/>
            <a:ext cx="8403771" cy="1676286"/>
          </a:xfrm>
        </p:spPr>
        <p:txBody>
          <a:bodyPr>
            <a:normAutofit/>
          </a:bodyPr>
          <a:lstStyle/>
          <a:p>
            <a:pPr eaLnBrk="1" hangingPunct="1"/>
            <a:r>
              <a:rPr lang="zh-CN" altLang="en-US" sz="2200" dirty="0"/>
              <a:t>浮点类型数据的运算过程：</a:t>
            </a:r>
            <a:endParaRPr lang="en-US" altLang="zh-CN" sz="2200" dirty="0"/>
          </a:p>
          <a:p>
            <a:pPr lvl="1"/>
            <a:r>
              <a:rPr lang="zh-CN" altLang="en-US" dirty="0">
                <a:solidFill>
                  <a:srgbClr val="C00000"/>
                </a:solidFill>
              </a:rPr>
              <a:t>通过左右移动尾数，让指数变为一致（称为：对阶）</a:t>
            </a:r>
            <a:endParaRPr lang="en-US" altLang="zh-CN" dirty="0">
              <a:solidFill>
                <a:srgbClr val="C00000"/>
              </a:solidFill>
            </a:endParaRPr>
          </a:p>
          <a:p>
            <a:pPr lvl="1"/>
            <a:r>
              <a:rPr lang="zh-CN" altLang="en-US" dirty="0"/>
              <a:t>计算得到结果，根据</a:t>
            </a:r>
            <a:r>
              <a:rPr lang="en-US" altLang="zh-CN" dirty="0"/>
              <a:t>IEEE</a:t>
            </a:r>
            <a:r>
              <a:rPr lang="zh-CN" altLang="en-US" dirty="0"/>
              <a:t> </a:t>
            </a:r>
            <a:r>
              <a:rPr lang="en-US" altLang="zh-CN" dirty="0"/>
              <a:t>745</a:t>
            </a:r>
            <a:r>
              <a:rPr lang="zh-CN" altLang="en-US" dirty="0"/>
              <a:t>重新生成码</a:t>
            </a:r>
            <a:br>
              <a:rPr lang="en-US" altLang="zh-CN" sz="1600" dirty="0"/>
            </a:br>
            <a:endParaRPr lang="en-US" altLang="zh-CN" sz="1600" dirty="0"/>
          </a:p>
        </p:txBody>
      </p:sp>
      <p:sp>
        <p:nvSpPr>
          <p:cNvPr id="2" name="Date Placeholder 1"/>
          <p:cNvSpPr>
            <a:spLocks noGrp="1"/>
          </p:cNvSpPr>
          <p:nvPr>
            <p:ph type="dt" sz="half" idx="10"/>
          </p:nvPr>
        </p:nvSpPr>
        <p:spPr/>
        <p:txBody>
          <a:bodyPr/>
          <a:lstStyle/>
          <a:p>
            <a:fld id="{8B0B29C5-15EF-4E77-86D3-71F6CA2EEBA3}" type="datetime1">
              <a:rPr lang="zh-CN" altLang="en-US" smtClean="0"/>
              <a:t>2020/9/25</a:t>
            </a:fld>
            <a:endParaRPr lang="zh-CN" altLang="en-US"/>
          </a:p>
        </p:txBody>
      </p:sp>
      <p:sp>
        <p:nvSpPr>
          <p:cNvPr id="3" name="Footer Placeholder 2"/>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
        <p:nvSpPr>
          <p:cNvPr id="4" name="文本框 3">
            <a:extLst>
              <a:ext uri="{FF2B5EF4-FFF2-40B4-BE49-F238E27FC236}">
                <a16:creationId xmlns:a16="http://schemas.microsoft.com/office/drawing/2014/main" id="{AABBD7C7-516B-C04A-912C-66FB0DBAD072}"/>
              </a:ext>
            </a:extLst>
          </p:cNvPr>
          <p:cNvSpPr txBox="1"/>
          <p:nvPr/>
        </p:nvSpPr>
        <p:spPr>
          <a:xfrm>
            <a:off x="2152951" y="3707842"/>
            <a:ext cx="4852610" cy="523220"/>
          </a:xfrm>
          <a:prstGeom prst="rect">
            <a:avLst/>
          </a:prstGeom>
          <a:noFill/>
        </p:spPr>
        <p:txBody>
          <a:bodyPr wrap="none" rtlCol="0">
            <a:spAutoFit/>
          </a:bodyPr>
          <a:lstStyle/>
          <a:p>
            <a:r>
              <a:rPr kumimoji="1" lang="zh-CN" altLang="en-US" sz="2800" b="1" dirty="0">
                <a:latin typeface="Microsoft YaHei" panose="020B0503020204020204" pitchFamily="34" charset="-122"/>
                <a:ea typeface="Microsoft YaHei" panose="020B0503020204020204" pitchFamily="34" charset="-122"/>
              </a:rPr>
              <a:t>思考，这可能产生什么影响？</a:t>
            </a:r>
          </a:p>
        </p:txBody>
      </p:sp>
    </p:spTree>
    <p:extLst>
      <p:ext uri="{BB962C8B-B14F-4D97-AF65-F5344CB8AC3E}">
        <p14:creationId xmlns:p14="http://schemas.microsoft.com/office/powerpoint/2010/main" val="1419288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zh-CN" altLang="en-US"/>
          </a:p>
        </p:txBody>
      </p:sp>
      <p:sp>
        <p:nvSpPr>
          <p:cNvPr id="3" name="Title 2"/>
          <p:cNvSpPr>
            <a:spLocks noGrp="1"/>
          </p:cNvSpPr>
          <p:nvPr>
            <p:ph type="title"/>
          </p:nvPr>
        </p:nvSpPr>
        <p:spPr/>
        <p:txBody>
          <a:bodyPr/>
          <a:lstStyle/>
          <a:p>
            <a:r>
              <a:rPr lang="zh-CN" altLang="en-US" dirty="0"/>
              <a:t>浮点类型</a:t>
            </a:r>
            <a:r>
              <a:rPr lang="zh-CN" altLang="en-US" sz="2400" dirty="0">
                <a:solidFill>
                  <a:srgbClr val="FFFF00"/>
                </a:solidFill>
              </a:rPr>
              <a:t>：对阶导致的有效位数损失</a:t>
            </a:r>
            <a:endParaRPr lang="zh-CN" altLang="en-US" dirty="0"/>
          </a:p>
        </p:txBody>
      </p:sp>
      <p:sp>
        <p:nvSpPr>
          <p:cNvPr id="4" name="Date Placeholder 3"/>
          <p:cNvSpPr>
            <a:spLocks noGrp="1"/>
          </p:cNvSpPr>
          <p:nvPr>
            <p:ph type="dt" sz="half" idx="10"/>
          </p:nvPr>
        </p:nvSpPr>
        <p:spPr/>
        <p:txBody>
          <a:bodyPr/>
          <a:lstStyle/>
          <a:p>
            <a:fld id="{20E3A186-4061-47B0-9A4D-8E04634311AD}" type="datetime1">
              <a:rPr lang="zh-CN" altLang="en-US" smtClean="0"/>
              <a:t>2020/9/25</a:t>
            </a:fld>
            <a:endParaRPr lang="zh-CN" altLang="en-US"/>
          </a:p>
        </p:txBody>
      </p:sp>
      <p:sp>
        <p:nvSpPr>
          <p:cNvPr id="5" name="Footer Placeholder 4"/>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
        <p:nvSpPr>
          <p:cNvPr id="6" name="Slide Number Placeholder 5"/>
          <p:cNvSpPr>
            <a:spLocks noGrp="1"/>
          </p:cNvSpPr>
          <p:nvPr>
            <p:ph type="sldNum" sz="quarter" idx="12"/>
          </p:nvPr>
        </p:nvSpPr>
        <p:spPr/>
        <p:txBody>
          <a:bodyPr/>
          <a:lstStyle/>
          <a:p>
            <a:fld id="{57E71E5F-B3DE-4457-8F57-E0F998074911}" type="slidenum">
              <a:rPr lang="zh-CN" altLang="en-US" smtClean="0"/>
              <a:pPr/>
              <a:t>13</a:t>
            </a:fld>
            <a:endParaRPr lang="zh-CN" altLang="en-US"/>
          </a:p>
        </p:txBody>
      </p:sp>
      <p:sp>
        <p:nvSpPr>
          <p:cNvPr id="7" name="Rectangle 6"/>
          <p:cNvSpPr/>
          <p:nvPr/>
        </p:nvSpPr>
        <p:spPr>
          <a:xfrm>
            <a:off x="0" y="942369"/>
            <a:ext cx="9144000" cy="5511382"/>
          </a:xfrm>
          <a:prstGeom prst="rect">
            <a:avLst/>
          </a:prstGeom>
          <a:solidFill>
            <a:schemeClr val="accent6">
              <a:lumMod val="40000"/>
              <a:lumOff val="60000"/>
            </a:schemeClr>
          </a:solidFill>
          <a:ln>
            <a:noFill/>
          </a:ln>
        </p:spPr>
        <p:txBody>
          <a:bodyPr wrap="square" lIns="90000" tIns="46800" rIns="90000" bIns="46800" anchor="ctr">
            <a:spAutoFit/>
          </a:bodyPr>
          <a:lstStyle/>
          <a:p>
            <a:r>
              <a:rPr lang="en-US" altLang="zh-CN" sz="1600" dirty="0">
                <a:solidFill>
                  <a:srgbClr val="643820"/>
                </a:solidFill>
                <a:latin typeface="Menlo" panose="020B0609030804020204" pitchFamily="49" charset="0"/>
              </a:rPr>
              <a:t>#include </a:t>
            </a:r>
            <a:r>
              <a:rPr lang="en-US" altLang="zh-CN" sz="1600" dirty="0">
                <a:solidFill>
                  <a:srgbClr val="C41A16"/>
                </a:solidFill>
                <a:latin typeface="Menlo" panose="020B0609030804020204" pitchFamily="49" charset="0"/>
              </a:rPr>
              <a:t>&lt;</a:t>
            </a:r>
            <a:r>
              <a:rPr lang="en-US" altLang="zh-CN" sz="1600" dirty="0" err="1">
                <a:solidFill>
                  <a:srgbClr val="C41A16"/>
                </a:solidFill>
                <a:latin typeface="Menlo" panose="020B0609030804020204" pitchFamily="49" charset="0"/>
              </a:rPr>
              <a:t>stdio.h</a:t>
            </a:r>
            <a:r>
              <a:rPr lang="en-US" altLang="zh-CN" sz="1600" dirty="0">
                <a:solidFill>
                  <a:srgbClr val="C41A16"/>
                </a:solidFill>
                <a:latin typeface="Menlo" panose="020B0609030804020204" pitchFamily="49" charset="0"/>
              </a:rPr>
              <a:t>&gt;</a:t>
            </a:r>
            <a:endParaRPr lang="en-US" altLang="zh-CN" sz="1600" dirty="0">
              <a:solidFill>
                <a:srgbClr val="643820"/>
              </a:solidFill>
              <a:latin typeface="Menlo" panose="020B0609030804020204" pitchFamily="49" charset="0"/>
            </a:endParaRPr>
          </a:p>
          <a:p>
            <a:r>
              <a:rPr lang="en-US" altLang="zh-CN" sz="1600" dirty="0" err="1">
                <a:solidFill>
                  <a:srgbClr val="AA0D91"/>
                </a:solidFill>
                <a:latin typeface="Menlo" panose="020B0609030804020204" pitchFamily="49" charset="0"/>
              </a:rPr>
              <a:t>int</a:t>
            </a:r>
            <a:r>
              <a:rPr lang="en-US" altLang="zh-CN" sz="1600" dirty="0">
                <a:solidFill>
                  <a:srgbClr val="000000"/>
                </a:solidFill>
                <a:latin typeface="Menlo" panose="020B0609030804020204" pitchFamily="49" charset="0"/>
              </a:rPr>
              <a:t> main(</a:t>
            </a:r>
            <a:r>
              <a:rPr lang="en-US" altLang="zh-CN" sz="1600" dirty="0" err="1">
                <a:solidFill>
                  <a:srgbClr val="AA0D91"/>
                </a:solidFill>
                <a:latin typeface="Menlo" panose="020B0609030804020204" pitchFamily="49" charset="0"/>
              </a:rPr>
              <a:t>int</a:t>
            </a:r>
            <a:r>
              <a:rPr lang="en-US" altLang="zh-CN" sz="1600" dirty="0">
                <a:solidFill>
                  <a:srgbClr val="000000"/>
                </a:solidFill>
                <a:latin typeface="Menlo" panose="020B0609030804020204" pitchFamily="49" charset="0"/>
              </a:rPr>
              <a:t> </a:t>
            </a:r>
            <a:r>
              <a:rPr lang="en-US" altLang="zh-CN" sz="1600" dirty="0" err="1">
                <a:solidFill>
                  <a:srgbClr val="000000"/>
                </a:solidFill>
                <a:latin typeface="Menlo" panose="020B0609030804020204" pitchFamily="49" charset="0"/>
              </a:rPr>
              <a:t>argc</a:t>
            </a:r>
            <a:r>
              <a:rPr lang="en-US" altLang="zh-CN" sz="1600" dirty="0">
                <a:solidFill>
                  <a:srgbClr val="000000"/>
                </a:solidFill>
                <a:latin typeface="Menlo" panose="020B0609030804020204" pitchFamily="49" charset="0"/>
              </a:rPr>
              <a:t>, </a:t>
            </a:r>
            <a:r>
              <a:rPr lang="en-US" altLang="zh-CN" sz="1600" dirty="0">
                <a:solidFill>
                  <a:srgbClr val="AA0D91"/>
                </a:solidFill>
                <a:latin typeface="Menlo" panose="020B0609030804020204" pitchFamily="49" charset="0"/>
              </a:rPr>
              <a:t>char</a:t>
            </a:r>
            <a:r>
              <a:rPr lang="en-US" altLang="zh-CN" sz="1600" dirty="0">
                <a:solidFill>
                  <a:srgbClr val="000000"/>
                </a:solidFill>
                <a:latin typeface="Menlo" panose="020B0609030804020204" pitchFamily="49" charset="0"/>
              </a:rPr>
              <a:t>* </a:t>
            </a:r>
            <a:r>
              <a:rPr lang="en-US" altLang="zh-CN" sz="1600" dirty="0" err="1">
                <a:solidFill>
                  <a:srgbClr val="000000"/>
                </a:solidFill>
                <a:latin typeface="Menlo" panose="020B0609030804020204" pitchFamily="49" charset="0"/>
              </a:rPr>
              <a:t>argv</a:t>
            </a:r>
            <a:r>
              <a:rPr lang="en-US" altLang="zh-CN" sz="1600" dirty="0">
                <a:solidFill>
                  <a:srgbClr val="000000"/>
                </a:solidFill>
                <a:latin typeface="Menlo" panose="020B0609030804020204" pitchFamily="49" charset="0"/>
              </a:rPr>
              <a:t>[])</a:t>
            </a:r>
          </a:p>
          <a:p>
            <a:r>
              <a:rPr lang="en-US" altLang="zh-CN" sz="1600" dirty="0">
                <a:solidFill>
                  <a:srgbClr val="000000"/>
                </a:solidFill>
                <a:latin typeface="Menlo" panose="020B0609030804020204" pitchFamily="49" charset="0"/>
              </a:rPr>
              <a:t>{</a:t>
            </a:r>
          </a:p>
          <a:p>
            <a:r>
              <a:rPr lang="en-US" altLang="zh-CN" sz="1600" dirty="0">
                <a:solidFill>
                  <a:srgbClr val="000000"/>
                </a:solidFill>
                <a:latin typeface="Menlo" panose="020B0609030804020204" pitchFamily="49" charset="0"/>
              </a:rPr>
              <a:t>    </a:t>
            </a:r>
            <a:r>
              <a:rPr lang="en-US" altLang="zh-CN" sz="1600" dirty="0">
                <a:solidFill>
                  <a:srgbClr val="AA0D91"/>
                </a:solidFill>
                <a:latin typeface="Menlo" panose="020B0609030804020204" pitchFamily="49" charset="0"/>
              </a:rPr>
              <a:t>float</a:t>
            </a:r>
            <a:r>
              <a:rPr lang="en-US" altLang="zh-CN" sz="1600" dirty="0">
                <a:solidFill>
                  <a:srgbClr val="000000"/>
                </a:solidFill>
                <a:latin typeface="Menlo" panose="020B0609030804020204" pitchFamily="49" charset="0"/>
              </a:rPr>
              <a:t> a = </a:t>
            </a:r>
            <a:r>
              <a:rPr lang="en-US" altLang="zh-CN" sz="1600" dirty="0">
                <a:solidFill>
                  <a:srgbClr val="1C00CF"/>
                </a:solidFill>
                <a:latin typeface="Menlo" panose="020B0609030804020204" pitchFamily="49" charset="0"/>
              </a:rPr>
              <a:t>0.00000678f</a:t>
            </a:r>
            <a:r>
              <a:rPr lang="en-US" altLang="zh-CN" sz="1600" dirty="0">
                <a:solidFill>
                  <a:srgbClr val="000000"/>
                </a:solidFill>
                <a:latin typeface="Menlo" panose="020B0609030804020204" pitchFamily="49" charset="0"/>
              </a:rPr>
              <a:t>;</a:t>
            </a:r>
            <a:endParaRPr lang="en-US" altLang="zh-CN" sz="1600" dirty="0">
              <a:solidFill>
                <a:srgbClr val="1C00CF"/>
              </a:solidFill>
              <a:latin typeface="Menlo" panose="020B0609030804020204" pitchFamily="49" charset="0"/>
            </a:endParaRPr>
          </a:p>
          <a:p>
            <a:r>
              <a:rPr lang="en-US" altLang="zh-CN" sz="1600" dirty="0">
                <a:solidFill>
                  <a:srgbClr val="000000"/>
                </a:solidFill>
                <a:latin typeface="Menlo" panose="020B0609030804020204" pitchFamily="49" charset="0"/>
              </a:rPr>
              <a:t>    </a:t>
            </a:r>
            <a:r>
              <a:rPr lang="en-US" altLang="zh-CN" sz="1600" dirty="0">
                <a:solidFill>
                  <a:srgbClr val="AA0D91"/>
                </a:solidFill>
                <a:latin typeface="Menlo" panose="020B0609030804020204" pitchFamily="49" charset="0"/>
              </a:rPr>
              <a:t>float</a:t>
            </a:r>
            <a:r>
              <a:rPr lang="en-US" altLang="zh-CN" sz="1600" dirty="0">
                <a:solidFill>
                  <a:srgbClr val="000000"/>
                </a:solidFill>
                <a:latin typeface="Menlo" panose="020B0609030804020204" pitchFamily="49" charset="0"/>
              </a:rPr>
              <a:t> b = </a:t>
            </a:r>
            <a:r>
              <a:rPr lang="en-US" altLang="zh-CN" sz="1600" dirty="0">
                <a:solidFill>
                  <a:srgbClr val="1C00CF"/>
                </a:solidFill>
                <a:latin typeface="Menlo" panose="020B0609030804020204" pitchFamily="49" charset="0"/>
              </a:rPr>
              <a:t>0.00000123f</a:t>
            </a:r>
            <a:r>
              <a:rPr lang="en-US" altLang="zh-CN" sz="1600" dirty="0">
                <a:solidFill>
                  <a:srgbClr val="000000"/>
                </a:solidFill>
                <a:latin typeface="Menlo" panose="020B0609030804020204" pitchFamily="49" charset="0"/>
              </a:rPr>
              <a:t>;</a:t>
            </a:r>
            <a:endParaRPr lang="en-US" altLang="zh-CN" sz="1600" dirty="0">
              <a:solidFill>
                <a:srgbClr val="1C00CF"/>
              </a:solidFill>
              <a:latin typeface="Menlo" panose="020B0609030804020204" pitchFamily="49" charset="0"/>
            </a:endParaRPr>
          </a:p>
          <a:p>
            <a:r>
              <a:rPr lang="en-US" altLang="zh-CN" sz="1600" dirty="0">
                <a:solidFill>
                  <a:srgbClr val="000000"/>
                </a:solidFill>
                <a:latin typeface="Menlo" panose="020B0609030804020204" pitchFamily="49" charset="0"/>
              </a:rPr>
              <a:t>    a = a + </a:t>
            </a:r>
            <a:r>
              <a:rPr lang="en-US" altLang="zh-CN" sz="1600" dirty="0">
                <a:solidFill>
                  <a:srgbClr val="1C00CF"/>
                </a:solidFill>
                <a:latin typeface="Menlo" panose="020B0609030804020204" pitchFamily="49" charset="0"/>
              </a:rPr>
              <a:t>111111.111f</a:t>
            </a:r>
            <a:r>
              <a:rPr lang="en-US" altLang="zh-CN" sz="1600" dirty="0">
                <a:solidFill>
                  <a:srgbClr val="000000"/>
                </a:solidFill>
                <a:latin typeface="Menlo" panose="020B0609030804020204" pitchFamily="49" charset="0"/>
              </a:rPr>
              <a:t>;   </a:t>
            </a:r>
            <a:r>
              <a:rPr lang="zh-CN" altLang="en-US" sz="1600" dirty="0">
                <a:solidFill>
                  <a:srgbClr val="000000"/>
                </a:solidFill>
                <a:latin typeface="Menlo" panose="020B0609030804020204" pitchFamily="49" charset="0"/>
              </a:rPr>
              <a:t>              </a:t>
            </a:r>
            <a:r>
              <a:rPr lang="en-US" altLang="zh-CN" sz="1600" dirty="0">
                <a:solidFill>
                  <a:srgbClr val="007400"/>
                </a:solidFill>
                <a:latin typeface="Menlo" panose="020B0609030804020204" pitchFamily="49" charset="0"/>
              </a:rPr>
              <a:t>//</a:t>
            </a:r>
            <a:r>
              <a:rPr lang="zh-CN" altLang="en-US" sz="1600" dirty="0">
                <a:solidFill>
                  <a:srgbClr val="007400"/>
                </a:solidFill>
                <a:latin typeface="Menlo" panose="020B0609030804020204" pitchFamily="49" charset="0"/>
              </a:rPr>
              <a:t>精度范围外的大浮点数与小浮点数相加</a:t>
            </a:r>
            <a:endParaRPr lang="zh-CN" altLang="en-US" sz="1600" dirty="0">
              <a:solidFill>
                <a:srgbClr val="000000"/>
              </a:solidFill>
              <a:latin typeface="Menlo" panose="020B0609030804020204" pitchFamily="49" charset="0"/>
            </a:endParaRPr>
          </a:p>
          <a:p>
            <a:r>
              <a:rPr lang="zh-CN" altLang="en-US" sz="1600" dirty="0">
                <a:solidFill>
                  <a:srgbClr val="000000"/>
                </a:solidFill>
                <a:latin typeface="Menlo" panose="020B0609030804020204" pitchFamily="49" charset="0"/>
              </a:rPr>
              <a:t>    </a:t>
            </a:r>
            <a:r>
              <a:rPr lang="en-US" altLang="zh-CN" sz="1600" dirty="0">
                <a:solidFill>
                  <a:srgbClr val="000000"/>
                </a:solidFill>
                <a:latin typeface="Menlo" panose="020B0609030804020204" pitchFamily="49" charset="0"/>
              </a:rPr>
              <a:t>b = b + </a:t>
            </a:r>
            <a:r>
              <a:rPr lang="en-US" altLang="zh-CN" sz="1600" dirty="0">
                <a:solidFill>
                  <a:srgbClr val="1C00CF"/>
                </a:solidFill>
                <a:latin typeface="Menlo" panose="020B0609030804020204" pitchFamily="49" charset="0"/>
              </a:rPr>
              <a:t>111111.111f</a:t>
            </a:r>
            <a:r>
              <a:rPr lang="en-US" altLang="zh-CN" sz="1600" dirty="0">
                <a:solidFill>
                  <a:srgbClr val="000000"/>
                </a:solidFill>
                <a:latin typeface="Menlo" panose="020B0609030804020204" pitchFamily="49" charset="0"/>
              </a:rPr>
              <a:t>;   </a:t>
            </a:r>
            <a:r>
              <a:rPr lang="zh-CN" altLang="en-US" sz="1600" dirty="0">
                <a:solidFill>
                  <a:srgbClr val="000000"/>
                </a:solidFill>
                <a:latin typeface="Menlo" panose="020B0609030804020204" pitchFamily="49" charset="0"/>
              </a:rPr>
              <a:t>              </a:t>
            </a:r>
            <a:r>
              <a:rPr lang="en-US" altLang="zh-CN" sz="1600" dirty="0">
                <a:solidFill>
                  <a:srgbClr val="007400"/>
                </a:solidFill>
                <a:latin typeface="Menlo" panose="020B0609030804020204" pitchFamily="49" charset="0"/>
              </a:rPr>
              <a:t>//</a:t>
            </a:r>
            <a:r>
              <a:rPr lang="zh-CN" altLang="en-US" sz="1600" dirty="0">
                <a:solidFill>
                  <a:srgbClr val="007400"/>
                </a:solidFill>
                <a:latin typeface="Menlo" panose="020B0609030804020204" pitchFamily="49" charset="0"/>
              </a:rPr>
              <a:t>精度范围外的大浮点数与小浮点数相加</a:t>
            </a:r>
            <a:endParaRPr lang="zh-CN" altLang="en-US" sz="1600" dirty="0">
              <a:solidFill>
                <a:srgbClr val="000000"/>
              </a:solidFill>
              <a:latin typeface="Menlo" panose="020B0609030804020204" pitchFamily="49" charset="0"/>
            </a:endParaRPr>
          </a:p>
          <a:p>
            <a:r>
              <a:rPr lang="zh-CN" altLang="en-US" sz="1600" dirty="0">
                <a:solidFill>
                  <a:srgbClr val="000000"/>
                </a:solidFill>
                <a:latin typeface="Menlo" panose="020B0609030804020204" pitchFamily="49" charset="0"/>
              </a:rPr>
              <a:t>    </a:t>
            </a:r>
            <a:r>
              <a:rPr lang="en-US" altLang="zh-CN" sz="1600" dirty="0" err="1">
                <a:solidFill>
                  <a:srgbClr val="2E0D6E"/>
                </a:solidFill>
                <a:latin typeface="Menlo" panose="020B0609030804020204" pitchFamily="49" charset="0"/>
              </a:rPr>
              <a:t>printf</a:t>
            </a:r>
            <a:r>
              <a:rPr lang="en-US" altLang="zh-CN" sz="1600" dirty="0">
                <a:solidFill>
                  <a:srgbClr val="000000"/>
                </a:solidFill>
                <a:latin typeface="Menlo" panose="020B0609030804020204" pitchFamily="49" charset="0"/>
              </a:rPr>
              <a:t>(</a:t>
            </a:r>
            <a:r>
              <a:rPr lang="en-US" altLang="zh-CN" sz="1600" dirty="0">
                <a:solidFill>
                  <a:srgbClr val="C41A16"/>
                </a:solidFill>
                <a:latin typeface="Menlo" panose="020B0609030804020204" pitchFamily="49" charset="0"/>
              </a:rPr>
              <a:t>"a=%.16f, b=%.16f\n"</a:t>
            </a:r>
            <a:r>
              <a:rPr lang="en-US" altLang="zh-CN" sz="1600" dirty="0">
                <a:solidFill>
                  <a:srgbClr val="000000"/>
                </a:solidFill>
                <a:latin typeface="Menlo" panose="020B0609030804020204" pitchFamily="49" charset="0"/>
              </a:rPr>
              <a:t>, a, b); </a:t>
            </a:r>
            <a:r>
              <a:rPr lang="zh-CN" altLang="en-US" sz="1600" dirty="0">
                <a:solidFill>
                  <a:srgbClr val="000000"/>
                </a:solidFill>
                <a:latin typeface="Menlo" panose="020B0609030804020204" pitchFamily="49" charset="0"/>
              </a:rPr>
              <a:t> </a:t>
            </a:r>
            <a:r>
              <a:rPr lang="en-US" altLang="zh-CN" sz="1600" dirty="0">
                <a:solidFill>
                  <a:srgbClr val="007400"/>
                </a:solidFill>
                <a:latin typeface="Menlo" panose="020B0609030804020204" pitchFamily="49" charset="0"/>
              </a:rPr>
              <a:t>//</a:t>
            </a:r>
            <a:r>
              <a:rPr lang="zh-CN" altLang="en-US" sz="1600" dirty="0">
                <a:solidFill>
                  <a:srgbClr val="007400"/>
                </a:solidFill>
                <a:latin typeface="Menlo" panose="020B0609030804020204" pitchFamily="49" charset="0"/>
              </a:rPr>
              <a:t>输出单精度浮点型</a:t>
            </a:r>
            <a:r>
              <a:rPr lang="en-US" altLang="zh-CN" sz="1600" dirty="0" err="1">
                <a:solidFill>
                  <a:srgbClr val="007400"/>
                </a:solidFill>
                <a:latin typeface="Menlo" panose="020B0609030804020204" pitchFamily="49" charset="0"/>
              </a:rPr>
              <a:t>a,b</a:t>
            </a:r>
            <a:endParaRPr lang="en-US" altLang="zh-CN" sz="1600" dirty="0">
              <a:solidFill>
                <a:srgbClr val="000000"/>
              </a:solidFill>
              <a:latin typeface="Menlo" panose="020B0609030804020204" pitchFamily="49" charset="0"/>
            </a:endParaRPr>
          </a:p>
          <a:p>
            <a:r>
              <a:rPr lang="en-US" altLang="zh-CN" sz="1600" dirty="0">
                <a:solidFill>
                  <a:srgbClr val="000000"/>
                </a:solidFill>
                <a:latin typeface="Menlo" panose="020B0609030804020204" pitchFamily="49" charset="0"/>
              </a:rPr>
              <a:t>    </a:t>
            </a:r>
          </a:p>
          <a:p>
            <a:r>
              <a:rPr lang="en-US" altLang="zh-CN" sz="1600" dirty="0">
                <a:solidFill>
                  <a:srgbClr val="000000"/>
                </a:solidFill>
                <a:latin typeface="Menlo" panose="020B0609030804020204" pitchFamily="49" charset="0"/>
              </a:rPr>
              <a:t>    </a:t>
            </a:r>
            <a:r>
              <a:rPr lang="en-US" altLang="zh-CN" sz="1600" dirty="0">
                <a:solidFill>
                  <a:srgbClr val="AA0D91"/>
                </a:solidFill>
                <a:latin typeface="Menlo" panose="020B0609030804020204" pitchFamily="49" charset="0"/>
              </a:rPr>
              <a:t>double</a:t>
            </a:r>
            <a:r>
              <a:rPr lang="en-US" altLang="zh-CN" sz="1600" dirty="0">
                <a:solidFill>
                  <a:srgbClr val="000000"/>
                </a:solidFill>
                <a:latin typeface="Menlo" panose="020B0609030804020204" pitchFamily="49" charset="0"/>
              </a:rPr>
              <a:t> c = </a:t>
            </a:r>
            <a:r>
              <a:rPr lang="en-US" altLang="zh-CN" sz="1600" dirty="0">
                <a:solidFill>
                  <a:srgbClr val="1C00CF"/>
                </a:solidFill>
                <a:latin typeface="Menlo" panose="020B0609030804020204" pitchFamily="49" charset="0"/>
              </a:rPr>
              <a:t>0.00000678</a:t>
            </a:r>
            <a:r>
              <a:rPr lang="en-US" altLang="zh-CN" sz="1600" dirty="0">
                <a:solidFill>
                  <a:srgbClr val="000000"/>
                </a:solidFill>
                <a:latin typeface="Menlo" panose="020B0609030804020204" pitchFamily="49" charset="0"/>
              </a:rPr>
              <a:t>;</a:t>
            </a:r>
          </a:p>
          <a:p>
            <a:r>
              <a:rPr lang="en-US" altLang="zh-CN" sz="1600" dirty="0">
                <a:solidFill>
                  <a:srgbClr val="000000"/>
                </a:solidFill>
                <a:latin typeface="Menlo" panose="020B0609030804020204" pitchFamily="49" charset="0"/>
              </a:rPr>
              <a:t>    </a:t>
            </a:r>
            <a:r>
              <a:rPr lang="en-US" altLang="zh-CN" sz="1600" dirty="0">
                <a:solidFill>
                  <a:srgbClr val="AA0D91"/>
                </a:solidFill>
                <a:latin typeface="Menlo" panose="020B0609030804020204" pitchFamily="49" charset="0"/>
              </a:rPr>
              <a:t>double</a:t>
            </a:r>
            <a:r>
              <a:rPr lang="en-US" altLang="zh-CN" sz="1600" dirty="0">
                <a:solidFill>
                  <a:srgbClr val="000000"/>
                </a:solidFill>
                <a:latin typeface="Menlo" panose="020B0609030804020204" pitchFamily="49" charset="0"/>
              </a:rPr>
              <a:t> d = </a:t>
            </a:r>
            <a:r>
              <a:rPr lang="en-US" altLang="zh-CN" sz="1600" dirty="0">
                <a:solidFill>
                  <a:srgbClr val="1C00CF"/>
                </a:solidFill>
                <a:latin typeface="Menlo" panose="020B0609030804020204" pitchFamily="49" charset="0"/>
              </a:rPr>
              <a:t>0.00000123</a:t>
            </a:r>
            <a:r>
              <a:rPr lang="en-US" altLang="zh-CN" sz="1600" dirty="0">
                <a:solidFill>
                  <a:srgbClr val="000000"/>
                </a:solidFill>
                <a:latin typeface="Menlo" panose="020B0609030804020204" pitchFamily="49" charset="0"/>
              </a:rPr>
              <a:t>;</a:t>
            </a:r>
          </a:p>
          <a:p>
            <a:r>
              <a:rPr lang="en-US" altLang="zh-CN" sz="1600" dirty="0">
                <a:solidFill>
                  <a:srgbClr val="000000"/>
                </a:solidFill>
                <a:latin typeface="Menlo" panose="020B0609030804020204" pitchFamily="49" charset="0"/>
              </a:rPr>
              <a:t>    c = c + </a:t>
            </a:r>
            <a:r>
              <a:rPr lang="en-US" altLang="zh-CN" sz="1600" dirty="0">
                <a:solidFill>
                  <a:srgbClr val="1C00CF"/>
                </a:solidFill>
                <a:latin typeface="Menlo" panose="020B0609030804020204" pitchFamily="49" charset="0"/>
              </a:rPr>
              <a:t>111111.111</a:t>
            </a:r>
            <a:r>
              <a:rPr lang="en-US" altLang="zh-CN" sz="1600" dirty="0">
                <a:solidFill>
                  <a:srgbClr val="000000"/>
                </a:solidFill>
                <a:latin typeface="Menlo" panose="020B0609030804020204" pitchFamily="49" charset="0"/>
              </a:rPr>
              <a:t>;         </a:t>
            </a:r>
            <a:r>
              <a:rPr lang="zh-CN" altLang="en-US" sz="1600" dirty="0">
                <a:solidFill>
                  <a:srgbClr val="000000"/>
                </a:solidFill>
                <a:latin typeface="Menlo" panose="020B0609030804020204" pitchFamily="49" charset="0"/>
              </a:rPr>
              <a:t>         </a:t>
            </a:r>
            <a:r>
              <a:rPr lang="en-US" altLang="zh-CN" sz="1600" dirty="0">
                <a:solidFill>
                  <a:srgbClr val="007400"/>
                </a:solidFill>
                <a:latin typeface="Menlo" panose="020B0609030804020204" pitchFamily="49" charset="0"/>
              </a:rPr>
              <a:t>//</a:t>
            </a:r>
            <a:r>
              <a:rPr lang="zh-CN" altLang="en-US" sz="1600" dirty="0">
                <a:solidFill>
                  <a:srgbClr val="007400"/>
                </a:solidFill>
                <a:latin typeface="Menlo" panose="020B0609030804020204" pitchFamily="49" charset="0"/>
              </a:rPr>
              <a:t>精度范围内的大浮点数与小浮点数相加</a:t>
            </a:r>
            <a:endParaRPr lang="zh-CN" altLang="en-US" sz="1600" dirty="0">
              <a:solidFill>
                <a:srgbClr val="000000"/>
              </a:solidFill>
              <a:latin typeface="Menlo" panose="020B0609030804020204" pitchFamily="49" charset="0"/>
            </a:endParaRPr>
          </a:p>
          <a:p>
            <a:r>
              <a:rPr lang="zh-CN" altLang="en-US" sz="1600" dirty="0">
                <a:solidFill>
                  <a:srgbClr val="000000"/>
                </a:solidFill>
                <a:latin typeface="Menlo" panose="020B0609030804020204" pitchFamily="49" charset="0"/>
              </a:rPr>
              <a:t>    </a:t>
            </a:r>
            <a:r>
              <a:rPr lang="en-US" altLang="zh-CN" sz="1600" dirty="0">
                <a:solidFill>
                  <a:srgbClr val="000000"/>
                </a:solidFill>
                <a:latin typeface="Menlo" panose="020B0609030804020204" pitchFamily="49" charset="0"/>
              </a:rPr>
              <a:t>d = d + </a:t>
            </a:r>
            <a:r>
              <a:rPr lang="en-US" altLang="zh-CN" sz="1600" dirty="0">
                <a:solidFill>
                  <a:srgbClr val="1C00CF"/>
                </a:solidFill>
                <a:latin typeface="Menlo" panose="020B0609030804020204" pitchFamily="49" charset="0"/>
              </a:rPr>
              <a:t>111111.111</a:t>
            </a:r>
            <a:r>
              <a:rPr lang="en-US" altLang="zh-CN" sz="1600" dirty="0">
                <a:solidFill>
                  <a:srgbClr val="000000"/>
                </a:solidFill>
                <a:latin typeface="Menlo" panose="020B0609030804020204" pitchFamily="49" charset="0"/>
              </a:rPr>
              <a:t>;         </a:t>
            </a:r>
            <a:r>
              <a:rPr lang="zh-CN" altLang="en-US" sz="1600" dirty="0">
                <a:solidFill>
                  <a:srgbClr val="000000"/>
                </a:solidFill>
                <a:latin typeface="Menlo" panose="020B0609030804020204" pitchFamily="49" charset="0"/>
              </a:rPr>
              <a:t>         </a:t>
            </a:r>
            <a:r>
              <a:rPr lang="en-US" altLang="zh-CN" sz="1600" dirty="0">
                <a:solidFill>
                  <a:srgbClr val="007400"/>
                </a:solidFill>
                <a:latin typeface="Menlo" panose="020B0609030804020204" pitchFamily="49" charset="0"/>
              </a:rPr>
              <a:t>//</a:t>
            </a:r>
            <a:r>
              <a:rPr lang="zh-CN" altLang="en-US" sz="1600" dirty="0">
                <a:solidFill>
                  <a:srgbClr val="007400"/>
                </a:solidFill>
                <a:latin typeface="Menlo" panose="020B0609030804020204" pitchFamily="49" charset="0"/>
              </a:rPr>
              <a:t>精度范围内的大浮点数与小浮点数相加</a:t>
            </a:r>
            <a:endParaRPr lang="zh-CN" altLang="en-US" sz="1600" dirty="0">
              <a:solidFill>
                <a:srgbClr val="000000"/>
              </a:solidFill>
              <a:latin typeface="Menlo" panose="020B0609030804020204" pitchFamily="49" charset="0"/>
            </a:endParaRPr>
          </a:p>
          <a:p>
            <a:r>
              <a:rPr lang="zh-CN" altLang="en-US" sz="1600" dirty="0">
                <a:solidFill>
                  <a:srgbClr val="000000"/>
                </a:solidFill>
                <a:latin typeface="Menlo" panose="020B0609030804020204" pitchFamily="49" charset="0"/>
              </a:rPr>
              <a:t>    </a:t>
            </a:r>
            <a:r>
              <a:rPr lang="en-US" altLang="zh-CN" sz="1600" dirty="0" err="1">
                <a:solidFill>
                  <a:srgbClr val="2E0D6E"/>
                </a:solidFill>
                <a:latin typeface="Menlo" panose="020B0609030804020204" pitchFamily="49" charset="0"/>
              </a:rPr>
              <a:t>printf</a:t>
            </a:r>
            <a:r>
              <a:rPr lang="en-US" altLang="zh-CN" sz="1600" dirty="0">
                <a:solidFill>
                  <a:srgbClr val="000000"/>
                </a:solidFill>
                <a:latin typeface="Menlo" panose="020B0609030804020204" pitchFamily="49" charset="0"/>
              </a:rPr>
              <a:t>(</a:t>
            </a:r>
            <a:r>
              <a:rPr lang="en-US" altLang="zh-CN" sz="1600" dirty="0">
                <a:solidFill>
                  <a:srgbClr val="C41A16"/>
                </a:solidFill>
                <a:latin typeface="Menlo" panose="020B0609030804020204" pitchFamily="49" charset="0"/>
              </a:rPr>
              <a:t>"c=%.16lf, d=%.16lf\n"</a:t>
            </a:r>
            <a:r>
              <a:rPr lang="en-US" altLang="zh-CN" sz="1600" dirty="0">
                <a:solidFill>
                  <a:srgbClr val="000000"/>
                </a:solidFill>
                <a:latin typeface="Menlo" panose="020B0609030804020204" pitchFamily="49" charset="0"/>
              </a:rPr>
              <a:t>,</a:t>
            </a:r>
            <a:r>
              <a:rPr lang="zh-CN" altLang="en-US" sz="1600" dirty="0">
                <a:solidFill>
                  <a:srgbClr val="000000"/>
                </a:solidFill>
                <a:latin typeface="Menlo" panose="020B0609030804020204" pitchFamily="49" charset="0"/>
              </a:rPr>
              <a:t> </a:t>
            </a:r>
            <a:r>
              <a:rPr lang="en-US" altLang="zh-CN" sz="1600" dirty="0">
                <a:solidFill>
                  <a:srgbClr val="000000"/>
                </a:solidFill>
                <a:latin typeface="Menlo" panose="020B0609030804020204" pitchFamily="49" charset="0"/>
              </a:rPr>
              <a:t>c,</a:t>
            </a:r>
            <a:r>
              <a:rPr lang="zh-CN" altLang="en-US" sz="1600" dirty="0">
                <a:solidFill>
                  <a:srgbClr val="000000"/>
                </a:solidFill>
                <a:latin typeface="Menlo" panose="020B0609030804020204" pitchFamily="49" charset="0"/>
              </a:rPr>
              <a:t> </a:t>
            </a:r>
            <a:r>
              <a:rPr lang="en-US" altLang="zh-CN" sz="1600" dirty="0">
                <a:solidFill>
                  <a:srgbClr val="000000"/>
                </a:solidFill>
                <a:latin typeface="Menlo" panose="020B0609030804020204" pitchFamily="49" charset="0"/>
              </a:rPr>
              <a:t>d);</a:t>
            </a:r>
            <a:r>
              <a:rPr lang="en-US" altLang="zh-CN" sz="1600" dirty="0">
                <a:solidFill>
                  <a:srgbClr val="007400"/>
                </a:solidFill>
                <a:latin typeface="Menlo" panose="020B0609030804020204" pitchFamily="49" charset="0"/>
              </a:rPr>
              <a:t>//</a:t>
            </a:r>
            <a:r>
              <a:rPr lang="zh-CN" altLang="en-US" sz="1600" dirty="0">
                <a:solidFill>
                  <a:srgbClr val="007400"/>
                </a:solidFill>
                <a:latin typeface="Menlo" panose="020B0609030804020204" pitchFamily="49" charset="0"/>
              </a:rPr>
              <a:t>输出双精度浮点型</a:t>
            </a:r>
            <a:r>
              <a:rPr lang="en-US" altLang="zh-CN" sz="1600" dirty="0" err="1">
                <a:solidFill>
                  <a:srgbClr val="007400"/>
                </a:solidFill>
                <a:latin typeface="Menlo" panose="020B0609030804020204" pitchFamily="49" charset="0"/>
              </a:rPr>
              <a:t>c,d</a:t>
            </a:r>
            <a:endParaRPr lang="en-US" altLang="zh-CN" sz="1600" dirty="0">
              <a:solidFill>
                <a:srgbClr val="C41A16"/>
              </a:solidFill>
              <a:latin typeface="Menlo" panose="020B0609030804020204" pitchFamily="49" charset="0"/>
            </a:endParaRPr>
          </a:p>
          <a:p>
            <a:r>
              <a:rPr lang="en-US" altLang="zh-CN" sz="1600" dirty="0">
                <a:solidFill>
                  <a:srgbClr val="000000"/>
                </a:solidFill>
                <a:latin typeface="Menlo" panose="020B0609030804020204" pitchFamily="49" charset="0"/>
              </a:rPr>
              <a:t>    </a:t>
            </a:r>
          </a:p>
          <a:p>
            <a:r>
              <a:rPr lang="en-US" altLang="zh-CN" sz="1600" dirty="0">
                <a:solidFill>
                  <a:srgbClr val="000000"/>
                </a:solidFill>
                <a:latin typeface="Menlo" panose="020B0609030804020204" pitchFamily="49" charset="0"/>
              </a:rPr>
              <a:t>    </a:t>
            </a:r>
            <a:r>
              <a:rPr lang="en-US" altLang="zh-CN" sz="1600" dirty="0">
                <a:solidFill>
                  <a:srgbClr val="AA0D91"/>
                </a:solidFill>
                <a:latin typeface="Menlo" panose="020B0609030804020204" pitchFamily="49" charset="0"/>
              </a:rPr>
              <a:t>double</a:t>
            </a:r>
            <a:r>
              <a:rPr lang="en-US" altLang="zh-CN" sz="1600" dirty="0">
                <a:solidFill>
                  <a:srgbClr val="000000"/>
                </a:solidFill>
                <a:latin typeface="Menlo" panose="020B0609030804020204" pitchFamily="49" charset="0"/>
              </a:rPr>
              <a:t> e = </a:t>
            </a:r>
            <a:r>
              <a:rPr lang="en-US" altLang="zh-CN" sz="1600" dirty="0">
                <a:solidFill>
                  <a:srgbClr val="1C00CF"/>
                </a:solidFill>
                <a:latin typeface="Menlo" panose="020B0609030804020204" pitchFamily="49" charset="0"/>
              </a:rPr>
              <a:t>100000000000000000000.0</a:t>
            </a:r>
            <a:r>
              <a:rPr lang="en-US" altLang="zh-CN" sz="1600" dirty="0">
                <a:solidFill>
                  <a:srgbClr val="000000"/>
                </a:solidFill>
                <a:latin typeface="Menlo" panose="020B0609030804020204" pitchFamily="49" charset="0"/>
              </a:rPr>
              <a:t>;</a:t>
            </a:r>
            <a:endParaRPr lang="en-US" altLang="zh-CN" sz="1600" dirty="0">
              <a:solidFill>
                <a:srgbClr val="1C00CF"/>
              </a:solidFill>
              <a:latin typeface="Menlo" panose="020B0609030804020204" pitchFamily="49" charset="0"/>
            </a:endParaRPr>
          </a:p>
          <a:p>
            <a:r>
              <a:rPr lang="en-US" altLang="zh-CN" sz="1600" dirty="0">
                <a:solidFill>
                  <a:srgbClr val="000000"/>
                </a:solidFill>
                <a:latin typeface="Menlo" panose="020B0609030804020204" pitchFamily="49" charset="0"/>
              </a:rPr>
              <a:t>    e = e + </a:t>
            </a:r>
            <a:r>
              <a:rPr lang="en-US" altLang="zh-CN" sz="1600" dirty="0">
                <a:solidFill>
                  <a:srgbClr val="1C00CF"/>
                </a:solidFill>
                <a:latin typeface="Menlo" panose="020B0609030804020204" pitchFamily="49" charset="0"/>
              </a:rPr>
              <a:t>111111.111f</a:t>
            </a:r>
            <a:r>
              <a:rPr lang="en-US" altLang="zh-CN" sz="1600" dirty="0">
                <a:solidFill>
                  <a:srgbClr val="000000"/>
                </a:solidFill>
                <a:latin typeface="Menlo" panose="020B0609030804020204" pitchFamily="49" charset="0"/>
              </a:rPr>
              <a:t>;         </a:t>
            </a:r>
            <a:r>
              <a:rPr lang="zh-CN" altLang="en-US" sz="1600" dirty="0">
                <a:solidFill>
                  <a:srgbClr val="000000"/>
                </a:solidFill>
                <a:latin typeface="Menlo" panose="020B0609030804020204" pitchFamily="49" charset="0"/>
              </a:rPr>
              <a:t>        </a:t>
            </a:r>
            <a:r>
              <a:rPr lang="en-US" altLang="zh-CN" sz="1600" dirty="0">
                <a:solidFill>
                  <a:srgbClr val="007400"/>
                </a:solidFill>
                <a:latin typeface="Menlo" panose="020B0609030804020204" pitchFamily="49" charset="0"/>
              </a:rPr>
              <a:t>//</a:t>
            </a:r>
            <a:r>
              <a:rPr lang="zh-CN" altLang="en-US" sz="1600" dirty="0">
                <a:solidFill>
                  <a:srgbClr val="007400"/>
                </a:solidFill>
                <a:latin typeface="Menlo" panose="020B0609030804020204" pitchFamily="49" charset="0"/>
              </a:rPr>
              <a:t>精度范围外的大浮点数与小浮点数相加</a:t>
            </a:r>
            <a:endParaRPr lang="zh-CN" altLang="en-US" sz="1600" dirty="0">
              <a:solidFill>
                <a:srgbClr val="000000"/>
              </a:solidFill>
              <a:latin typeface="Menlo" panose="020B0609030804020204" pitchFamily="49" charset="0"/>
            </a:endParaRPr>
          </a:p>
          <a:p>
            <a:r>
              <a:rPr lang="zh-CN" altLang="en-US" sz="1600" dirty="0">
                <a:solidFill>
                  <a:srgbClr val="000000"/>
                </a:solidFill>
                <a:latin typeface="Menlo" panose="020B0609030804020204" pitchFamily="49" charset="0"/>
              </a:rPr>
              <a:t>    </a:t>
            </a:r>
            <a:r>
              <a:rPr lang="en-US" altLang="zh-CN" sz="1600" dirty="0" err="1">
                <a:solidFill>
                  <a:srgbClr val="2E0D6E"/>
                </a:solidFill>
                <a:latin typeface="Menlo" panose="020B0609030804020204" pitchFamily="49" charset="0"/>
              </a:rPr>
              <a:t>printf</a:t>
            </a:r>
            <a:r>
              <a:rPr lang="en-US" altLang="zh-CN" sz="1600" dirty="0">
                <a:solidFill>
                  <a:srgbClr val="000000"/>
                </a:solidFill>
                <a:latin typeface="Menlo" panose="020B0609030804020204" pitchFamily="49" charset="0"/>
              </a:rPr>
              <a:t>(</a:t>
            </a:r>
            <a:r>
              <a:rPr lang="en-US" altLang="zh-CN" sz="1600" dirty="0">
                <a:solidFill>
                  <a:srgbClr val="C41A16"/>
                </a:solidFill>
                <a:latin typeface="Menlo" panose="020B0609030804020204" pitchFamily="49" charset="0"/>
              </a:rPr>
              <a:t>"e=%</a:t>
            </a:r>
            <a:r>
              <a:rPr lang="en-US" altLang="zh-CN" sz="1600" dirty="0" err="1">
                <a:solidFill>
                  <a:srgbClr val="C41A16"/>
                </a:solidFill>
                <a:latin typeface="Menlo" panose="020B0609030804020204" pitchFamily="49" charset="0"/>
              </a:rPr>
              <a:t>lf</a:t>
            </a:r>
            <a:r>
              <a:rPr lang="en-US" altLang="zh-CN" sz="1600" dirty="0">
                <a:solidFill>
                  <a:srgbClr val="C41A16"/>
                </a:solidFill>
                <a:latin typeface="Menlo" panose="020B0609030804020204" pitchFamily="49" charset="0"/>
              </a:rPr>
              <a:t>\n"</a:t>
            </a:r>
            <a:r>
              <a:rPr lang="en-US" altLang="zh-CN" sz="1600" dirty="0">
                <a:solidFill>
                  <a:srgbClr val="000000"/>
                </a:solidFill>
                <a:latin typeface="Menlo" panose="020B0609030804020204" pitchFamily="49" charset="0"/>
              </a:rPr>
              <a:t>,</a:t>
            </a:r>
            <a:r>
              <a:rPr lang="zh-CN" altLang="en-US" sz="1600" dirty="0">
                <a:solidFill>
                  <a:srgbClr val="000000"/>
                </a:solidFill>
                <a:latin typeface="Menlo" panose="020B0609030804020204" pitchFamily="49" charset="0"/>
              </a:rPr>
              <a:t> </a:t>
            </a:r>
            <a:r>
              <a:rPr lang="en-US" altLang="zh-CN" sz="1600" dirty="0">
                <a:solidFill>
                  <a:srgbClr val="000000"/>
                </a:solidFill>
                <a:latin typeface="Menlo" panose="020B0609030804020204" pitchFamily="49" charset="0"/>
              </a:rPr>
              <a:t>e);                </a:t>
            </a:r>
            <a:r>
              <a:rPr lang="en-US" altLang="zh-CN" sz="1600" dirty="0">
                <a:solidFill>
                  <a:srgbClr val="007400"/>
                </a:solidFill>
                <a:latin typeface="Menlo" panose="020B0609030804020204" pitchFamily="49" charset="0"/>
              </a:rPr>
              <a:t>//</a:t>
            </a:r>
            <a:r>
              <a:rPr lang="zh-CN" altLang="en-US" sz="1600" dirty="0">
                <a:solidFill>
                  <a:srgbClr val="007400"/>
                </a:solidFill>
                <a:latin typeface="Menlo" panose="020B0609030804020204" pitchFamily="49" charset="0"/>
              </a:rPr>
              <a:t>输出双精度浮点型</a:t>
            </a:r>
            <a:r>
              <a:rPr lang="en-US" altLang="zh-CN" sz="1600" dirty="0">
                <a:solidFill>
                  <a:srgbClr val="007400"/>
                </a:solidFill>
                <a:latin typeface="Menlo" panose="020B0609030804020204" pitchFamily="49" charset="0"/>
              </a:rPr>
              <a:t>e</a:t>
            </a:r>
          </a:p>
          <a:p>
            <a:r>
              <a:rPr lang="zh-CN" altLang="en-US" sz="1600" dirty="0">
                <a:solidFill>
                  <a:srgbClr val="AA0D91"/>
                </a:solidFill>
                <a:latin typeface="Menlo" panose="020B0609030804020204" pitchFamily="49" charset="0"/>
              </a:rPr>
              <a:t>    </a:t>
            </a:r>
            <a:r>
              <a:rPr lang="en-US" altLang="zh-CN" sz="1600" dirty="0">
                <a:solidFill>
                  <a:srgbClr val="AA0D91"/>
                </a:solidFill>
                <a:latin typeface="Menlo" panose="020B0609030804020204" pitchFamily="49" charset="0"/>
              </a:rPr>
              <a:t>return</a:t>
            </a:r>
            <a:r>
              <a:rPr lang="en-US" altLang="zh-CN" sz="1600" dirty="0">
                <a:solidFill>
                  <a:srgbClr val="000000"/>
                </a:solidFill>
                <a:latin typeface="Menlo" panose="020B0609030804020204" pitchFamily="49" charset="0"/>
              </a:rPr>
              <a:t> </a:t>
            </a:r>
            <a:r>
              <a:rPr lang="en-US" altLang="zh-CN" sz="1600" dirty="0">
                <a:solidFill>
                  <a:srgbClr val="1C00CF"/>
                </a:solidFill>
                <a:latin typeface="Menlo" panose="020B0609030804020204" pitchFamily="49" charset="0"/>
              </a:rPr>
              <a:t>0</a:t>
            </a:r>
            <a:r>
              <a:rPr lang="en-US" altLang="zh-CN" sz="1600" dirty="0">
                <a:solidFill>
                  <a:srgbClr val="000000"/>
                </a:solidFill>
                <a:latin typeface="Menlo" panose="020B0609030804020204" pitchFamily="49" charset="0"/>
              </a:rPr>
              <a:t>;</a:t>
            </a:r>
          </a:p>
          <a:p>
            <a:r>
              <a:rPr lang="en-US" altLang="zh-CN" sz="1600" dirty="0">
                <a:solidFill>
                  <a:srgbClr val="000000"/>
                </a:solidFill>
                <a:latin typeface="Menlo" panose="020B0609030804020204" pitchFamily="49" charset="0"/>
              </a:rPr>
              <a:t>}</a:t>
            </a:r>
          </a:p>
          <a:p>
            <a:endParaRPr lang="en-US" altLang="zh-CN" sz="1600" dirty="0">
              <a:solidFill>
                <a:srgbClr val="000000"/>
              </a:solidFill>
              <a:latin typeface="Menlo" panose="020B0609030804020204" pitchFamily="49" charset="0"/>
            </a:endParaRPr>
          </a:p>
          <a:p>
            <a:endParaRPr lang="en-US" altLang="zh-CN" sz="1600" dirty="0">
              <a:solidFill>
                <a:srgbClr val="000000"/>
              </a:solidFill>
              <a:latin typeface="Menlo" panose="020B0609030804020204" pitchFamily="49" charset="0"/>
            </a:endParaRPr>
          </a:p>
        </p:txBody>
      </p:sp>
      <p:sp>
        <p:nvSpPr>
          <p:cNvPr id="8" name="Rectangle 7"/>
          <p:cNvSpPr/>
          <p:nvPr/>
        </p:nvSpPr>
        <p:spPr>
          <a:xfrm>
            <a:off x="1982253" y="5723174"/>
            <a:ext cx="5724000" cy="1044000"/>
          </a:xfrm>
          <a:prstGeom prst="rect">
            <a:avLst/>
          </a:prstGeom>
          <a:solidFill>
            <a:schemeClr val="tx1"/>
          </a:solidFill>
          <a:ln w="9525">
            <a:solidFill>
              <a:srgbClr val="00B050"/>
            </a:solidFill>
            <a:miter lim="800000"/>
            <a:headEnd/>
            <a:tailEnd/>
          </a:ln>
        </p:spPr>
        <p:txBody>
          <a:bodyPr/>
          <a:lstStyle/>
          <a:p>
            <a:pPr marL="469900" indent="-469900">
              <a:lnSpc>
                <a:spcPct val="120000"/>
              </a:lnSpc>
              <a:spcBef>
                <a:spcPct val="5000"/>
              </a:spcBef>
              <a:buClr>
                <a:schemeClr val="accent2"/>
              </a:buClr>
              <a:buFont typeface="Wingdings" panose="05000000000000000000" pitchFamily="2" charset="2"/>
              <a:buNone/>
            </a:pPr>
            <a:r>
              <a:rPr lang="en-US" altLang="zh-CN" sz="1600" dirty="0">
                <a:solidFill>
                  <a:schemeClr val="bg1"/>
                </a:solidFill>
                <a:ea typeface="华文细黑" panose="02010600040101010101" pitchFamily="2" charset="-122"/>
              </a:rPr>
              <a:t>a=111111.1093750000000000 , b=111111.1093750000000000</a:t>
            </a:r>
          </a:p>
          <a:p>
            <a:pPr marL="469900" indent="-469900">
              <a:lnSpc>
                <a:spcPct val="120000"/>
              </a:lnSpc>
              <a:spcBef>
                <a:spcPct val="5000"/>
              </a:spcBef>
              <a:buClr>
                <a:schemeClr val="accent2"/>
              </a:buClr>
              <a:buFont typeface="Wingdings" panose="05000000000000000000" pitchFamily="2" charset="2"/>
              <a:buNone/>
            </a:pPr>
            <a:r>
              <a:rPr lang="en-US" altLang="zh-CN" sz="1600" dirty="0">
                <a:solidFill>
                  <a:schemeClr val="bg1"/>
                </a:solidFill>
                <a:ea typeface="华文细黑" panose="02010600040101010101" pitchFamily="2" charset="-122"/>
              </a:rPr>
              <a:t>c=111111.1110067800000000 , d=111111.1110012300100000</a:t>
            </a:r>
          </a:p>
          <a:p>
            <a:pPr marL="469900" indent="-469900">
              <a:lnSpc>
                <a:spcPct val="120000"/>
              </a:lnSpc>
              <a:spcBef>
                <a:spcPct val="5000"/>
              </a:spcBef>
              <a:buClr>
                <a:schemeClr val="accent2"/>
              </a:buClr>
              <a:buFont typeface="Wingdings" panose="05000000000000000000" pitchFamily="2" charset="2"/>
              <a:buNone/>
            </a:pPr>
            <a:r>
              <a:rPr lang="en-US" altLang="zh-CN" sz="1600" dirty="0">
                <a:solidFill>
                  <a:schemeClr val="bg1"/>
                </a:solidFill>
                <a:ea typeface="华文细黑" panose="02010600040101010101" pitchFamily="2" charset="-122"/>
              </a:rPr>
              <a:t>e=100000000000000110000.000000</a:t>
            </a:r>
            <a:endParaRPr lang="zh-CN" altLang="en-US" sz="1600" dirty="0">
              <a:solidFill>
                <a:schemeClr val="bg1"/>
              </a:solidFill>
              <a:ea typeface="华文细黑" panose="02010600040101010101" pitchFamily="2" charset="-122"/>
            </a:endParaRPr>
          </a:p>
        </p:txBody>
      </p:sp>
    </p:spTree>
    <p:extLst>
      <p:ext uri="{BB962C8B-B14F-4D97-AF65-F5344CB8AC3E}">
        <p14:creationId xmlns:p14="http://schemas.microsoft.com/office/powerpoint/2010/main" val="3245075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Verdana" panose="020B0604030504040204" pitchFamily="34" charset="0"/>
                <a:ea typeface="宋体" panose="02010600030101010101" pitchFamily="2" charset="-122"/>
              </a:defRPr>
            </a:lvl1pPr>
            <a:lvl2pPr marL="742950" indent="-285750" eaLnBrk="0" hangingPunct="0">
              <a:defRPr sz="2800" b="1">
                <a:solidFill>
                  <a:schemeClr val="tx1"/>
                </a:solidFill>
                <a:latin typeface="Verdana" panose="020B0604030504040204" pitchFamily="34" charset="0"/>
                <a:ea typeface="宋体" panose="02010600030101010101" pitchFamily="2" charset="-122"/>
              </a:defRPr>
            </a:lvl2pPr>
            <a:lvl3pPr marL="1143000" indent="-228600" eaLnBrk="0" hangingPunct="0">
              <a:defRPr sz="2800" b="1">
                <a:solidFill>
                  <a:schemeClr val="tx1"/>
                </a:solidFill>
                <a:latin typeface="Verdana" panose="020B0604030504040204" pitchFamily="34" charset="0"/>
                <a:ea typeface="宋体" panose="02010600030101010101" pitchFamily="2" charset="-122"/>
              </a:defRPr>
            </a:lvl3pPr>
            <a:lvl4pPr marL="1600200" indent="-228600" eaLnBrk="0" hangingPunct="0">
              <a:defRPr sz="2800" b="1">
                <a:solidFill>
                  <a:schemeClr val="tx1"/>
                </a:solidFill>
                <a:latin typeface="Verdana" panose="020B0604030504040204" pitchFamily="34" charset="0"/>
                <a:ea typeface="宋体" panose="02010600030101010101" pitchFamily="2" charset="-122"/>
              </a:defRPr>
            </a:lvl4pPr>
            <a:lvl5pPr marL="2057400" indent="-228600" eaLnBrk="0" hangingPunct="0">
              <a:defRPr sz="28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9pPr>
          </a:lstStyle>
          <a:p>
            <a:pPr eaLnBrk="1" hangingPunct="1"/>
            <a:fld id="{97CDD112-EF0F-4821-A063-3BE21B9B4214}" type="slidenum">
              <a:rPr lang="en-US" altLang="zh-CN" sz="1200" b="0"/>
              <a:pPr eaLnBrk="1" hangingPunct="1"/>
              <a:t>14</a:t>
            </a:fld>
            <a:endParaRPr lang="en-US" altLang="zh-CN" sz="1200" b="0"/>
          </a:p>
        </p:txBody>
      </p:sp>
      <p:sp>
        <p:nvSpPr>
          <p:cNvPr id="41987" name="Rectangle 2"/>
          <p:cNvSpPr>
            <a:spLocks noGrp="1" noChangeArrowheads="1"/>
          </p:cNvSpPr>
          <p:nvPr>
            <p:ph type="title"/>
          </p:nvPr>
        </p:nvSpPr>
        <p:spPr/>
        <p:txBody>
          <a:bodyPr/>
          <a:lstStyle/>
          <a:p>
            <a:r>
              <a:rPr lang="zh-CN" altLang="en-US" dirty="0"/>
              <a:t>浮点类型</a:t>
            </a:r>
            <a:r>
              <a:rPr lang="zh-CN" altLang="en-US" sz="2400" dirty="0">
                <a:solidFill>
                  <a:srgbClr val="FFFF00"/>
                </a:solidFill>
              </a:rPr>
              <a:t>：值变码导致限制有效位数</a:t>
            </a:r>
            <a:endParaRPr lang="zh-CN" altLang="en-US" dirty="0"/>
          </a:p>
        </p:txBody>
      </p:sp>
      <p:sp>
        <p:nvSpPr>
          <p:cNvPr id="41989" name="Rectangle 4"/>
          <p:cNvSpPr>
            <a:spLocks noChangeArrowheads="1"/>
          </p:cNvSpPr>
          <p:nvPr/>
        </p:nvSpPr>
        <p:spPr bwMode="auto">
          <a:xfrm>
            <a:off x="478631" y="1967299"/>
            <a:ext cx="8343107" cy="2341283"/>
          </a:xfrm>
          <a:prstGeom prst="rect">
            <a:avLst/>
          </a:prstGeom>
          <a:solidFill>
            <a:schemeClr val="accent6">
              <a:lumMod val="40000"/>
              <a:lumOff val="60000"/>
            </a:schemeClr>
          </a:solidFill>
          <a:ln>
            <a:noFill/>
          </a:ln>
        </p:spPr>
        <p:txBody>
          <a:bodyPr wrap="square" lIns="90000" tIns="46800" rIns="90000" bIns="46800" anchor="ctr">
            <a:spAutoFit/>
          </a:bodyPr>
          <a:lstStyle/>
          <a:p>
            <a:r>
              <a:rPr kumimoji="1" lang="en-US" altLang="zh-CN" dirty="0">
                <a:solidFill>
                  <a:srgbClr val="006600"/>
                </a:solidFill>
                <a:latin typeface="+mj-lt"/>
                <a:ea typeface="微软雅黑" panose="020B0503020204020204" pitchFamily="34" charset="-122"/>
              </a:rPr>
              <a:t>/</a:t>
            </a:r>
            <a:r>
              <a:rPr kumimoji="1" lang="zh-CN" altLang="en-US" dirty="0">
                <a:solidFill>
                  <a:srgbClr val="006600"/>
                </a:solidFill>
                <a:latin typeface="+mj-lt"/>
                <a:ea typeface="微软雅黑" panose="020B0503020204020204" pitchFamily="34" charset="-122"/>
              </a:rPr>
              <a:t>*浮点型数据的舍入误差*</a:t>
            </a:r>
            <a:r>
              <a:rPr kumimoji="1" lang="en-US" altLang="zh-CN" dirty="0">
                <a:solidFill>
                  <a:srgbClr val="006600"/>
                </a:solidFill>
                <a:latin typeface="+mj-lt"/>
                <a:ea typeface="微软雅黑" panose="020B0503020204020204" pitchFamily="34" charset="-122"/>
              </a:rPr>
              <a:t>/</a:t>
            </a:r>
            <a:br>
              <a:rPr lang="zh-CN" altLang="en-US" dirty="0">
                <a:latin typeface="+mj-lt"/>
                <a:ea typeface="微软雅黑" panose="020B0503020204020204" pitchFamily="34" charset="-122"/>
              </a:rPr>
            </a:br>
            <a:r>
              <a:rPr lang="en-US" altLang="zh-CN" sz="1600" dirty="0">
                <a:solidFill>
                  <a:srgbClr val="643820"/>
                </a:solidFill>
                <a:latin typeface="Menlo" panose="020B0609030804020204" pitchFamily="49" charset="0"/>
              </a:rPr>
              <a:t>#include </a:t>
            </a:r>
            <a:r>
              <a:rPr lang="en-US" altLang="zh-CN" sz="1600" dirty="0">
                <a:solidFill>
                  <a:srgbClr val="C41A16"/>
                </a:solidFill>
                <a:latin typeface="Menlo" panose="020B0609030804020204" pitchFamily="49" charset="0"/>
              </a:rPr>
              <a:t>&lt;</a:t>
            </a:r>
            <a:r>
              <a:rPr lang="en-US" altLang="zh-CN" sz="1600" dirty="0" err="1">
                <a:solidFill>
                  <a:srgbClr val="C41A16"/>
                </a:solidFill>
                <a:latin typeface="Menlo" panose="020B0609030804020204" pitchFamily="49" charset="0"/>
              </a:rPr>
              <a:t>stdio.h</a:t>
            </a:r>
            <a:r>
              <a:rPr lang="en-US" altLang="zh-CN" sz="1600" dirty="0">
                <a:solidFill>
                  <a:srgbClr val="C41A16"/>
                </a:solidFill>
                <a:latin typeface="Menlo" panose="020B0609030804020204" pitchFamily="49" charset="0"/>
              </a:rPr>
              <a:t>&gt;</a:t>
            </a:r>
            <a:endParaRPr lang="en-US" altLang="zh-CN" sz="1600" dirty="0">
              <a:solidFill>
                <a:srgbClr val="643820"/>
              </a:solidFill>
              <a:latin typeface="Menlo" panose="020B0609030804020204" pitchFamily="49" charset="0"/>
            </a:endParaRPr>
          </a:p>
          <a:p>
            <a:r>
              <a:rPr lang="en-US" altLang="zh-CN" sz="1600" dirty="0" err="1">
                <a:solidFill>
                  <a:srgbClr val="AA0D91"/>
                </a:solidFill>
                <a:latin typeface="Menlo" panose="020B0609030804020204" pitchFamily="49" charset="0"/>
              </a:rPr>
              <a:t>int</a:t>
            </a:r>
            <a:r>
              <a:rPr lang="en-US" altLang="zh-CN" sz="1600" dirty="0">
                <a:solidFill>
                  <a:srgbClr val="000000"/>
                </a:solidFill>
                <a:latin typeface="Menlo" panose="020B0609030804020204" pitchFamily="49" charset="0"/>
              </a:rPr>
              <a:t> main(</a:t>
            </a:r>
            <a:r>
              <a:rPr lang="en-US" altLang="zh-CN" sz="1600" dirty="0" err="1">
                <a:solidFill>
                  <a:srgbClr val="AA0D91"/>
                </a:solidFill>
                <a:latin typeface="Menlo" panose="020B0609030804020204" pitchFamily="49" charset="0"/>
              </a:rPr>
              <a:t>int</a:t>
            </a:r>
            <a:r>
              <a:rPr lang="en-US" altLang="zh-CN" sz="1600" dirty="0">
                <a:solidFill>
                  <a:srgbClr val="000000"/>
                </a:solidFill>
                <a:latin typeface="Menlo" panose="020B0609030804020204" pitchFamily="49" charset="0"/>
              </a:rPr>
              <a:t> </a:t>
            </a:r>
            <a:r>
              <a:rPr lang="en-US" altLang="zh-CN" sz="1600" dirty="0" err="1">
                <a:solidFill>
                  <a:srgbClr val="000000"/>
                </a:solidFill>
                <a:latin typeface="Menlo" panose="020B0609030804020204" pitchFamily="49" charset="0"/>
              </a:rPr>
              <a:t>argc</a:t>
            </a:r>
            <a:r>
              <a:rPr lang="en-US" altLang="zh-CN" sz="1600" dirty="0">
                <a:solidFill>
                  <a:srgbClr val="000000"/>
                </a:solidFill>
                <a:latin typeface="Menlo" panose="020B0609030804020204" pitchFamily="49" charset="0"/>
              </a:rPr>
              <a:t>, </a:t>
            </a:r>
            <a:r>
              <a:rPr lang="en-US" altLang="zh-CN" sz="1600" dirty="0">
                <a:solidFill>
                  <a:srgbClr val="AA0D91"/>
                </a:solidFill>
                <a:latin typeface="Menlo" panose="020B0609030804020204" pitchFamily="49" charset="0"/>
              </a:rPr>
              <a:t>char</a:t>
            </a:r>
            <a:r>
              <a:rPr lang="en-US" altLang="zh-CN" sz="1600" dirty="0">
                <a:solidFill>
                  <a:srgbClr val="000000"/>
                </a:solidFill>
                <a:latin typeface="Menlo" panose="020B0609030804020204" pitchFamily="49" charset="0"/>
              </a:rPr>
              <a:t>* </a:t>
            </a:r>
            <a:r>
              <a:rPr lang="en-US" altLang="zh-CN" sz="1600" dirty="0" err="1">
                <a:solidFill>
                  <a:srgbClr val="000000"/>
                </a:solidFill>
                <a:latin typeface="Menlo" panose="020B0609030804020204" pitchFamily="49" charset="0"/>
              </a:rPr>
              <a:t>argv</a:t>
            </a:r>
            <a:r>
              <a:rPr lang="en-US" altLang="zh-CN" sz="1600" dirty="0">
                <a:solidFill>
                  <a:srgbClr val="000000"/>
                </a:solidFill>
                <a:latin typeface="Menlo" panose="020B0609030804020204" pitchFamily="49" charset="0"/>
              </a:rPr>
              <a:t>[])</a:t>
            </a:r>
          </a:p>
          <a:p>
            <a:r>
              <a:rPr lang="en-US" altLang="zh-CN" sz="1600" dirty="0">
                <a:solidFill>
                  <a:srgbClr val="000000"/>
                </a:solidFill>
                <a:latin typeface="Menlo" panose="020B0609030804020204" pitchFamily="49" charset="0"/>
              </a:rPr>
              <a:t>{</a:t>
            </a:r>
          </a:p>
          <a:p>
            <a:r>
              <a:rPr lang="en-US" altLang="zh-CN" sz="1600" dirty="0">
                <a:solidFill>
                  <a:srgbClr val="000000"/>
                </a:solidFill>
                <a:latin typeface="Menlo" panose="020B0609030804020204" pitchFamily="49" charset="0"/>
              </a:rPr>
              <a:t>    </a:t>
            </a:r>
            <a:r>
              <a:rPr lang="en-US" altLang="zh-CN" sz="1600" dirty="0">
                <a:solidFill>
                  <a:srgbClr val="AA0D91"/>
                </a:solidFill>
                <a:latin typeface="Menlo" panose="020B0609030804020204" pitchFamily="49" charset="0"/>
              </a:rPr>
              <a:t>float</a:t>
            </a:r>
            <a:r>
              <a:rPr lang="en-US" altLang="zh-CN" sz="1600" dirty="0">
                <a:solidFill>
                  <a:srgbClr val="000000"/>
                </a:solidFill>
                <a:latin typeface="Menlo" panose="020B0609030804020204" pitchFamily="49" charset="0"/>
              </a:rPr>
              <a:t> a;</a:t>
            </a:r>
          </a:p>
          <a:p>
            <a:r>
              <a:rPr lang="en-US" altLang="zh-CN" sz="1600" dirty="0">
                <a:solidFill>
                  <a:srgbClr val="000000"/>
                </a:solidFill>
                <a:latin typeface="Menlo" panose="020B0609030804020204" pitchFamily="49" charset="0"/>
              </a:rPr>
              <a:t>    a = </a:t>
            </a:r>
            <a:r>
              <a:rPr lang="en-US" altLang="zh-CN" sz="1600" dirty="0">
                <a:solidFill>
                  <a:srgbClr val="1C00CF"/>
                </a:solidFill>
                <a:latin typeface="Menlo" panose="020B0609030804020204" pitchFamily="49" charset="0"/>
              </a:rPr>
              <a:t>123456.789e5</a:t>
            </a:r>
            <a:r>
              <a:rPr lang="en-US" altLang="zh-CN" sz="1600" dirty="0">
                <a:solidFill>
                  <a:srgbClr val="000000"/>
                </a:solidFill>
                <a:latin typeface="Menlo" panose="020B0609030804020204" pitchFamily="49" charset="0"/>
              </a:rPr>
              <a:t>;</a:t>
            </a:r>
            <a:endParaRPr lang="en-US" altLang="zh-CN" sz="1600" dirty="0">
              <a:solidFill>
                <a:srgbClr val="1C00CF"/>
              </a:solidFill>
              <a:latin typeface="Menlo" panose="020B0609030804020204" pitchFamily="49" charset="0"/>
            </a:endParaRPr>
          </a:p>
          <a:p>
            <a:r>
              <a:rPr lang="en-US" altLang="zh-CN" sz="1600" dirty="0">
                <a:solidFill>
                  <a:srgbClr val="000000"/>
                </a:solidFill>
                <a:latin typeface="Menlo" panose="020B0609030804020204" pitchFamily="49" charset="0"/>
              </a:rPr>
              <a:t>    </a:t>
            </a:r>
            <a:r>
              <a:rPr lang="en-US" altLang="zh-CN" sz="1600" dirty="0" err="1">
                <a:solidFill>
                  <a:srgbClr val="2E0D6E"/>
                </a:solidFill>
                <a:latin typeface="Menlo" panose="020B0609030804020204" pitchFamily="49" charset="0"/>
              </a:rPr>
              <a:t>printf</a:t>
            </a:r>
            <a:r>
              <a:rPr lang="en-US" altLang="zh-CN" sz="1600" dirty="0">
                <a:solidFill>
                  <a:srgbClr val="000000"/>
                </a:solidFill>
                <a:latin typeface="Menlo" panose="020B0609030804020204" pitchFamily="49" charset="0"/>
              </a:rPr>
              <a:t>(</a:t>
            </a:r>
            <a:r>
              <a:rPr lang="en-US" altLang="zh-CN" sz="1600" dirty="0">
                <a:solidFill>
                  <a:srgbClr val="C41A16"/>
                </a:solidFill>
                <a:latin typeface="Menlo" panose="020B0609030804020204" pitchFamily="49" charset="0"/>
              </a:rPr>
              <a:t>“a</a:t>
            </a:r>
            <a:r>
              <a:rPr lang="zh-CN" altLang="en-US" sz="1600" dirty="0">
                <a:solidFill>
                  <a:srgbClr val="C41A16"/>
                </a:solidFill>
                <a:latin typeface="Menlo" panose="020B0609030804020204" pitchFamily="49" charset="0"/>
              </a:rPr>
              <a:t> </a:t>
            </a:r>
            <a:r>
              <a:rPr lang="en-US" altLang="zh-CN" sz="1600" dirty="0">
                <a:solidFill>
                  <a:srgbClr val="C41A16"/>
                </a:solidFill>
                <a:latin typeface="Menlo" panose="020B0609030804020204" pitchFamily="49" charset="0"/>
              </a:rPr>
              <a:t>is</a:t>
            </a:r>
            <a:r>
              <a:rPr lang="zh-CN" altLang="en-US" sz="1600" dirty="0">
                <a:solidFill>
                  <a:srgbClr val="C41A16"/>
                </a:solidFill>
                <a:latin typeface="Menlo" panose="020B0609030804020204" pitchFamily="49" charset="0"/>
              </a:rPr>
              <a:t> </a:t>
            </a:r>
            <a:r>
              <a:rPr lang="en-US" altLang="zh-CN" sz="1600" dirty="0">
                <a:solidFill>
                  <a:srgbClr val="C41A16"/>
                </a:solidFill>
                <a:latin typeface="Menlo" panose="020B0609030804020204" pitchFamily="49" charset="0"/>
              </a:rPr>
              <a:t>%f\n"</a:t>
            </a:r>
            <a:r>
              <a:rPr lang="en-US" altLang="zh-CN" sz="1600" dirty="0">
                <a:solidFill>
                  <a:srgbClr val="000000"/>
                </a:solidFill>
                <a:latin typeface="Menlo" panose="020B0609030804020204" pitchFamily="49" charset="0"/>
              </a:rPr>
              <a:t>,</a:t>
            </a:r>
            <a:r>
              <a:rPr lang="zh-CN" altLang="en-US" sz="1600" dirty="0">
                <a:solidFill>
                  <a:srgbClr val="000000"/>
                </a:solidFill>
                <a:latin typeface="Menlo" panose="020B0609030804020204" pitchFamily="49" charset="0"/>
              </a:rPr>
              <a:t> </a:t>
            </a:r>
            <a:r>
              <a:rPr lang="en-US" altLang="zh-CN" sz="1600" dirty="0">
                <a:solidFill>
                  <a:srgbClr val="000000"/>
                </a:solidFill>
                <a:latin typeface="Menlo" panose="020B0609030804020204" pitchFamily="49" charset="0"/>
              </a:rPr>
              <a:t>a);</a:t>
            </a:r>
          </a:p>
          <a:p>
            <a:r>
              <a:rPr lang="zh-CN" altLang="en-US" sz="1600" dirty="0">
                <a:solidFill>
                  <a:srgbClr val="AA0D91"/>
                </a:solidFill>
                <a:latin typeface="Menlo" panose="020B0609030804020204" pitchFamily="49" charset="0"/>
              </a:rPr>
              <a:t>    </a:t>
            </a:r>
            <a:r>
              <a:rPr lang="en" altLang="zh-CN" sz="1600" dirty="0">
                <a:solidFill>
                  <a:srgbClr val="AA0D91"/>
                </a:solidFill>
                <a:latin typeface="Menlo" panose="020B0609030804020204" pitchFamily="49" charset="0"/>
              </a:rPr>
              <a:t>return</a:t>
            </a:r>
            <a:r>
              <a:rPr lang="zh-CN" altLang="en-US" sz="1600" dirty="0">
                <a:solidFill>
                  <a:srgbClr val="000000"/>
                </a:solidFill>
                <a:latin typeface="Menlo" panose="020B0609030804020204" pitchFamily="49" charset="0"/>
              </a:rPr>
              <a:t> </a:t>
            </a:r>
            <a:r>
              <a:rPr lang="en-US" altLang="zh-CN" sz="1600" dirty="0">
                <a:solidFill>
                  <a:srgbClr val="1C00CF"/>
                </a:solidFill>
                <a:latin typeface="Menlo" panose="020B0609030804020204" pitchFamily="49" charset="0"/>
              </a:rPr>
              <a:t>0</a:t>
            </a:r>
            <a:r>
              <a:rPr lang="en" altLang="zh-CN" sz="1600" dirty="0">
                <a:solidFill>
                  <a:srgbClr val="000000"/>
                </a:solidFill>
                <a:latin typeface="Menlo" panose="020B0609030804020204" pitchFamily="49" charset="0"/>
              </a:rPr>
              <a:t>;</a:t>
            </a:r>
            <a:endParaRPr lang="en-US" altLang="zh-CN" sz="1600" dirty="0">
              <a:solidFill>
                <a:srgbClr val="000000"/>
              </a:solidFill>
              <a:latin typeface="Menlo" panose="020B0609030804020204" pitchFamily="49" charset="0"/>
            </a:endParaRPr>
          </a:p>
          <a:p>
            <a:r>
              <a:rPr lang="en-US" altLang="zh-CN" sz="1600" dirty="0">
                <a:solidFill>
                  <a:srgbClr val="000000"/>
                </a:solidFill>
                <a:latin typeface="Menlo" panose="020B0609030804020204" pitchFamily="49" charset="0"/>
              </a:rPr>
              <a:t>}</a:t>
            </a:r>
          </a:p>
        </p:txBody>
      </p:sp>
      <p:sp>
        <p:nvSpPr>
          <p:cNvPr id="160773" name="Rectangle 5"/>
          <p:cNvSpPr>
            <a:spLocks noChangeArrowheads="1"/>
          </p:cNvSpPr>
          <p:nvPr/>
        </p:nvSpPr>
        <p:spPr bwMode="auto">
          <a:xfrm>
            <a:off x="478631" y="4857204"/>
            <a:ext cx="8287998" cy="1066800"/>
          </a:xfrm>
          <a:prstGeom prst="rect">
            <a:avLst/>
          </a:prstGeom>
          <a:solidFill>
            <a:schemeClr val="bg1"/>
          </a:solidFill>
          <a:ln w="9525">
            <a:solidFill>
              <a:srgbClr val="000099"/>
            </a:solidFill>
            <a:miter lim="800000"/>
            <a:headEnd/>
            <a:tailEnd/>
          </a:ln>
          <a:effectLst>
            <a:outerShdw dist="107763" dir="18900000" algn="ctr" rotWithShape="0">
              <a:schemeClr val="bg2"/>
            </a:outerShdw>
          </a:effectLst>
        </p:spPr>
        <p:txBody>
          <a:bodyPr/>
          <a:lstStyle/>
          <a:p>
            <a:pPr marL="469900" indent="-469900">
              <a:lnSpc>
                <a:spcPct val="120000"/>
              </a:lnSpc>
              <a:spcBef>
                <a:spcPct val="5000"/>
              </a:spcBef>
              <a:buClr>
                <a:schemeClr val="accent2"/>
              </a:buClr>
              <a:buFont typeface="Wingdings" pitchFamily="2" charset="2"/>
              <a:buNone/>
              <a:defRPr/>
            </a:pPr>
            <a:r>
              <a:rPr lang="zh-CN" altLang="en-US" sz="1700" u="sng" dirty="0">
                <a:solidFill>
                  <a:srgbClr val="CC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说明：</a:t>
            </a:r>
            <a:r>
              <a:rPr lang="zh-CN" altLang="en-US" sz="1700" b="0" dirty="0">
                <a:latin typeface="微软雅黑" panose="020B0503020204020204" pitchFamily="34" charset="-122"/>
                <a:ea typeface="微软雅黑" panose="020B0503020204020204" pitchFamily="34" charset="-122"/>
              </a:rPr>
              <a:t>一个</a:t>
            </a:r>
            <a:r>
              <a:rPr lang="zh-CN" altLang="en-US" sz="1700" dirty="0">
                <a:latin typeface="微软雅黑" panose="020B0503020204020204" pitchFamily="34" charset="-122"/>
                <a:ea typeface="微软雅黑" panose="020B0503020204020204" pitchFamily="34" charset="-122"/>
              </a:rPr>
              <a:t>单精度</a:t>
            </a:r>
            <a:r>
              <a:rPr lang="zh-CN" altLang="en-US" sz="1700" b="0" dirty="0">
                <a:latin typeface="微软雅黑" panose="020B0503020204020204" pitchFamily="34" charset="-122"/>
                <a:ea typeface="微软雅黑" panose="020B0503020204020204" pitchFamily="34" charset="-122"/>
              </a:rPr>
              <a:t>浮点型变量只能保证的有效数字是</a:t>
            </a:r>
            <a:r>
              <a:rPr lang="en-US" altLang="zh-CN" sz="1700" b="0" dirty="0">
                <a:latin typeface="微软雅黑" panose="020B0503020204020204" pitchFamily="34" charset="-122"/>
                <a:ea typeface="微软雅黑" panose="020B0503020204020204" pitchFamily="34" charset="-122"/>
              </a:rPr>
              <a:t>7</a:t>
            </a:r>
            <a:r>
              <a:rPr lang="zh-CN" altLang="en-US" sz="1700" b="0" dirty="0">
                <a:latin typeface="微软雅黑" panose="020B0503020204020204" pitchFamily="34" charset="-122"/>
                <a:ea typeface="微软雅黑" panose="020B0503020204020204" pitchFamily="34" charset="-122"/>
              </a:rPr>
              <a:t>位有效数字，后面的数字是无意义的，并不准确地表示该数。应当避免将一个很大的数和一个很小的数直接相加或相减，否则就会</a:t>
            </a:r>
            <a:r>
              <a:rPr lang="en-US" altLang="zh-CN" sz="1700" b="0" dirty="0">
                <a:latin typeface="微软雅黑" panose="020B0503020204020204" pitchFamily="34" charset="-122"/>
                <a:ea typeface="微软雅黑" panose="020B0503020204020204" pitchFamily="34" charset="-122"/>
              </a:rPr>
              <a:t>"</a:t>
            </a:r>
            <a:r>
              <a:rPr lang="zh-CN" altLang="en-US" sz="1700" b="0" dirty="0">
                <a:latin typeface="微软雅黑" panose="020B0503020204020204" pitchFamily="34" charset="-122"/>
                <a:ea typeface="微软雅黑" panose="020B0503020204020204" pitchFamily="34" charset="-122"/>
              </a:rPr>
              <a:t>丢失</a:t>
            </a:r>
            <a:r>
              <a:rPr lang="en-US" altLang="zh-CN" sz="1700" b="0" dirty="0">
                <a:latin typeface="微软雅黑" panose="020B0503020204020204" pitchFamily="34" charset="-122"/>
                <a:ea typeface="微软雅黑" panose="020B0503020204020204" pitchFamily="34" charset="-122"/>
              </a:rPr>
              <a:t>"</a:t>
            </a:r>
            <a:r>
              <a:rPr lang="zh-CN" altLang="en-US" sz="1700" b="0" dirty="0">
                <a:latin typeface="微软雅黑" panose="020B0503020204020204" pitchFamily="34" charset="-122"/>
                <a:ea typeface="微软雅黑" panose="020B0503020204020204" pitchFamily="34" charset="-122"/>
              </a:rPr>
              <a:t>小的数</a:t>
            </a:r>
            <a:r>
              <a:rPr lang="zh-CN" altLang="en-US" sz="1700" dirty="0">
                <a:latin typeface="微软雅黑" panose="020B0503020204020204" pitchFamily="34" charset="-122"/>
                <a:ea typeface="微软雅黑" panose="020B0503020204020204" pitchFamily="34" charset="-122"/>
              </a:rPr>
              <a:t>。</a:t>
            </a:r>
            <a:endParaRPr lang="zh-CN" altLang="en-US" sz="3000" b="0" dirty="0">
              <a:latin typeface="微软雅黑" panose="020B0503020204020204" pitchFamily="34" charset="-122"/>
              <a:ea typeface="微软雅黑" panose="020B0503020204020204" pitchFamily="34" charset="-122"/>
            </a:endParaRPr>
          </a:p>
        </p:txBody>
      </p:sp>
      <p:sp>
        <p:nvSpPr>
          <p:cNvPr id="2" name="Date Placeholder 1"/>
          <p:cNvSpPr>
            <a:spLocks noGrp="1"/>
          </p:cNvSpPr>
          <p:nvPr>
            <p:ph type="dt" sz="half" idx="10"/>
          </p:nvPr>
        </p:nvSpPr>
        <p:spPr/>
        <p:txBody>
          <a:bodyPr/>
          <a:lstStyle/>
          <a:p>
            <a:fld id="{F84B41DC-8C4B-44EA-816A-61D62B620992}" type="datetime1">
              <a:rPr lang="zh-CN" altLang="en-US" smtClean="0"/>
              <a:t>2020/9/25</a:t>
            </a:fld>
            <a:endParaRPr lang="zh-CN" altLang="en-US"/>
          </a:p>
        </p:txBody>
      </p:sp>
      <p:sp>
        <p:nvSpPr>
          <p:cNvPr id="3" name="Footer Placeholder 2"/>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
        <p:nvSpPr>
          <p:cNvPr id="10" name="Rectangle 6">
            <a:extLst>
              <a:ext uri="{FF2B5EF4-FFF2-40B4-BE49-F238E27FC236}">
                <a16:creationId xmlns:a16="http://schemas.microsoft.com/office/drawing/2014/main" id="{4A936FC7-B4D4-7F4D-8B2E-1996A1C76D14}"/>
              </a:ext>
            </a:extLst>
          </p:cNvPr>
          <p:cNvSpPr>
            <a:spLocks noChangeArrowheads="1"/>
          </p:cNvSpPr>
          <p:nvPr/>
        </p:nvSpPr>
        <p:spPr bwMode="auto">
          <a:xfrm>
            <a:off x="6062046" y="1967299"/>
            <a:ext cx="2740351" cy="410095"/>
          </a:xfrm>
          <a:prstGeom prst="rect">
            <a:avLst/>
          </a:prstGeom>
          <a:solidFill>
            <a:schemeClr val="tx1"/>
          </a:solidFill>
          <a:ln w="9525">
            <a:solidFill>
              <a:srgbClr val="00B050"/>
            </a:solidFill>
            <a:miter lim="800000"/>
            <a:headEnd/>
            <a:tailEnd/>
          </a:ln>
        </p:spPr>
        <p:txBody>
          <a:bodyPr/>
          <a:lstStyle>
            <a:lvl1pPr marL="469900" indent="-469900" eaLnBrk="0" hangingPunct="0">
              <a:defRPr sz="2800" b="1">
                <a:solidFill>
                  <a:schemeClr val="tx1"/>
                </a:solidFill>
                <a:latin typeface="Verdana" panose="020B0604030504040204" pitchFamily="34" charset="0"/>
                <a:ea typeface="宋体" panose="02010600030101010101" pitchFamily="2" charset="-122"/>
              </a:defRPr>
            </a:lvl1pPr>
            <a:lvl2pPr marL="742950" indent="-285750" eaLnBrk="0" hangingPunct="0">
              <a:defRPr sz="2800" b="1">
                <a:solidFill>
                  <a:schemeClr val="tx1"/>
                </a:solidFill>
                <a:latin typeface="Verdana" panose="020B0604030504040204" pitchFamily="34" charset="0"/>
                <a:ea typeface="宋体" panose="02010600030101010101" pitchFamily="2" charset="-122"/>
              </a:defRPr>
            </a:lvl2pPr>
            <a:lvl3pPr marL="1143000" indent="-228600" eaLnBrk="0" hangingPunct="0">
              <a:defRPr sz="2800" b="1">
                <a:solidFill>
                  <a:schemeClr val="tx1"/>
                </a:solidFill>
                <a:latin typeface="Verdana" panose="020B0604030504040204" pitchFamily="34" charset="0"/>
                <a:ea typeface="宋体" panose="02010600030101010101" pitchFamily="2" charset="-122"/>
              </a:defRPr>
            </a:lvl3pPr>
            <a:lvl4pPr marL="1600200" indent="-228600" eaLnBrk="0" hangingPunct="0">
              <a:defRPr sz="2800" b="1">
                <a:solidFill>
                  <a:schemeClr val="tx1"/>
                </a:solidFill>
                <a:latin typeface="Verdana" panose="020B0604030504040204" pitchFamily="34" charset="0"/>
                <a:ea typeface="宋体" panose="02010600030101010101" pitchFamily="2" charset="-122"/>
              </a:defRPr>
            </a:lvl4pPr>
            <a:lvl5pPr marL="2057400" indent="-228600" eaLnBrk="0" hangingPunct="0">
              <a:defRPr sz="28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9pPr>
          </a:lstStyle>
          <a:p>
            <a:pPr eaLnBrk="1" hangingPunct="1">
              <a:lnSpc>
                <a:spcPct val="120000"/>
              </a:lnSpc>
              <a:spcBef>
                <a:spcPct val="5000"/>
              </a:spcBef>
              <a:buClr>
                <a:schemeClr val="accent2"/>
              </a:buClr>
              <a:buFont typeface="Wingdings" panose="05000000000000000000" pitchFamily="2" charset="2"/>
              <a:buNone/>
            </a:pPr>
            <a:r>
              <a:rPr lang="en" altLang="zh-CN" sz="1700" dirty="0">
                <a:solidFill>
                  <a:schemeClr val="bg1"/>
                </a:solidFill>
                <a:latin typeface="+mj-lt"/>
              </a:rPr>
              <a:t>a is 12345678848.000000</a:t>
            </a:r>
          </a:p>
        </p:txBody>
      </p:sp>
    </p:spTree>
    <p:extLst>
      <p:ext uri="{BB962C8B-B14F-4D97-AF65-F5344CB8AC3E}">
        <p14:creationId xmlns:p14="http://schemas.microsoft.com/office/powerpoint/2010/main" val="1949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Verdana" panose="020B0604030504040204" pitchFamily="34" charset="0"/>
                <a:ea typeface="宋体" panose="02010600030101010101" pitchFamily="2" charset="-122"/>
              </a:defRPr>
            </a:lvl1pPr>
            <a:lvl2pPr marL="742950" indent="-285750" eaLnBrk="0" hangingPunct="0">
              <a:defRPr sz="2800" b="1">
                <a:solidFill>
                  <a:schemeClr val="tx1"/>
                </a:solidFill>
                <a:latin typeface="Verdana" panose="020B0604030504040204" pitchFamily="34" charset="0"/>
                <a:ea typeface="宋体" panose="02010600030101010101" pitchFamily="2" charset="-122"/>
              </a:defRPr>
            </a:lvl2pPr>
            <a:lvl3pPr marL="1143000" indent="-228600" eaLnBrk="0" hangingPunct="0">
              <a:defRPr sz="2800" b="1">
                <a:solidFill>
                  <a:schemeClr val="tx1"/>
                </a:solidFill>
                <a:latin typeface="Verdana" panose="020B0604030504040204" pitchFamily="34" charset="0"/>
                <a:ea typeface="宋体" panose="02010600030101010101" pitchFamily="2" charset="-122"/>
              </a:defRPr>
            </a:lvl3pPr>
            <a:lvl4pPr marL="1600200" indent="-228600" eaLnBrk="0" hangingPunct="0">
              <a:defRPr sz="2800" b="1">
                <a:solidFill>
                  <a:schemeClr val="tx1"/>
                </a:solidFill>
                <a:latin typeface="Verdana" panose="020B0604030504040204" pitchFamily="34" charset="0"/>
                <a:ea typeface="宋体" panose="02010600030101010101" pitchFamily="2" charset="-122"/>
              </a:defRPr>
            </a:lvl4pPr>
            <a:lvl5pPr marL="2057400" indent="-228600" eaLnBrk="0" hangingPunct="0">
              <a:defRPr sz="28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9pPr>
          </a:lstStyle>
          <a:p>
            <a:pPr eaLnBrk="1" hangingPunct="1"/>
            <a:fld id="{97CDD112-EF0F-4821-A063-3BE21B9B4214}" type="slidenum">
              <a:rPr lang="en-US" altLang="zh-CN" sz="1200" b="0"/>
              <a:pPr eaLnBrk="1" hangingPunct="1"/>
              <a:t>15</a:t>
            </a:fld>
            <a:endParaRPr lang="en-US" altLang="zh-CN" sz="1200" b="0"/>
          </a:p>
        </p:txBody>
      </p:sp>
      <p:sp>
        <p:nvSpPr>
          <p:cNvPr id="41987" name="Rectangle 2"/>
          <p:cNvSpPr>
            <a:spLocks noGrp="1" noChangeArrowheads="1"/>
          </p:cNvSpPr>
          <p:nvPr>
            <p:ph type="title"/>
          </p:nvPr>
        </p:nvSpPr>
        <p:spPr/>
        <p:txBody>
          <a:bodyPr/>
          <a:lstStyle/>
          <a:p>
            <a:r>
              <a:rPr lang="zh-CN" altLang="en-US" dirty="0"/>
              <a:t>浮点类型</a:t>
            </a:r>
            <a:r>
              <a:rPr lang="zh-CN" altLang="en-US" sz="2400" dirty="0">
                <a:solidFill>
                  <a:srgbClr val="FFFF00"/>
                </a:solidFill>
              </a:rPr>
              <a:t>：不能精确表示所有小数</a:t>
            </a:r>
            <a:endParaRPr lang="zh-CN" altLang="en-US" dirty="0"/>
          </a:p>
        </p:txBody>
      </p:sp>
      <p:sp>
        <p:nvSpPr>
          <p:cNvPr id="41989" name="Rectangle 4"/>
          <p:cNvSpPr>
            <a:spLocks noChangeArrowheads="1"/>
          </p:cNvSpPr>
          <p:nvPr/>
        </p:nvSpPr>
        <p:spPr bwMode="auto">
          <a:xfrm>
            <a:off x="489394" y="1530182"/>
            <a:ext cx="8343107" cy="4280275"/>
          </a:xfrm>
          <a:prstGeom prst="rect">
            <a:avLst/>
          </a:prstGeom>
          <a:solidFill>
            <a:schemeClr val="accent6">
              <a:lumMod val="40000"/>
              <a:lumOff val="60000"/>
            </a:schemeClr>
          </a:solidFill>
          <a:ln>
            <a:noFill/>
          </a:ln>
        </p:spPr>
        <p:txBody>
          <a:bodyPr wrap="square" lIns="90000" tIns="46800" rIns="90000" bIns="46800" anchor="ctr">
            <a:spAutoFit/>
          </a:bodyPr>
          <a:lstStyle/>
          <a:p>
            <a:r>
              <a:rPr lang="en-US" altLang="zh-CN" sz="1600" dirty="0">
                <a:solidFill>
                  <a:srgbClr val="643820"/>
                </a:solidFill>
                <a:latin typeface="Menlo" panose="020B0609030804020204" pitchFamily="49" charset="0"/>
              </a:rPr>
              <a:t>#include </a:t>
            </a:r>
            <a:r>
              <a:rPr lang="en-US" altLang="zh-CN" sz="1600" dirty="0">
                <a:solidFill>
                  <a:srgbClr val="C41A16"/>
                </a:solidFill>
                <a:latin typeface="Menlo" panose="020B0609030804020204" pitchFamily="49" charset="0"/>
              </a:rPr>
              <a:t>&lt;</a:t>
            </a:r>
            <a:r>
              <a:rPr lang="en-US" altLang="zh-CN" sz="1600" dirty="0" err="1">
                <a:solidFill>
                  <a:srgbClr val="C41A16"/>
                </a:solidFill>
                <a:latin typeface="Menlo" panose="020B0609030804020204" pitchFamily="49" charset="0"/>
              </a:rPr>
              <a:t>stdio.h</a:t>
            </a:r>
            <a:r>
              <a:rPr lang="en-US" altLang="zh-CN" sz="1600" dirty="0">
                <a:solidFill>
                  <a:srgbClr val="C41A16"/>
                </a:solidFill>
                <a:latin typeface="Menlo" panose="020B0609030804020204" pitchFamily="49" charset="0"/>
              </a:rPr>
              <a:t>&gt;</a:t>
            </a:r>
            <a:endParaRPr lang="en-US" altLang="zh-CN" sz="1600" dirty="0">
              <a:solidFill>
                <a:srgbClr val="643820"/>
              </a:solidFill>
              <a:latin typeface="Menlo" panose="020B0609030804020204" pitchFamily="49" charset="0"/>
            </a:endParaRPr>
          </a:p>
          <a:p>
            <a:r>
              <a:rPr lang="en-US" altLang="zh-CN" sz="1600" dirty="0">
                <a:solidFill>
                  <a:srgbClr val="AA0D91"/>
                </a:solidFill>
                <a:latin typeface="Menlo" panose="020B0609030804020204" pitchFamily="49" charset="0"/>
              </a:rPr>
              <a:t>int</a:t>
            </a:r>
            <a:r>
              <a:rPr lang="en-US" altLang="zh-CN" sz="1600" dirty="0">
                <a:solidFill>
                  <a:srgbClr val="000000"/>
                </a:solidFill>
                <a:latin typeface="Menlo" panose="020B0609030804020204" pitchFamily="49" charset="0"/>
              </a:rPr>
              <a:t> </a:t>
            </a:r>
            <a:r>
              <a:rPr lang="en-US" altLang="zh-CN" sz="1600" dirty="0">
                <a:solidFill>
                  <a:srgbClr val="0F68A0"/>
                </a:solidFill>
                <a:latin typeface="Menlo" panose="020B0609030804020204" pitchFamily="49" charset="0"/>
              </a:rPr>
              <a:t>main</a:t>
            </a:r>
            <a:r>
              <a:rPr lang="en-US" altLang="zh-CN" sz="1600" dirty="0">
                <a:solidFill>
                  <a:srgbClr val="000000"/>
                </a:solidFill>
                <a:latin typeface="Menlo" panose="020B0609030804020204" pitchFamily="49" charset="0"/>
              </a:rPr>
              <a:t>(</a:t>
            </a:r>
            <a:r>
              <a:rPr lang="en-US" altLang="zh-CN" sz="1600" dirty="0">
                <a:solidFill>
                  <a:srgbClr val="AA0D91"/>
                </a:solidFill>
                <a:latin typeface="Menlo" panose="020B0609030804020204" pitchFamily="49" charset="0"/>
              </a:rPr>
              <a:t>int</a:t>
            </a:r>
            <a:r>
              <a:rPr lang="en-US" altLang="zh-CN" sz="1600" dirty="0">
                <a:solidFill>
                  <a:srgbClr val="000000"/>
                </a:solidFill>
                <a:latin typeface="Menlo" panose="020B0609030804020204" pitchFamily="49" charset="0"/>
              </a:rPr>
              <a:t> </a:t>
            </a:r>
            <a:r>
              <a:rPr lang="en-US" altLang="zh-CN" sz="1600" dirty="0" err="1">
                <a:solidFill>
                  <a:srgbClr val="000000"/>
                </a:solidFill>
                <a:latin typeface="Menlo" panose="020B0609030804020204" pitchFamily="49" charset="0"/>
              </a:rPr>
              <a:t>argc</a:t>
            </a:r>
            <a:r>
              <a:rPr lang="en-US" altLang="zh-CN" sz="1600" dirty="0">
                <a:solidFill>
                  <a:srgbClr val="000000"/>
                </a:solidFill>
                <a:latin typeface="Menlo" panose="020B0609030804020204" pitchFamily="49" charset="0"/>
              </a:rPr>
              <a:t>, </a:t>
            </a:r>
            <a:r>
              <a:rPr lang="en-US" altLang="zh-CN" sz="1600" dirty="0">
                <a:solidFill>
                  <a:srgbClr val="AA0D91"/>
                </a:solidFill>
                <a:latin typeface="Menlo" panose="020B0609030804020204" pitchFamily="49" charset="0"/>
              </a:rPr>
              <a:t>char</a:t>
            </a:r>
            <a:r>
              <a:rPr lang="en-US" altLang="zh-CN" sz="1600" dirty="0">
                <a:solidFill>
                  <a:srgbClr val="000000"/>
                </a:solidFill>
                <a:latin typeface="Menlo" panose="020B0609030804020204" pitchFamily="49" charset="0"/>
              </a:rPr>
              <a:t>* </a:t>
            </a:r>
            <a:r>
              <a:rPr lang="en-US" altLang="zh-CN" sz="1600" dirty="0" err="1">
                <a:solidFill>
                  <a:srgbClr val="000000"/>
                </a:solidFill>
                <a:latin typeface="Menlo" panose="020B0609030804020204" pitchFamily="49" charset="0"/>
              </a:rPr>
              <a:t>argv</a:t>
            </a:r>
            <a:r>
              <a:rPr lang="en-US" altLang="zh-CN" sz="1600" dirty="0">
                <a:solidFill>
                  <a:srgbClr val="000000"/>
                </a:solidFill>
                <a:latin typeface="Menlo" panose="020B0609030804020204" pitchFamily="49" charset="0"/>
              </a:rPr>
              <a:t>[]) {</a:t>
            </a:r>
          </a:p>
          <a:p>
            <a:r>
              <a:rPr lang="en-US" altLang="zh-CN" sz="1600" dirty="0">
                <a:solidFill>
                  <a:srgbClr val="000000"/>
                </a:solidFill>
                <a:latin typeface="Menlo" panose="020B0609030804020204" pitchFamily="49" charset="0"/>
              </a:rPr>
              <a:t>    </a:t>
            </a:r>
            <a:r>
              <a:rPr lang="en-US" altLang="zh-CN" sz="1600" dirty="0">
                <a:solidFill>
                  <a:srgbClr val="AA0D91"/>
                </a:solidFill>
                <a:latin typeface="Menlo" panose="020B0609030804020204" pitchFamily="49" charset="0"/>
              </a:rPr>
              <a:t>double</a:t>
            </a:r>
            <a:r>
              <a:rPr lang="en-US" altLang="zh-CN" sz="1600" dirty="0">
                <a:solidFill>
                  <a:srgbClr val="000000"/>
                </a:solidFill>
                <a:latin typeface="Menlo" panose="020B0609030804020204" pitchFamily="49" charset="0"/>
              </a:rPr>
              <a:t> One = </a:t>
            </a:r>
            <a:r>
              <a:rPr lang="en-US" altLang="zh-CN" sz="1600" dirty="0">
                <a:solidFill>
                  <a:srgbClr val="1C00CF"/>
                </a:solidFill>
                <a:latin typeface="Menlo" panose="020B0609030804020204" pitchFamily="49" charset="0"/>
              </a:rPr>
              <a:t>1.0f</a:t>
            </a:r>
            <a:r>
              <a:rPr lang="en-US" altLang="zh-CN" sz="1600" dirty="0">
                <a:solidFill>
                  <a:srgbClr val="000000"/>
                </a:solidFill>
                <a:latin typeface="Menlo" panose="020B0609030804020204" pitchFamily="49" charset="0"/>
              </a:rPr>
              <a:t>;</a:t>
            </a:r>
          </a:p>
          <a:p>
            <a:r>
              <a:rPr lang="en-US" altLang="zh-CN" sz="1600" dirty="0">
                <a:solidFill>
                  <a:srgbClr val="000000"/>
                </a:solidFill>
                <a:latin typeface="Menlo" panose="020B0609030804020204" pitchFamily="49" charset="0"/>
              </a:rPr>
              <a:t>    </a:t>
            </a:r>
            <a:r>
              <a:rPr lang="en-US" altLang="zh-CN" sz="1600" dirty="0">
                <a:solidFill>
                  <a:srgbClr val="AA0D91"/>
                </a:solidFill>
                <a:latin typeface="Menlo" panose="020B0609030804020204" pitchFamily="49" charset="0"/>
              </a:rPr>
              <a:t>double</a:t>
            </a:r>
            <a:r>
              <a:rPr lang="en-US" altLang="zh-CN" sz="1600" dirty="0">
                <a:solidFill>
                  <a:srgbClr val="000000"/>
                </a:solidFill>
                <a:latin typeface="Menlo" panose="020B0609030804020204" pitchFamily="49" charset="0"/>
              </a:rPr>
              <a:t> Sum = </a:t>
            </a:r>
            <a:r>
              <a:rPr lang="en-US" altLang="zh-CN" sz="1600" dirty="0">
                <a:solidFill>
                  <a:srgbClr val="1C00CF"/>
                </a:solidFill>
                <a:latin typeface="Menlo" panose="020B0609030804020204" pitchFamily="49" charset="0"/>
              </a:rPr>
              <a:t>0.0f</a:t>
            </a:r>
            <a:r>
              <a:rPr lang="en-US" altLang="zh-CN" sz="1600" dirty="0">
                <a:solidFill>
                  <a:srgbClr val="000000"/>
                </a:solidFill>
                <a:latin typeface="Menlo" panose="020B0609030804020204" pitchFamily="49" charset="0"/>
              </a:rPr>
              <a:t>;</a:t>
            </a:r>
          </a:p>
          <a:p>
            <a:r>
              <a:rPr lang="en-US" altLang="zh-CN" sz="1600" dirty="0">
                <a:solidFill>
                  <a:srgbClr val="000000"/>
                </a:solidFill>
                <a:latin typeface="Menlo" panose="020B0609030804020204" pitchFamily="49" charset="0"/>
              </a:rPr>
              <a:t>    </a:t>
            </a:r>
            <a:r>
              <a:rPr lang="en-US" altLang="zh-CN" sz="1600" dirty="0">
                <a:solidFill>
                  <a:srgbClr val="007400"/>
                </a:solidFill>
                <a:latin typeface="Menlo" panose="020B0609030804020204" pitchFamily="49" charset="0"/>
              </a:rPr>
              <a:t>//10 times add 0.1 to Sum</a:t>
            </a:r>
          </a:p>
          <a:p>
            <a:r>
              <a:rPr lang="en-US" altLang="zh-CN" sz="1600" dirty="0">
                <a:solidFill>
                  <a:srgbClr val="000000"/>
                </a:solidFill>
                <a:latin typeface="Menlo" panose="020B0609030804020204" pitchFamily="49" charset="0"/>
              </a:rPr>
              <a:t>    Sum = Sum + </a:t>
            </a:r>
            <a:r>
              <a:rPr lang="en-US" altLang="zh-CN" sz="1600" dirty="0">
                <a:solidFill>
                  <a:srgbClr val="1C00CF"/>
                </a:solidFill>
                <a:latin typeface="Menlo" panose="020B0609030804020204" pitchFamily="49" charset="0"/>
              </a:rPr>
              <a:t>0.1f</a:t>
            </a:r>
            <a:r>
              <a:rPr lang="en-US" altLang="zh-CN" sz="1600" dirty="0">
                <a:solidFill>
                  <a:srgbClr val="000000"/>
                </a:solidFill>
                <a:latin typeface="Menlo" panose="020B0609030804020204" pitchFamily="49" charset="0"/>
              </a:rPr>
              <a:t>;</a:t>
            </a:r>
          </a:p>
          <a:p>
            <a:r>
              <a:rPr lang="en-US" altLang="zh-CN" sz="1600" dirty="0">
                <a:solidFill>
                  <a:srgbClr val="000000"/>
                </a:solidFill>
                <a:latin typeface="Menlo" panose="020B0609030804020204" pitchFamily="49" charset="0"/>
              </a:rPr>
              <a:t>    Sum = Sum + </a:t>
            </a:r>
            <a:r>
              <a:rPr lang="en-US" altLang="zh-CN" sz="1600" dirty="0">
                <a:solidFill>
                  <a:srgbClr val="1C00CF"/>
                </a:solidFill>
                <a:latin typeface="Menlo" panose="020B0609030804020204" pitchFamily="49" charset="0"/>
              </a:rPr>
              <a:t>0.1f</a:t>
            </a:r>
            <a:r>
              <a:rPr lang="en-US" altLang="zh-CN" sz="1600" dirty="0">
                <a:solidFill>
                  <a:srgbClr val="000000"/>
                </a:solidFill>
                <a:latin typeface="Menlo" panose="020B0609030804020204" pitchFamily="49" charset="0"/>
              </a:rPr>
              <a:t>;</a:t>
            </a:r>
          </a:p>
          <a:p>
            <a:r>
              <a:rPr lang="en-US" altLang="zh-CN" sz="1600" dirty="0">
                <a:solidFill>
                  <a:srgbClr val="000000"/>
                </a:solidFill>
                <a:latin typeface="Menlo" panose="020B0609030804020204" pitchFamily="49" charset="0"/>
              </a:rPr>
              <a:t>    Sum = Sum + </a:t>
            </a:r>
            <a:r>
              <a:rPr lang="en-US" altLang="zh-CN" sz="1600" dirty="0">
                <a:solidFill>
                  <a:srgbClr val="1C00CF"/>
                </a:solidFill>
                <a:latin typeface="Menlo" panose="020B0609030804020204" pitchFamily="49" charset="0"/>
              </a:rPr>
              <a:t>0.1f</a:t>
            </a:r>
            <a:r>
              <a:rPr lang="en-US" altLang="zh-CN" sz="1600" dirty="0">
                <a:solidFill>
                  <a:srgbClr val="000000"/>
                </a:solidFill>
                <a:latin typeface="Menlo" panose="020B0609030804020204" pitchFamily="49" charset="0"/>
              </a:rPr>
              <a:t>;</a:t>
            </a:r>
          </a:p>
          <a:p>
            <a:r>
              <a:rPr lang="en-US" altLang="zh-CN" sz="1600" dirty="0">
                <a:solidFill>
                  <a:srgbClr val="000000"/>
                </a:solidFill>
                <a:latin typeface="Menlo" panose="020B0609030804020204" pitchFamily="49" charset="0"/>
              </a:rPr>
              <a:t>    Sum = Sum + </a:t>
            </a:r>
            <a:r>
              <a:rPr lang="en-US" altLang="zh-CN" sz="1600" dirty="0">
                <a:solidFill>
                  <a:srgbClr val="1C00CF"/>
                </a:solidFill>
                <a:latin typeface="Menlo" panose="020B0609030804020204" pitchFamily="49" charset="0"/>
              </a:rPr>
              <a:t>0.1f</a:t>
            </a:r>
            <a:r>
              <a:rPr lang="en-US" altLang="zh-CN" sz="1600" dirty="0">
                <a:solidFill>
                  <a:srgbClr val="000000"/>
                </a:solidFill>
                <a:latin typeface="Menlo" panose="020B0609030804020204" pitchFamily="49" charset="0"/>
              </a:rPr>
              <a:t>;</a:t>
            </a:r>
          </a:p>
          <a:p>
            <a:r>
              <a:rPr lang="en-US" altLang="zh-CN" sz="1600" dirty="0">
                <a:solidFill>
                  <a:srgbClr val="000000"/>
                </a:solidFill>
                <a:latin typeface="Menlo" panose="020B0609030804020204" pitchFamily="49" charset="0"/>
              </a:rPr>
              <a:t>    Sum = Sum + </a:t>
            </a:r>
            <a:r>
              <a:rPr lang="en-US" altLang="zh-CN" sz="1600" dirty="0">
                <a:solidFill>
                  <a:srgbClr val="1C00CF"/>
                </a:solidFill>
                <a:latin typeface="Menlo" panose="020B0609030804020204" pitchFamily="49" charset="0"/>
              </a:rPr>
              <a:t>0.1f</a:t>
            </a:r>
            <a:r>
              <a:rPr lang="en-US" altLang="zh-CN" sz="1600" dirty="0">
                <a:solidFill>
                  <a:srgbClr val="000000"/>
                </a:solidFill>
                <a:latin typeface="Menlo" panose="020B0609030804020204" pitchFamily="49" charset="0"/>
              </a:rPr>
              <a:t>;</a:t>
            </a:r>
          </a:p>
          <a:p>
            <a:r>
              <a:rPr lang="en-US" altLang="zh-CN" sz="1600" dirty="0">
                <a:solidFill>
                  <a:srgbClr val="000000"/>
                </a:solidFill>
                <a:latin typeface="Menlo" panose="020B0609030804020204" pitchFamily="49" charset="0"/>
              </a:rPr>
              <a:t>    Sum = Sum + </a:t>
            </a:r>
            <a:r>
              <a:rPr lang="en-US" altLang="zh-CN" sz="1600" dirty="0">
                <a:solidFill>
                  <a:srgbClr val="1C00CF"/>
                </a:solidFill>
                <a:latin typeface="Menlo" panose="020B0609030804020204" pitchFamily="49" charset="0"/>
              </a:rPr>
              <a:t>0.1f</a:t>
            </a:r>
            <a:r>
              <a:rPr lang="en-US" altLang="zh-CN" sz="1600" dirty="0">
                <a:solidFill>
                  <a:srgbClr val="000000"/>
                </a:solidFill>
                <a:latin typeface="Menlo" panose="020B0609030804020204" pitchFamily="49" charset="0"/>
              </a:rPr>
              <a:t>;</a:t>
            </a:r>
          </a:p>
          <a:p>
            <a:r>
              <a:rPr lang="en-US" altLang="zh-CN" sz="1600" dirty="0">
                <a:solidFill>
                  <a:srgbClr val="000000"/>
                </a:solidFill>
                <a:latin typeface="Menlo" panose="020B0609030804020204" pitchFamily="49" charset="0"/>
              </a:rPr>
              <a:t>    Sum = Sum + </a:t>
            </a:r>
            <a:r>
              <a:rPr lang="en-US" altLang="zh-CN" sz="1600" dirty="0">
                <a:solidFill>
                  <a:srgbClr val="1C00CF"/>
                </a:solidFill>
                <a:latin typeface="Menlo" panose="020B0609030804020204" pitchFamily="49" charset="0"/>
              </a:rPr>
              <a:t>0.1f</a:t>
            </a:r>
            <a:r>
              <a:rPr lang="en-US" altLang="zh-CN" sz="1600" dirty="0">
                <a:solidFill>
                  <a:srgbClr val="000000"/>
                </a:solidFill>
                <a:latin typeface="Menlo" panose="020B0609030804020204" pitchFamily="49" charset="0"/>
              </a:rPr>
              <a:t>;</a:t>
            </a:r>
          </a:p>
          <a:p>
            <a:r>
              <a:rPr lang="en-US" altLang="zh-CN" sz="1600" dirty="0">
                <a:solidFill>
                  <a:srgbClr val="000000"/>
                </a:solidFill>
                <a:latin typeface="Menlo" panose="020B0609030804020204" pitchFamily="49" charset="0"/>
              </a:rPr>
              <a:t>    Sum = Sum + </a:t>
            </a:r>
            <a:r>
              <a:rPr lang="en-US" altLang="zh-CN" sz="1600" dirty="0">
                <a:solidFill>
                  <a:srgbClr val="1C00CF"/>
                </a:solidFill>
                <a:latin typeface="Menlo" panose="020B0609030804020204" pitchFamily="49" charset="0"/>
              </a:rPr>
              <a:t>0.1f</a:t>
            </a:r>
            <a:r>
              <a:rPr lang="en-US" altLang="zh-CN" sz="1600" dirty="0">
                <a:solidFill>
                  <a:srgbClr val="000000"/>
                </a:solidFill>
                <a:latin typeface="Menlo" panose="020B0609030804020204" pitchFamily="49" charset="0"/>
              </a:rPr>
              <a:t>;</a:t>
            </a:r>
          </a:p>
          <a:p>
            <a:r>
              <a:rPr lang="en-US" altLang="zh-CN" sz="1600" dirty="0">
                <a:solidFill>
                  <a:srgbClr val="000000"/>
                </a:solidFill>
                <a:latin typeface="Menlo" panose="020B0609030804020204" pitchFamily="49" charset="0"/>
              </a:rPr>
              <a:t>    Sum = Sum + </a:t>
            </a:r>
            <a:r>
              <a:rPr lang="en-US" altLang="zh-CN" sz="1600" dirty="0">
                <a:solidFill>
                  <a:srgbClr val="1C00CF"/>
                </a:solidFill>
                <a:latin typeface="Menlo" panose="020B0609030804020204" pitchFamily="49" charset="0"/>
              </a:rPr>
              <a:t>0.1f</a:t>
            </a:r>
            <a:r>
              <a:rPr lang="en-US" altLang="zh-CN" sz="1600" dirty="0">
                <a:solidFill>
                  <a:srgbClr val="000000"/>
                </a:solidFill>
                <a:latin typeface="Menlo" panose="020B0609030804020204" pitchFamily="49" charset="0"/>
              </a:rPr>
              <a:t>;</a:t>
            </a:r>
          </a:p>
          <a:p>
            <a:r>
              <a:rPr lang="en-US" altLang="zh-CN" sz="1600" dirty="0">
                <a:solidFill>
                  <a:srgbClr val="000000"/>
                </a:solidFill>
                <a:latin typeface="Menlo" panose="020B0609030804020204" pitchFamily="49" charset="0"/>
              </a:rPr>
              <a:t>    Sum = Sum + </a:t>
            </a:r>
            <a:r>
              <a:rPr lang="en-US" altLang="zh-CN" sz="1600" dirty="0">
                <a:solidFill>
                  <a:srgbClr val="1C00CF"/>
                </a:solidFill>
                <a:latin typeface="Menlo" panose="020B0609030804020204" pitchFamily="49" charset="0"/>
              </a:rPr>
              <a:t>0.1f</a:t>
            </a:r>
            <a:r>
              <a:rPr lang="en-US" altLang="zh-CN" sz="1600" dirty="0">
                <a:solidFill>
                  <a:srgbClr val="000000"/>
                </a:solidFill>
                <a:latin typeface="Menlo" panose="020B0609030804020204" pitchFamily="49" charset="0"/>
              </a:rPr>
              <a:t>;</a:t>
            </a:r>
          </a:p>
          <a:p>
            <a:r>
              <a:rPr lang="en-US" altLang="zh-CN" sz="1600" dirty="0">
                <a:solidFill>
                  <a:srgbClr val="000000"/>
                </a:solidFill>
                <a:latin typeface="Menlo" panose="020B0609030804020204" pitchFamily="49" charset="0"/>
              </a:rPr>
              <a:t>    </a:t>
            </a:r>
            <a:r>
              <a:rPr lang="en-US" altLang="zh-CN" sz="1600" dirty="0" err="1">
                <a:solidFill>
                  <a:srgbClr val="2E0D6E"/>
                </a:solidFill>
                <a:latin typeface="Menlo" panose="020B0609030804020204" pitchFamily="49" charset="0"/>
              </a:rPr>
              <a:t>printf</a:t>
            </a:r>
            <a:r>
              <a:rPr lang="en-US" altLang="zh-CN" sz="1600" dirty="0">
                <a:solidFill>
                  <a:srgbClr val="000000"/>
                </a:solidFill>
                <a:latin typeface="Menlo" panose="020B0609030804020204" pitchFamily="49" charset="0"/>
              </a:rPr>
              <a:t>(</a:t>
            </a:r>
            <a:r>
              <a:rPr lang="en-US" altLang="zh-CN" sz="1600" dirty="0">
                <a:solidFill>
                  <a:srgbClr val="C41A16"/>
                </a:solidFill>
                <a:latin typeface="Menlo" panose="020B0609030804020204" pitchFamily="49" charset="0"/>
              </a:rPr>
              <a:t>"One is %.9lf\</a:t>
            </a:r>
            <a:r>
              <a:rPr lang="en-US" altLang="zh-CN" sz="1600" dirty="0" err="1">
                <a:solidFill>
                  <a:srgbClr val="C41A16"/>
                </a:solidFill>
                <a:latin typeface="Menlo" panose="020B0609030804020204" pitchFamily="49" charset="0"/>
              </a:rPr>
              <a:t>nSum</a:t>
            </a:r>
            <a:r>
              <a:rPr lang="en-US" altLang="zh-CN" sz="1600" dirty="0">
                <a:solidFill>
                  <a:srgbClr val="C41A16"/>
                </a:solidFill>
                <a:latin typeface="Menlo" panose="020B0609030804020204" pitchFamily="49" charset="0"/>
              </a:rPr>
              <a:t> is %.9lf\n"</a:t>
            </a:r>
            <a:r>
              <a:rPr lang="en-US" altLang="zh-CN" sz="1600" dirty="0">
                <a:solidFill>
                  <a:srgbClr val="000000"/>
                </a:solidFill>
                <a:latin typeface="Menlo" panose="020B0609030804020204" pitchFamily="49" charset="0"/>
              </a:rPr>
              <a:t>, One, Sum);</a:t>
            </a:r>
            <a:endParaRPr lang="en-US" altLang="zh-CN" sz="1600" dirty="0">
              <a:solidFill>
                <a:srgbClr val="C41A16"/>
              </a:solidFill>
              <a:latin typeface="Menlo" panose="020B0609030804020204" pitchFamily="49" charset="0"/>
            </a:endParaRPr>
          </a:p>
          <a:p>
            <a:r>
              <a:rPr lang="en-US" altLang="zh-CN" sz="1600" dirty="0">
                <a:solidFill>
                  <a:srgbClr val="000000"/>
                </a:solidFill>
                <a:latin typeface="Menlo" panose="020B0609030804020204" pitchFamily="49" charset="0"/>
              </a:rPr>
              <a:t>}</a:t>
            </a:r>
          </a:p>
        </p:txBody>
      </p:sp>
      <p:sp>
        <p:nvSpPr>
          <p:cNvPr id="2" name="Date Placeholder 1"/>
          <p:cNvSpPr>
            <a:spLocks noGrp="1"/>
          </p:cNvSpPr>
          <p:nvPr>
            <p:ph type="dt" sz="half" idx="10"/>
          </p:nvPr>
        </p:nvSpPr>
        <p:spPr/>
        <p:txBody>
          <a:bodyPr/>
          <a:lstStyle/>
          <a:p>
            <a:fld id="{F84B41DC-8C4B-44EA-816A-61D62B620992}" type="datetime1">
              <a:rPr lang="zh-CN" altLang="en-US" smtClean="0"/>
              <a:t>2020/9/25</a:t>
            </a:fld>
            <a:endParaRPr lang="zh-CN" altLang="en-US"/>
          </a:p>
        </p:txBody>
      </p:sp>
      <p:sp>
        <p:nvSpPr>
          <p:cNvPr id="3" name="Footer Placeholder 2"/>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
        <p:nvSpPr>
          <p:cNvPr id="10" name="Rectangle 6">
            <a:extLst>
              <a:ext uri="{FF2B5EF4-FFF2-40B4-BE49-F238E27FC236}">
                <a16:creationId xmlns:a16="http://schemas.microsoft.com/office/drawing/2014/main" id="{4A936FC7-B4D4-7F4D-8B2E-1996A1C76D14}"/>
              </a:ext>
            </a:extLst>
          </p:cNvPr>
          <p:cNvSpPr>
            <a:spLocks noChangeArrowheads="1"/>
          </p:cNvSpPr>
          <p:nvPr/>
        </p:nvSpPr>
        <p:spPr bwMode="auto">
          <a:xfrm>
            <a:off x="6610109" y="1678152"/>
            <a:ext cx="2133719" cy="685466"/>
          </a:xfrm>
          <a:prstGeom prst="rect">
            <a:avLst/>
          </a:prstGeom>
          <a:solidFill>
            <a:schemeClr val="tx1"/>
          </a:solidFill>
          <a:ln w="9525">
            <a:solidFill>
              <a:srgbClr val="00B050"/>
            </a:solidFill>
            <a:miter lim="800000"/>
            <a:headEnd/>
            <a:tailEnd/>
          </a:ln>
        </p:spPr>
        <p:txBody>
          <a:bodyPr/>
          <a:lstStyle>
            <a:lvl1pPr marL="469900" indent="-469900" eaLnBrk="0" hangingPunct="0">
              <a:defRPr sz="2800" b="1">
                <a:solidFill>
                  <a:schemeClr val="tx1"/>
                </a:solidFill>
                <a:latin typeface="Verdana" panose="020B0604030504040204" pitchFamily="34" charset="0"/>
                <a:ea typeface="宋体" panose="02010600030101010101" pitchFamily="2" charset="-122"/>
              </a:defRPr>
            </a:lvl1pPr>
            <a:lvl2pPr marL="742950" indent="-285750" eaLnBrk="0" hangingPunct="0">
              <a:defRPr sz="2800" b="1">
                <a:solidFill>
                  <a:schemeClr val="tx1"/>
                </a:solidFill>
                <a:latin typeface="Verdana" panose="020B0604030504040204" pitchFamily="34" charset="0"/>
                <a:ea typeface="宋体" panose="02010600030101010101" pitchFamily="2" charset="-122"/>
              </a:defRPr>
            </a:lvl2pPr>
            <a:lvl3pPr marL="1143000" indent="-228600" eaLnBrk="0" hangingPunct="0">
              <a:defRPr sz="2800" b="1">
                <a:solidFill>
                  <a:schemeClr val="tx1"/>
                </a:solidFill>
                <a:latin typeface="Verdana" panose="020B0604030504040204" pitchFamily="34" charset="0"/>
                <a:ea typeface="宋体" panose="02010600030101010101" pitchFamily="2" charset="-122"/>
              </a:defRPr>
            </a:lvl3pPr>
            <a:lvl4pPr marL="1600200" indent="-228600" eaLnBrk="0" hangingPunct="0">
              <a:defRPr sz="2800" b="1">
                <a:solidFill>
                  <a:schemeClr val="tx1"/>
                </a:solidFill>
                <a:latin typeface="Verdana" panose="020B0604030504040204" pitchFamily="34" charset="0"/>
                <a:ea typeface="宋体" panose="02010600030101010101" pitchFamily="2" charset="-122"/>
              </a:defRPr>
            </a:lvl4pPr>
            <a:lvl5pPr marL="2057400" indent="-228600" eaLnBrk="0" hangingPunct="0">
              <a:defRPr sz="28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9pPr>
          </a:lstStyle>
          <a:p>
            <a:pPr eaLnBrk="1" hangingPunct="1">
              <a:lnSpc>
                <a:spcPct val="120000"/>
              </a:lnSpc>
              <a:spcBef>
                <a:spcPct val="5000"/>
              </a:spcBef>
              <a:buClr>
                <a:schemeClr val="accent2"/>
              </a:buClr>
              <a:buFont typeface="Wingdings" panose="05000000000000000000" pitchFamily="2" charset="2"/>
              <a:buNone/>
            </a:pPr>
            <a:r>
              <a:rPr lang="en-US" altLang="zh-CN" sz="1700" dirty="0">
                <a:solidFill>
                  <a:schemeClr val="bg1"/>
                </a:solidFill>
                <a:latin typeface="+mj-lt"/>
              </a:rPr>
              <a:t>One is 1.000000000</a:t>
            </a:r>
          </a:p>
          <a:p>
            <a:pPr eaLnBrk="1" hangingPunct="1">
              <a:lnSpc>
                <a:spcPct val="120000"/>
              </a:lnSpc>
              <a:spcBef>
                <a:spcPct val="5000"/>
              </a:spcBef>
              <a:buClr>
                <a:schemeClr val="accent2"/>
              </a:buClr>
              <a:buFont typeface="Wingdings" panose="05000000000000000000" pitchFamily="2" charset="2"/>
              <a:buNone/>
            </a:pPr>
            <a:r>
              <a:rPr lang="en-US" altLang="zh-CN" sz="1700" dirty="0">
                <a:solidFill>
                  <a:schemeClr val="bg1"/>
                </a:solidFill>
                <a:latin typeface="+mj-lt"/>
              </a:rPr>
              <a:t>Sum is 1.000000015</a:t>
            </a:r>
          </a:p>
        </p:txBody>
      </p:sp>
    </p:spTree>
    <p:extLst>
      <p:ext uri="{BB962C8B-B14F-4D97-AF65-F5344CB8AC3E}">
        <p14:creationId xmlns:p14="http://schemas.microsoft.com/office/powerpoint/2010/main" val="275425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Verdana" panose="020B0604030504040204" pitchFamily="34" charset="0"/>
                <a:ea typeface="宋体" panose="02010600030101010101" pitchFamily="2" charset="-122"/>
              </a:defRPr>
            </a:lvl1pPr>
            <a:lvl2pPr marL="742950" indent="-285750" eaLnBrk="0" hangingPunct="0">
              <a:defRPr sz="2800" b="1">
                <a:solidFill>
                  <a:schemeClr val="tx1"/>
                </a:solidFill>
                <a:latin typeface="Verdana" panose="020B0604030504040204" pitchFamily="34" charset="0"/>
                <a:ea typeface="宋体" panose="02010600030101010101" pitchFamily="2" charset="-122"/>
              </a:defRPr>
            </a:lvl2pPr>
            <a:lvl3pPr marL="1143000" indent="-228600" eaLnBrk="0" hangingPunct="0">
              <a:defRPr sz="2800" b="1">
                <a:solidFill>
                  <a:schemeClr val="tx1"/>
                </a:solidFill>
                <a:latin typeface="Verdana" panose="020B0604030504040204" pitchFamily="34" charset="0"/>
                <a:ea typeface="宋体" panose="02010600030101010101" pitchFamily="2" charset="-122"/>
              </a:defRPr>
            </a:lvl3pPr>
            <a:lvl4pPr marL="1600200" indent="-228600" eaLnBrk="0" hangingPunct="0">
              <a:defRPr sz="2800" b="1">
                <a:solidFill>
                  <a:schemeClr val="tx1"/>
                </a:solidFill>
                <a:latin typeface="Verdana" panose="020B0604030504040204" pitchFamily="34" charset="0"/>
                <a:ea typeface="宋体" panose="02010600030101010101" pitchFamily="2" charset="-122"/>
              </a:defRPr>
            </a:lvl4pPr>
            <a:lvl5pPr marL="2057400" indent="-228600" eaLnBrk="0" hangingPunct="0">
              <a:defRPr sz="28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9pPr>
          </a:lstStyle>
          <a:p>
            <a:pPr eaLnBrk="1" hangingPunct="1"/>
            <a:fld id="{97CDD112-EF0F-4821-A063-3BE21B9B4214}" type="slidenum">
              <a:rPr lang="en-US" altLang="zh-CN" sz="1200" b="0"/>
              <a:pPr eaLnBrk="1" hangingPunct="1"/>
              <a:t>16</a:t>
            </a:fld>
            <a:endParaRPr lang="en-US" altLang="zh-CN" sz="1200" b="0"/>
          </a:p>
        </p:txBody>
      </p:sp>
      <p:sp>
        <p:nvSpPr>
          <p:cNvPr id="41987" name="Rectangle 2"/>
          <p:cNvSpPr>
            <a:spLocks noGrp="1" noChangeArrowheads="1"/>
          </p:cNvSpPr>
          <p:nvPr>
            <p:ph type="title"/>
          </p:nvPr>
        </p:nvSpPr>
        <p:spPr/>
        <p:txBody>
          <a:bodyPr/>
          <a:lstStyle/>
          <a:p>
            <a:r>
              <a:rPr lang="zh-CN" altLang="en-US" dirty="0"/>
              <a:t>浮点类型</a:t>
            </a:r>
            <a:r>
              <a:rPr lang="zh-CN" altLang="en-US" sz="2400" dirty="0">
                <a:solidFill>
                  <a:srgbClr val="FFFF00"/>
                </a:solidFill>
              </a:rPr>
              <a:t>：不可使用“等于”对两个浮点数进行比较</a:t>
            </a:r>
            <a:endParaRPr lang="zh-CN" altLang="en-US" dirty="0"/>
          </a:p>
        </p:txBody>
      </p:sp>
      <p:sp>
        <p:nvSpPr>
          <p:cNvPr id="41989" name="Rectangle 4"/>
          <p:cNvSpPr>
            <a:spLocks noChangeArrowheads="1"/>
          </p:cNvSpPr>
          <p:nvPr/>
        </p:nvSpPr>
        <p:spPr bwMode="auto">
          <a:xfrm>
            <a:off x="374417" y="1357945"/>
            <a:ext cx="4720097" cy="4772718"/>
          </a:xfrm>
          <a:prstGeom prst="rect">
            <a:avLst/>
          </a:prstGeom>
          <a:solidFill>
            <a:schemeClr val="accent6">
              <a:lumMod val="40000"/>
              <a:lumOff val="60000"/>
            </a:schemeClr>
          </a:solidFill>
          <a:ln>
            <a:noFill/>
          </a:ln>
        </p:spPr>
        <p:txBody>
          <a:bodyPr wrap="square" lIns="90000" tIns="46800" rIns="90000" bIns="46800" anchor="ctr">
            <a:spAutoFit/>
          </a:bodyPr>
          <a:lstStyle/>
          <a:p>
            <a:r>
              <a:rPr lang="en-US" altLang="zh-CN" sz="1600" dirty="0">
                <a:solidFill>
                  <a:srgbClr val="643820"/>
                </a:solidFill>
                <a:latin typeface="Menlo" panose="020B0609030804020204" pitchFamily="49" charset="0"/>
              </a:rPr>
              <a:t>#include </a:t>
            </a:r>
            <a:r>
              <a:rPr lang="en-US" altLang="zh-CN" sz="1600" dirty="0">
                <a:solidFill>
                  <a:srgbClr val="C41A16"/>
                </a:solidFill>
                <a:latin typeface="Menlo" panose="020B0609030804020204" pitchFamily="49" charset="0"/>
              </a:rPr>
              <a:t>&lt;</a:t>
            </a:r>
            <a:r>
              <a:rPr lang="en-US" altLang="zh-CN" sz="1600" dirty="0" err="1">
                <a:solidFill>
                  <a:srgbClr val="C41A16"/>
                </a:solidFill>
                <a:latin typeface="Menlo" panose="020B0609030804020204" pitchFamily="49" charset="0"/>
              </a:rPr>
              <a:t>stdio.h</a:t>
            </a:r>
            <a:r>
              <a:rPr lang="en-US" altLang="zh-CN" sz="1600" dirty="0">
                <a:solidFill>
                  <a:srgbClr val="C41A16"/>
                </a:solidFill>
                <a:latin typeface="Menlo" panose="020B0609030804020204" pitchFamily="49" charset="0"/>
              </a:rPr>
              <a:t>&gt;</a:t>
            </a:r>
            <a:endParaRPr lang="en-US" altLang="zh-CN" sz="1600" dirty="0">
              <a:solidFill>
                <a:srgbClr val="643820"/>
              </a:solidFill>
              <a:latin typeface="Menlo" panose="020B0609030804020204" pitchFamily="49" charset="0"/>
            </a:endParaRPr>
          </a:p>
          <a:p>
            <a:r>
              <a:rPr lang="en-US" altLang="zh-CN" sz="1600" dirty="0">
                <a:solidFill>
                  <a:srgbClr val="AA0D91"/>
                </a:solidFill>
                <a:latin typeface="Menlo" panose="020B0609030804020204" pitchFamily="49" charset="0"/>
              </a:rPr>
              <a:t>int</a:t>
            </a:r>
            <a:r>
              <a:rPr lang="en-US" altLang="zh-CN" sz="1600" dirty="0">
                <a:solidFill>
                  <a:srgbClr val="000000"/>
                </a:solidFill>
                <a:latin typeface="Menlo" panose="020B0609030804020204" pitchFamily="49" charset="0"/>
              </a:rPr>
              <a:t> </a:t>
            </a:r>
            <a:r>
              <a:rPr lang="en-US" altLang="zh-CN" sz="1600" dirty="0">
                <a:solidFill>
                  <a:srgbClr val="0F68A0"/>
                </a:solidFill>
                <a:latin typeface="Menlo" panose="020B0609030804020204" pitchFamily="49" charset="0"/>
              </a:rPr>
              <a:t>main</a:t>
            </a:r>
            <a:r>
              <a:rPr lang="en-US" altLang="zh-CN" sz="1600" dirty="0">
                <a:solidFill>
                  <a:srgbClr val="000000"/>
                </a:solidFill>
                <a:latin typeface="Menlo" panose="020B0609030804020204" pitchFamily="49" charset="0"/>
              </a:rPr>
              <a:t>(</a:t>
            </a:r>
            <a:r>
              <a:rPr lang="en-US" altLang="zh-CN" sz="1600" dirty="0">
                <a:solidFill>
                  <a:srgbClr val="AA0D91"/>
                </a:solidFill>
                <a:latin typeface="Menlo" panose="020B0609030804020204" pitchFamily="49" charset="0"/>
              </a:rPr>
              <a:t>int</a:t>
            </a:r>
            <a:r>
              <a:rPr lang="en-US" altLang="zh-CN" sz="1600" dirty="0">
                <a:solidFill>
                  <a:srgbClr val="000000"/>
                </a:solidFill>
                <a:latin typeface="Menlo" panose="020B0609030804020204" pitchFamily="49" charset="0"/>
              </a:rPr>
              <a:t> </a:t>
            </a:r>
            <a:r>
              <a:rPr lang="en-US" altLang="zh-CN" sz="1600" dirty="0" err="1">
                <a:solidFill>
                  <a:srgbClr val="000000"/>
                </a:solidFill>
                <a:latin typeface="Menlo" panose="020B0609030804020204" pitchFamily="49" charset="0"/>
              </a:rPr>
              <a:t>argc</a:t>
            </a:r>
            <a:r>
              <a:rPr lang="en-US" altLang="zh-CN" sz="1600" dirty="0">
                <a:solidFill>
                  <a:srgbClr val="000000"/>
                </a:solidFill>
                <a:latin typeface="Menlo" panose="020B0609030804020204" pitchFamily="49" charset="0"/>
              </a:rPr>
              <a:t>, </a:t>
            </a:r>
            <a:r>
              <a:rPr lang="en-US" altLang="zh-CN" sz="1600" dirty="0">
                <a:solidFill>
                  <a:srgbClr val="AA0D91"/>
                </a:solidFill>
                <a:latin typeface="Menlo" panose="020B0609030804020204" pitchFamily="49" charset="0"/>
              </a:rPr>
              <a:t>char</a:t>
            </a:r>
            <a:r>
              <a:rPr lang="en-US" altLang="zh-CN" sz="1600" dirty="0">
                <a:solidFill>
                  <a:srgbClr val="000000"/>
                </a:solidFill>
                <a:latin typeface="Menlo" panose="020B0609030804020204" pitchFamily="49" charset="0"/>
              </a:rPr>
              <a:t>* </a:t>
            </a:r>
            <a:r>
              <a:rPr lang="en-US" altLang="zh-CN" sz="1600" dirty="0" err="1">
                <a:solidFill>
                  <a:srgbClr val="000000"/>
                </a:solidFill>
                <a:latin typeface="Menlo" panose="020B0609030804020204" pitchFamily="49" charset="0"/>
              </a:rPr>
              <a:t>argv</a:t>
            </a:r>
            <a:r>
              <a:rPr lang="en-US" altLang="zh-CN" sz="1600" dirty="0">
                <a:solidFill>
                  <a:srgbClr val="000000"/>
                </a:solidFill>
                <a:latin typeface="Menlo" panose="020B0609030804020204" pitchFamily="49" charset="0"/>
              </a:rPr>
              <a:t>[]) {</a:t>
            </a:r>
          </a:p>
          <a:p>
            <a:r>
              <a:rPr lang="en-US" altLang="zh-CN" sz="1600" dirty="0">
                <a:solidFill>
                  <a:srgbClr val="000000"/>
                </a:solidFill>
                <a:latin typeface="Menlo" panose="020B0609030804020204" pitchFamily="49" charset="0"/>
              </a:rPr>
              <a:t>    </a:t>
            </a:r>
            <a:r>
              <a:rPr lang="en-US" altLang="zh-CN" sz="1600" dirty="0">
                <a:solidFill>
                  <a:srgbClr val="AA0D91"/>
                </a:solidFill>
                <a:latin typeface="Menlo" panose="020B0609030804020204" pitchFamily="49" charset="0"/>
              </a:rPr>
              <a:t>_Bool</a:t>
            </a:r>
            <a:r>
              <a:rPr lang="en-US" altLang="zh-CN" sz="1600" dirty="0">
                <a:solidFill>
                  <a:srgbClr val="000000"/>
                </a:solidFill>
                <a:latin typeface="Menlo" panose="020B0609030804020204" pitchFamily="49" charset="0"/>
              </a:rPr>
              <a:t> Equal = </a:t>
            </a:r>
            <a:r>
              <a:rPr lang="en-US" altLang="zh-CN" sz="1600" dirty="0">
                <a:solidFill>
                  <a:srgbClr val="1C00CF"/>
                </a:solidFill>
                <a:latin typeface="Menlo" panose="020B0609030804020204" pitchFamily="49" charset="0"/>
              </a:rPr>
              <a:t>1</a:t>
            </a:r>
            <a:r>
              <a:rPr lang="en-US" altLang="zh-CN" sz="1600" dirty="0">
                <a:solidFill>
                  <a:srgbClr val="000000"/>
                </a:solidFill>
                <a:latin typeface="Menlo" panose="020B0609030804020204" pitchFamily="49" charset="0"/>
              </a:rPr>
              <a:t>;</a:t>
            </a:r>
          </a:p>
          <a:p>
            <a:r>
              <a:rPr lang="en-US" altLang="zh-CN" sz="1600" dirty="0">
                <a:solidFill>
                  <a:srgbClr val="000000"/>
                </a:solidFill>
                <a:latin typeface="Menlo" panose="020B0609030804020204" pitchFamily="49" charset="0"/>
              </a:rPr>
              <a:t>    </a:t>
            </a:r>
            <a:r>
              <a:rPr lang="en-US" altLang="zh-CN" sz="1600" dirty="0">
                <a:solidFill>
                  <a:srgbClr val="AA0D91"/>
                </a:solidFill>
                <a:latin typeface="Menlo" panose="020B0609030804020204" pitchFamily="49" charset="0"/>
              </a:rPr>
              <a:t>double</a:t>
            </a:r>
            <a:r>
              <a:rPr lang="en-US" altLang="zh-CN" sz="1600" dirty="0">
                <a:solidFill>
                  <a:srgbClr val="000000"/>
                </a:solidFill>
                <a:latin typeface="Menlo" panose="020B0609030804020204" pitchFamily="49" charset="0"/>
              </a:rPr>
              <a:t> One = </a:t>
            </a:r>
            <a:r>
              <a:rPr lang="en-US" altLang="zh-CN" sz="1600" dirty="0">
                <a:solidFill>
                  <a:srgbClr val="1C00CF"/>
                </a:solidFill>
                <a:latin typeface="Menlo" panose="020B0609030804020204" pitchFamily="49" charset="0"/>
              </a:rPr>
              <a:t>1.0f</a:t>
            </a:r>
            <a:r>
              <a:rPr lang="en-US" altLang="zh-CN" sz="1600" dirty="0">
                <a:solidFill>
                  <a:srgbClr val="000000"/>
                </a:solidFill>
                <a:latin typeface="Menlo" panose="020B0609030804020204" pitchFamily="49" charset="0"/>
              </a:rPr>
              <a:t>;</a:t>
            </a:r>
          </a:p>
          <a:p>
            <a:r>
              <a:rPr lang="en-US" altLang="zh-CN" sz="1600" dirty="0">
                <a:solidFill>
                  <a:srgbClr val="000000"/>
                </a:solidFill>
                <a:latin typeface="Menlo" panose="020B0609030804020204" pitchFamily="49" charset="0"/>
              </a:rPr>
              <a:t>    </a:t>
            </a:r>
            <a:r>
              <a:rPr lang="en-US" altLang="zh-CN" sz="1600" dirty="0">
                <a:solidFill>
                  <a:srgbClr val="AA0D91"/>
                </a:solidFill>
                <a:latin typeface="Menlo" panose="020B0609030804020204" pitchFamily="49" charset="0"/>
              </a:rPr>
              <a:t>double</a:t>
            </a:r>
            <a:r>
              <a:rPr lang="en-US" altLang="zh-CN" sz="1600" dirty="0">
                <a:solidFill>
                  <a:srgbClr val="000000"/>
                </a:solidFill>
                <a:latin typeface="Menlo" panose="020B0609030804020204" pitchFamily="49" charset="0"/>
              </a:rPr>
              <a:t> Sum = </a:t>
            </a:r>
            <a:r>
              <a:rPr lang="en-US" altLang="zh-CN" sz="1600" dirty="0">
                <a:solidFill>
                  <a:srgbClr val="1C00CF"/>
                </a:solidFill>
                <a:latin typeface="Menlo" panose="020B0609030804020204" pitchFamily="49" charset="0"/>
              </a:rPr>
              <a:t>0.0f</a:t>
            </a:r>
            <a:r>
              <a:rPr lang="en-US" altLang="zh-CN" sz="1600" dirty="0">
                <a:solidFill>
                  <a:srgbClr val="000000"/>
                </a:solidFill>
                <a:latin typeface="Menlo" panose="020B0609030804020204" pitchFamily="49" charset="0"/>
              </a:rPr>
              <a:t>;</a:t>
            </a:r>
          </a:p>
          <a:p>
            <a:r>
              <a:rPr lang="en-US" altLang="zh-CN" sz="1600" dirty="0">
                <a:solidFill>
                  <a:srgbClr val="000000"/>
                </a:solidFill>
                <a:latin typeface="Menlo" panose="020B0609030804020204" pitchFamily="49" charset="0"/>
              </a:rPr>
              <a:t>    </a:t>
            </a:r>
            <a:r>
              <a:rPr lang="en-US" altLang="zh-CN" sz="1600" dirty="0">
                <a:solidFill>
                  <a:srgbClr val="007400"/>
                </a:solidFill>
                <a:latin typeface="Menlo" panose="020B0609030804020204" pitchFamily="49" charset="0"/>
              </a:rPr>
              <a:t>//10 times add 0.1 to Sum</a:t>
            </a:r>
          </a:p>
          <a:p>
            <a:r>
              <a:rPr lang="en-US" altLang="zh-CN" sz="1600" dirty="0">
                <a:solidFill>
                  <a:srgbClr val="000000"/>
                </a:solidFill>
                <a:latin typeface="Menlo" panose="020B0609030804020204" pitchFamily="49" charset="0"/>
              </a:rPr>
              <a:t>    Sum = Sum + </a:t>
            </a:r>
            <a:r>
              <a:rPr lang="en-US" altLang="zh-CN" sz="1600" dirty="0">
                <a:solidFill>
                  <a:srgbClr val="1C00CF"/>
                </a:solidFill>
                <a:latin typeface="Menlo" panose="020B0609030804020204" pitchFamily="49" charset="0"/>
              </a:rPr>
              <a:t>0.1f</a:t>
            </a:r>
            <a:r>
              <a:rPr lang="en-US" altLang="zh-CN" sz="1600" dirty="0">
                <a:solidFill>
                  <a:srgbClr val="000000"/>
                </a:solidFill>
                <a:latin typeface="Menlo" panose="020B0609030804020204" pitchFamily="49" charset="0"/>
              </a:rPr>
              <a:t>;</a:t>
            </a:r>
          </a:p>
          <a:p>
            <a:r>
              <a:rPr lang="en-US" altLang="zh-CN" sz="1600" dirty="0">
                <a:solidFill>
                  <a:srgbClr val="000000"/>
                </a:solidFill>
                <a:latin typeface="Menlo" panose="020B0609030804020204" pitchFamily="49" charset="0"/>
              </a:rPr>
              <a:t>    Sum = Sum + </a:t>
            </a:r>
            <a:r>
              <a:rPr lang="en-US" altLang="zh-CN" sz="1600" dirty="0">
                <a:solidFill>
                  <a:srgbClr val="1C00CF"/>
                </a:solidFill>
                <a:latin typeface="Menlo" panose="020B0609030804020204" pitchFamily="49" charset="0"/>
              </a:rPr>
              <a:t>0.1f</a:t>
            </a:r>
            <a:r>
              <a:rPr lang="en-US" altLang="zh-CN" sz="1600" dirty="0">
                <a:solidFill>
                  <a:srgbClr val="000000"/>
                </a:solidFill>
                <a:latin typeface="Menlo" panose="020B0609030804020204" pitchFamily="49" charset="0"/>
              </a:rPr>
              <a:t>;</a:t>
            </a:r>
          </a:p>
          <a:p>
            <a:r>
              <a:rPr lang="en-US" altLang="zh-CN" sz="1600" dirty="0">
                <a:solidFill>
                  <a:srgbClr val="000000"/>
                </a:solidFill>
                <a:latin typeface="Menlo" panose="020B0609030804020204" pitchFamily="49" charset="0"/>
              </a:rPr>
              <a:t>    Sum = Sum + </a:t>
            </a:r>
            <a:r>
              <a:rPr lang="en-US" altLang="zh-CN" sz="1600" dirty="0">
                <a:solidFill>
                  <a:srgbClr val="1C00CF"/>
                </a:solidFill>
                <a:latin typeface="Menlo" panose="020B0609030804020204" pitchFamily="49" charset="0"/>
              </a:rPr>
              <a:t>0.1f</a:t>
            </a:r>
            <a:r>
              <a:rPr lang="en-US" altLang="zh-CN" sz="1600" dirty="0">
                <a:solidFill>
                  <a:srgbClr val="000000"/>
                </a:solidFill>
                <a:latin typeface="Menlo" panose="020B0609030804020204" pitchFamily="49" charset="0"/>
              </a:rPr>
              <a:t>;</a:t>
            </a:r>
          </a:p>
          <a:p>
            <a:r>
              <a:rPr lang="en-US" altLang="zh-CN" sz="1600" dirty="0">
                <a:solidFill>
                  <a:srgbClr val="000000"/>
                </a:solidFill>
                <a:latin typeface="Menlo" panose="020B0609030804020204" pitchFamily="49" charset="0"/>
              </a:rPr>
              <a:t>    Sum = Sum + </a:t>
            </a:r>
            <a:r>
              <a:rPr lang="en-US" altLang="zh-CN" sz="1600" dirty="0">
                <a:solidFill>
                  <a:srgbClr val="1C00CF"/>
                </a:solidFill>
                <a:latin typeface="Menlo" panose="020B0609030804020204" pitchFamily="49" charset="0"/>
              </a:rPr>
              <a:t>0.1f</a:t>
            </a:r>
            <a:r>
              <a:rPr lang="en-US" altLang="zh-CN" sz="1600" dirty="0">
                <a:solidFill>
                  <a:srgbClr val="000000"/>
                </a:solidFill>
                <a:latin typeface="Menlo" panose="020B0609030804020204" pitchFamily="49" charset="0"/>
              </a:rPr>
              <a:t>;</a:t>
            </a:r>
          </a:p>
          <a:p>
            <a:r>
              <a:rPr lang="en-US" altLang="zh-CN" sz="1600" dirty="0">
                <a:solidFill>
                  <a:srgbClr val="000000"/>
                </a:solidFill>
                <a:latin typeface="Menlo" panose="020B0609030804020204" pitchFamily="49" charset="0"/>
              </a:rPr>
              <a:t>    Sum = Sum + </a:t>
            </a:r>
            <a:r>
              <a:rPr lang="en-US" altLang="zh-CN" sz="1600" dirty="0">
                <a:solidFill>
                  <a:srgbClr val="1C00CF"/>
                </a:solidFill>
                <a:latin typeface="Menlo" panose="020B0609030804020204" pitchFamily="49" charset="0"/>
              </a:rPr>
              <a:t>0.1f</a:t>
            </a:r>
            <a:r>
              <a:rPr lang="en-US" altLang="zh-CN" sz="1600" dirty="0">
                <a:solidFill>
                  <a:srgbClr val="000000"/>
                </a:solidFill>
                <a:latin typeface="Menlo" panose="020B0609030804020204" pitchFamily="49" charset="0"/>
              </a:rPr>
              <a:t>;</a:t>
            </a:r>
          </a:p>
          <a:p>
            <a:r>
              <a:rPr lang="en-US" altLang="zh-CN" sz="1600" dirty="0">
                <a:solidFill>
                  <a:srgbClr val="000000"/>
                </a:solidFill>
                <a:latin typeface="Menlo" panose="020B0609030804020204" pitchFamily="49" charset="0"/>
              </a:rPr>
              <a:t>    Sum = Sum + </a:t>
            </a:r>
            <a:r>
              <a:rPr lang="en-US" altLang="zh-CN" sz="1600" dirty="0">
                <a:solidFill>
                  <a:srgbClr val="1C00CF"/>
                </a:solidFill>
                <a:latin typeface="Menlo" panose="020B0609030804020204" pitchFamily="49" charset="0"/>
              </a:rPr>
              <a:t>0.1f</a:t>
            </a:r>
            <a:r>
              <a:rPr lang="en-US" altLang="zh-CN" sz="1600" dirty="0">
                <a:solidFill>
                  <a:srgbClr val="000000"/>
                </a:solidFill>
                <a:latin typeface="Menlo" panose="020B0609030804020204" pitchFamily="49" charset="0"/>
              </a:rPr>
              <a:t>;</a:t>
            </a:r>
          </a:p>
          <a:p>
            <a:r>
              <a:rPr lang="en-US" altLang="zh-CN" sz="1600" dirty="0">
                <a:solidFill>
                  <a:srgbClr val="000000"/>
                </a:solidFill>
                <a:latin typeface="Menlo" panose="020B0609030804020204" pitchFamily="49" charset="0"/>
              </a:rPr>
              <a:t>    Sum = Sum + </a:t>
            </a:r>
            <a:r>
              <a:rPr lang="en-US" altLang="zh-CN" sz="1600" dirty="0">
                <a:solidFill>
                  <a:srgbClr val="1C00CF"/>
                </a:solidFill>
                <a:latin typeface="Menlo" panose="020B0609030804020204" pitchFamily="49" charset="0"/>
              </a:rPr>
              <a:t>0.1f</a:t>
            </a:r>
            <a:r>
              <a:rPr lang="en-US" altLang="zh-CN" sz="1600" dirty="0">
                <a:solidFill>
                  <a:srgbClr val="000000"/>
                </a:solidFill>
                <a:latin typeface="Menlo" panose="020B0609030804020204" pitchFamily="49" charset="0"/>
              </a:rPr>
              <a:t>;</a:t>
            </a:r>
          </a:p>
          <a:p>
            <a:r>
              <a:rPr lang="en-US" altLang="zh-CN" sz="1600" dirty="0">
                <a:solidFill>
                  <a:srgbClr val="000000"/>
                </a:solidFill>
                <a:latin typeface="Menlo" panose="020B0609030804020204" pitchFamily="49" charset="0"/>
              </a:rPr>
              <a:t>    Sum = Sum + </a:t>
            </a:r>
            <a:r>
              <a:rPr lang="en-US" altLang="zh-CN" sz="1600" dirty="0">
                <a:solidFill>
                  <a:srgbClr val="1C00CF"/>
                </a:solidFill>
                <a:latin typeface="Menlo" panose="020B0609030804020204" pitchFamily="49" charset="0"/>
              </a:rPr>
              <a:t>0.1f</a:t>
            </a:r>
            <a:r>
              <a:rPr lang="en-US" altLang="zh-CN" sz="1600" dirty="0">
                <a:solidFill>
                  <a:srgbClr val="000000"/>
                </a:solidFill>
                <a:latin typeface="Menlo" panose="020B0609030804020204" pitchFamily="49" charset="0"/>
              </a:rPr>
              <a:t>;</a:t>
            </a:r>
          </a:p>
          <a:p>
            <a:r>
              <a:rPr lang="en-US" altLang="zh-CN" sz="1600" dirty="0">
                <a:solidFill>
                  <a:srgbClr val="000000"/>
                </a:solidFill>
                <a:latin typeface="Menlo" panose="020B0609030804020204" pitchFamily="49" charset="0"/>
              </a:rPr>
              <a:t>    Sum = Sum + </a:t>
            </a:r>
            <a:r>
              <a:rPr lang="en-US" altLang="zh-CN" sz="1600" dirty="0">
                <a:solidFill>
                  <a:srgbClr val="1C00CF"/>
                </a:solidFill>
                <a:latin typeface="Menlo" panose="020B0609030804020204" pitchFamily="49" charset="0"/>
              </a:rPr>
              <a:t>0.1f</a:t>
            </a:r>
            <a:r>
              <a:rPr lang="en-US" altLang="zh-CN" sz="1600" dirty="0">
                <a:solidFill>
                  <a:srgbClr val="000000"/>
                </a:solidFill>
                <a:latin typeface="Menlo" panose="020B0609030804020204" pitchFamily="49" charset="0"/>
              </a:rPr>
              <a:t>;</a:t>
            </a:r>
          </a:p>
          <a:p>
            <a:r>
              <a:rPr lang="en-US" altLang="zh-CN" sz="1600" dirty="0">
                <a:solidFill>
                  <a:srgbClr val="000000"/>
                </a:solidFill>
                <a:latin typeface="Menlo" panose="020B0609030804020204" pitchFamily="49" charset="0"/>
              </a:rPr>
              <a:t>    Sum = Sum + </a:t>
            </a:r>
            <a:r>
              <a:rPr lang="en-US" altLang="zh-CN" sz="1600" dirty="0">
                <a:solidFill>
                  <a:srgbClr val="1C00CF"/>
                </a:solidFill>
                <a:latin typeface="Menlo" panose="020B0609030804020204" pitchFamily="49" charset="0"/>
              </a:rPr>
              <a:t>0.1f</a:t>
            </a:r>
            <a:r>
              <a:rPr lang="en-US" altLang="zh-CN" sz="1600" dirty="0">
                <a:solidFill>
                  <a:srgbClr val="000000"/>
                </a:solidFill>
                <a:latin typeface="Menlo" panose="020B0609030804020204" pitchFamily="49" charset="0"/>
              </a:rPr>
              <a:t>;</a:t>
            </a:r>
          </a:p>
          <a:p>
            <a:r>
              <a:rPr lang="en-US" altLang="zh-CN" sz="1600" dirty="0">
                <a:solidFill>
                  <a:srgbClr val="000000"/>
                </a:solidFill>
                <a:latin typeface="Menlo" panose="020B0609030804020204" pitchFamily="49" charset="0"/>
              </a:rPr>
              <a:t>    Equal = (One == Sum);</a:t>
            </a:r>
          </a:p>
          <a:p>
            <a:r>
              <a:rPr lang="en-US" altLang="zh-CN" sz="1600" dirty="0">
                <a:solidFill>
                  <a:srgbClr val="000000"/>
                </a:solidFill>
                <a:latin typeface="Menlo" panose="020B0609030804020204" pitchFamily="49" charset="0"/>
              </a:rPr>
              <a:t>    </a:t>
            </a:r>
            <a:r>
              <a:rPr lang="en-US" altLang="zh-CN" sz="1600" dirty="0" err="1">
                <a:solidFill>
                  <a:srgbClr val="2E0D6E"/>
                </a:solidFill>
                <a:latin typeface="Menlo" panose="020B0609030804020204" pitchFamily="49" charset="0"/>
              </a:rPr>
              <a:t>printf</a:t>
            </a:r>
            <a:r>
              <a:rPr lang="en-US" altLang="zh-CN" sz="1600" dirty="0">
                <a:solidFill>
                  <a:srgbClr val="000000"/>
                </a:solidFill>
                <a:latin typeface="Menlo" panose="020B0609030804020204" pitchFamily="49" charset="0"/>
              </a:rPr>
              <a:t>(</a:t>
            </a:r>
            <a:r>
              <a:rPr lang="en-US" altLang="zh-CN" sz="1600" dirty="0">
                <a:solidFill>
                  <a:srgbClr val="C41A16"/>
                </a:solidFill>
                <a:latin typeface="Menlo" panose="020B0609030804020204" pitchFamily="49" charset="0"/>
              </a:rPr>
              <a:t>"End"</a:t>
            </a:r>
            <a:r>
              <a:rPr lang="en-US" altLang="zh-CN" sz="1600" dirty="0">
                <a:solidFill>
                  <a:srgbClr val="000000"/>
                </a:solidFill>
                <a:latin typeface="Menlo" panose="020B0609030804020204" pitchFamily="49" charset="0"/>
              </a:rPr>
              <a:t>);</a:t>
            </a:r>
          </a:p>
          <a:p>
            <a:r>
              <a:rPr lang="en-US" altLang="zh-CN" sz="1600" dirty="0">
                <a:solidFill>
                  <a:srgbClr val="000000"/>
                </a:solidFill>
                <a:latin typeface="Menlo" panose="020B0609030804020204" pitchFamily="49" charset="0"/>
              </a:rPr>
              <a:t>}</a:t>
            </a:r>
          </a:p>
        </p:txBody>
      </p:sp>
      <p:sp>
        <p:nvSpPr>
          <p:cNvPr id="2" name="Date Placeholder 1"/>
          <p:cNvSpPr>
            <a:spLocks noGrp="1"/>
          </p:cNvSpPr>
          <p:nvPr>
            <p:ph type="dt" sz="half" idx="10"/>
          </p:nvPr>
        </p:nvSpPr>
        <p:spPr/>
        <p:txBody>
          <a:bodyPr/>
          <a:lstStyle/>
          <a:p>
            <a:fld id="{F84B41DC-8C4B-44EA-816A-61D62B620992}" type="datetime1">
              <a:rPr lang="zh-CN" altLang="en-US" smtClean="0"/>
              <a:t>2020/9/25</a:t>
            </a:fld>
            <a:endParaRPr lang="zh-CN" altLang="en-US"/>
          </a:p>
        </p:txBody>
      </p:sp>
      <p:sp>
        <p:nvSpPr>
          <p:cNvPr id="3" name="Footer Placeholder 2"/>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cxnSp>
        <p:nvCxnSpPr>
          <p:cNvPr id="5" name="直线箭头连接符 4">
            <a:extLst>
              <a:ext uri="{FF2B5EF4-FFF2-40B4-BE49-F238E27FC236}">
                <a16:creationId xmlns:a16="http://schemas.microsoft.com/office/drawing/2014/main" id="{2C3BB43B-D899-C54A-8C88-10AFB5367D81}"/>
              </a:ext>
            </a:extLst>
          </p:cNvPr>
          <p:cNvCxnSpPr/>
          <p:nvPr/>
        </p:nvCxnSpPr>
        <p:spPr>
          <a:xfrm flipH="1">
            <a:off x="2723103" y="5705247"/>
            <a:ext cx="2612571" cy="0"/>
          </a:xfrm>
          <a:prstGeom prst="straightConnector1">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6" name="文本框 5">
            <a:extLst>
              <a:ext uri="{FF2B5EF4-FFF2-40B4-BE49-F238E27FC236}">
                <a16:creationId xmlns:a16="http://schemas.microsoft.com/office/drawing/2014/main" id="{14581F89-2768-B54E-B28E-D7850F1D690F}"/>
              </a:ext>
            </a:extLst>
          </p:cNvPr>
          <p:cNvSpPr txBox="1"/>
          <p:nvPr/>
        </p:nvSpPr>
        <p:spPr>
          <a:xfrm>
            <a:off x="5374161" y="5520581"/>
            <a:ext cx="1800493" cy="369332"/>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在这一行打断点</a:t>
            </a:r>
          </a:p>
        </p:txBody>
      </p:sp>
      <p:sp>
        <p:nvSpPr>
          <p:cNvPr id="13" name="文本框 12">
            <a:extLst>
              <a:ext uri="{FF2B5EF4-FFF2-40B4-BE49-F238E27FC236}">
                <a16:creationId xmlns:a16="http://schemas.microsoft.com/office/drawing/2014/main" id="{19BAEE5A-5B50-9547-8D49-5CDF49BC2E82}"/>
              </a:ext>
            </a:extLst>
          </p:cNvPr>
          <p:cNvSpPr txBox="1"/>
          <p:nvPr/>
        </p:nvSpPr>
        <p:spPr>
          <a:xfrm>
            <a:off x="5318041" y="1798236"/>
            <a:ext cx="3207131" cy="1200329"/>
          </a:xfrm>
          <a:prstGeom prst="rect">
            <a:avLst/>
          </a:prstGeom>
          <a:noFill/>
        </p:spPr>
        <p:txBody>
          <a:bodyPr wrap="square" rtlCol="0">
            <a:spAutoFit/>
          </a:bodyPr>
          <a:lstStyle/>
          <a:p>
            <a:r>
              <a:rPr kumimoji="1" lang="zh-CN" altLang="en-US" b="1" dirty="0">
                <a:latin typeface="Microsoft YaHei" panose="020B0503020204020204" pitchFamily="34" charset="-122"/>
                <a:ea typeface="Microsoft YaHei" panose="020B0503020204020204" pitchFamily="34" charset="-122"/>
              </a:rPr>
              <a:t>断点：</a:t>
            </a:r>
            <a:endParaRPr kumimoji="1" lang="en-US" altLang="zh-CN" b="1" dirty="0">
              <a:latin typeface="Microsoft YaHei" panose="020B0503020204020204" pitchFamily="34" charset="-122"/>
              <a:ea typeface="Microsoft YaHei" panose="020B0503020204020204" pitchFamily="34" charset="-122"/>
            </a:endParaRPr>
          </a:p>
          <a:p>
            <a:r>
              <a:rPr kumimoji="1" lang="zh-CN" altLang="en-US" b="1" dirty="0">
                <a:solidFill>
                  <a:srgbClr val="0000FF"/>
                </a:solidFill>
                <a:latin typeface="Microsoft YaHei" panose="020B0503020204020204" pitchFamily="34" charset="-122"/>
                <a:ea typeface="Microsoft YaHei" panose="020B0503020204020204" pitchFamily="34" charset="-122"/>
              </a:rPr>
              <a:t>即将执行</a:t>
            </a:r>
            <a:r>
              <a:rPr kumimoji="1" lang="zh-CN" altLang="en-US" b="1" dirty="0">
                <a:latin typeface="Microsoft YaHei" panose="020B0503020204020204" pitchFamily="34" charset="-122"/>
                <a:ea typeface="Microsoft YaHei" panose="020B0503020204020204" pitchFamily="34" charset="-122"/>
              </a:rPr>
              <a:t>此行时，</a:t>
            </a:r>
            <a:r>
              <a:rPr kumimoji="1" lang="zh-CN" altLang="en-US" b="1" dirty="0">
                <a:solidFill>
                  <a:srgbClr val="0000FF"/>
                </a:solidFill>
                <a:latin typeface="Microsoft YaHei" panose="020B0503020204020204" pitchFamily="34" charset="-122"/>
                <a:ea typeface="Microsoft YaHei" panose="020B0503020204020204" pitchFamily="34" charset="-122"/>
              </a:rPr>
              <a:t>停住</a:t>
            </a:r>
            <a:endParaRPr kumimoji="1" lang="en-US" altLang="zh-CN" b="1" dirty="0">
              <a:solidFill>
                <a:srgbClr val="0000FF"/>
              </a:solidFill>
              <a:latin typeface="Microsoft YaHei" panose="020B0503020204020204" pitchFamily="34" charset="-122"/>
              <a:ea typeface="Microsoft YaHei" panose="020B0503020204020204" pitchFamily="34" charset="-122"/>
            </a:endParaRPr>
          </a:p>
          <a:p>
            <a:r>
              <a:rPr kumimoji="1" lang="zh-CN" altLang="en-US" b="1" dirty="0">
                <a:latin typeface="Microsoft YaHei" panose="020B0503020204020204" pitchFamily="34" charset="-122"/>
                <a:ea typeface="Microsoft YaHei" panose="020B0503020204020204" pitchFamily="34" charset="-122"/>
              </a:rPr>
              <a:t>等待用户选择：</a:t>
            </a:r>
            <a:r>
              <a:rPr kumimoji="1" lang="zh-CN" altLang="en-US" b="1" dirty="0">
                <a:solidFill>
                  <a:srgbClr val="0000FF"/>
                </a:solidFill>
                <a:latin typeface="Microsoft YaHei" panose="020B0503020204020204" pitchFamily="34" charset="-122"/>
                <a:ea typeface="Microsoft YaHei" panose="020B0503020204020204" pitchFamily="34" charset="-122"/>
              </a:rPr>
              <a:t>单步跟踪</a:t>
            </a:r>
            <a:r>
              <a:rPr kumimoji="1" lang="zh-CN" altLang="en-US" b="1" dirty="0">
                <a:latin typeface="Microsoft YaHei" panose="020B0503020204020204" pitchFamily="34" charset="-122"/>
                <a:ea typeface="Microsoft YaHei" panose="020B0503020204020204" pitchFamily="34" charset="-122"/>
              </a:rPr>
              <a:t>、</a:t>
            </a:r>
            <a:r>
              <a:rPr kumimoji="1" lang="zh-CN" altLang="en-US" b="1" dirty="0">
                <a:solidFill>
                  <a:srgbClr val="0000FF"/>
                </a:solidFill>
                <a:latin typeface="Microsoft YaHei" panose="020B0503020204020204" pitchFamily="34" charset="-122"/>
                <a:ea typeface="Microsoft YaHei" panose="020B0503020204020204" pitchFamily="34" charset="-122"/>
              </a:rPr>
              <a:t>继续</a:t>
            </a:r>
            <a:r>
              <a:rPr kumimoji="1" lang="zh-CN" altLang="en-US" b="1" dirty="0">
                <a:latin typeface="Microsoft YaHei" panose="020B0503020204020204" pitchFamily="34" charset="-122"/>
                <a:ea typeface="Microsoft YaHei" panose="020B0503020204020204" pitchFamily="34" charset="-122"/>
              </a:rPr>
              <a:t>、</a:t>
            </a:r>
            <a:r>
              <a:rPr kumimoji="1" lang="zh-CN" altLang="en-US" b="1" dirty="0">
                <a:solidFill>
                  <a:srgbClr val="0000FF"/>
                </a:solidFill>
                <a:latin typeface="Microsoft YaHei" panose="020B0503020204020204" pitchFamily="34" charset="-122"/>
                <a:ea typeface="Microsoft YaHei" panose="020B0503020204020204" pitchFamily="34" charset="-122"/>
              </a:rPr>
              <a:t>停止</a:t>
            </a:r>
            <a:r>
              <a:rPr kumimoji="1" lang="en-US" altLang="zh-CN" b="1" dirty="0">
                <a:latin typeface="Microsoft YaHei" panose="020B0503020204020204" pitchFamily="34" charset="-122"/>
                <a:ea typeface="Microsoft YaHei" panose="020B0503020204020204" pitchFamily="34" charset="-122"/>
              </a:rPr>
              <a:t>……</a:t>
            </a:r>
            <a:endParaRPr kumimoji="1" lang="zh-CN" altLang="en-US" b="1" dirty="0">
              <a:latin typeface="Microsoft YaHei" panose="020B0503020204020204" pitchFamily="34" charset="-122"/>
              <a:ea typeface="Microsoft YaHei" panose="020B0503020204020204" pitchFamily="34" charset="-122"/>
            </a:endParaRPr>
          </a:p>
        </p:txBody>
      </p:sp>
      <p:sp>
        <p:nvSpPr>
          <p:cNvPr id="14" name="文本框 13">
            <a:extLst>
              <a:ext uri="{FF2B5EF4-FFF2-40B4-BE49-F238E27FC236}">
                <a16:creationId xmlns:a16="http://schemas.microsoft.com/office/drawing/2014/main" id="{F7EBCD0D-F248-0C40-A0A5-84399F19707D}"/>
              </a:ext>
            </a:extLst>
          </p:cNvPr>
          <p:cNvSpPr txBox="1"/>
          <p:nvPr/>
        </p:nvSpPr>
        <p:spPr>
          <a:xfrm>
            <a:off x="5374161" y="3982574"/>
            <a:ext cx="3207131" cy="369332"/>
          </a:xfrm>
          <a:prstGeom prst="rect">
            <a:avLst/>
          </a:prstGeom>
          <a:noFill/>
        </p:spPr>
        <p:txBody>
          <a:bodyPr wrap="square" rtlCol="0">
            <a:spAutoFit/>
          </a:bodyPr>
          <a:lstStyle/>
          <a:p>
            <a:r>
              <a:rPr kumimoji="1" lang="zh-CN" altLang="en-US" b="1" dirty="0">
                <a:latin typeface="Microsoft YaHei" panose="020B0503020204020204" pitchFamily="34" charset="-122"/>
                <a:ea typeface="Microsoft YaHei" panose="020B0503020204020204" pitchFamily="34" charset="-122"/>
              </a:rPr>
              <a:t>触发断点时，</a:t>
            </a:r>
            <a:r>
              <a:rPr kumimoji="1" lang="zh-CN" altLang="en-US" b="1" dirty="0">
                <a:solidFill>
                  <a:srgbClr val="0000FF"/>
                </a:solidFill>
                <a:latin typeface="Microsoft YaHei" panose="020B0503020204020204" pitchFamily="34" charset="-122"/>
                <a:ea typeface="Microsoft YaHei" panose="020B0503020204020204" pitchFamily="34" charset="-122"/>
              </a:rPr>
              <a:t>可查看变量的值</a:t>
            </a:r>
            <a:endParaRPr kumimoji="1" lang="zh-CN" altLang="en-US"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459156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Verdana" panose="020B0604030504040204" pitchFamily="34" charset="0"/>
                <a:ea typeface="宋体" panose="02010600030101010101" pitchFamily="2" charset="-122"/>
              </a:defRPr>
            </a:lvl1pPr>
            <a:lvl2pPr marL="742950" indent="-285750" eaLnBrk="0" hangingPunct="0">
              <a:defRPr sz="2800" b="1">
                <a:solidFill>
                  <a:schemeClr val="tx1"/>
                </a:solidFill>
                <a:latin typeface="Verdana" panose="020B0604030504040204" pitchFamily="34" charset="0"/>
                <a:ea typeface="宋体" panose="02010600030101010101" pitchFamily="2" charset="-122"/>
              </a:defRPr>
            </a:lvl2pPr>
            <a:lvl3pPr marL="1143000" indent="-228600" eaLnBrk="0" hangingPunct="0">
              <a:defRPr sz="2800" b="1">
                <a:solidFill>
                  <a:schemeClr val="tx1"/>
                </a:solidFill>
                <a:latin typeface="Verdana" panose="020B0604030504040204" pitchFamily="34" charset="0"/>
                <a:ea typeface="宋体" panose="02010600030101010101" pitchFamily="2" charset="-122"/>
              </a:defRPr>
            </a:lvl3pPr>
            <a:lvl4pPr marL="1600200" indent="-228600" eaLnBrk="0" hangingPunct="0">
              <a:defRPr sz="2800" b="1">
                <a:solidFill>
                  <a:schemeClr val="tx1"/>
                </a:solidFill>
                <a:latin typeface="Verdana" panose="020B0604030504040204" pitchFamily="34" charset="0"/>
                <a:ea typeface="宋体" panose="02010600030101010101" pitchFamily="2" charset="-122"/>
              </a:defRPr>
            </a:lvl4pPr>
            <a:lvl5pPr marL="2057400" indent="-228600" eaLnBrk="0" hangingPunct="0">
              <a:defRPr sz="28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9pPr>
          </a:lstStyle>
          <a:p>
            <a:pPr eaLnBrk="1" hangingPunct="1"/>
            <a:fld id="{97CDD112-EF0F-4821-A063-3BE21B9B4214}" type="slidenum">
              <a:rPr lang="en-US" altLang="zh-CN" sz="1200" b="0"/>
              <a:pPr eaLnBrk="1" hangingPunct="1"/>
              <a:t>17</a:t>
            </a:fld>
            <a:endParaRPr lang="en-US" altLang="zh-CN" sz="1200" b="0"/>
          </a:p>
        </p:txBody>
      </p:sp>
      <p:sp>
        <p:nvSpPr>
          <p:cNvPr id="41987" name="Rectangle 2"/>
          <p:cNvSpPr>
            <a:spLocks noGrp="1" noChangeArrowheads="1"/>
          </p:cNvSpPr>
          <p:nvPr>
            <p:ph type="title"/>
          </p:nvPr>
        </p:nvSpPr>
        <p:spPr/>
        <p:txBody>
          <a:bodyPr/>
          <a:lstStyle/>
          <a:p>
            <a:r>
              <a:rPr lang="zh-CN" altLang="en-US" dirty="0"/>
              <a:t>浮点类型</a:t>
            </a:r>
            <a:r>
              <a:rPr lang="zh-CN" altLang="en-US" sz="2400" dirty="0">
                <a:solidFill>
                  <a:srgbClr val="FFFF00"/>
                </a:solidFill>
              </a:rPr>
              <a:t>：关系比较</a:t>
            </a:r>
            <a:endParaRPr lang="zh-CN" altLang="en-US" dirty="0"/>
          </a:p>
        </p:txBody>
      </p:sp>
      <p:sp>
        <p:nvSpPr>
          <p:cNvPr id="2" name="Date Placeholder 1"/>
          <p:cNvSpPr>
            <a:spLocks noGrp="1"/>
          </p:cNvSpPr>
          <p:nvPr>
            <p:ph type="dt" sz="half" idx="10"/>
          </p:nvPr>
        </p:nvSpPr>
        <p:spPr/>
        <p:txBody>
          <a:bodyPr/>
          <a:lstStyle/>
          <a:p>
            <a:fld id="{F84B41DC-8C4B-44EA-816A-61D62B620992}" type="datetime1">
              <a:rPr lang="zh-CN" altLang="en-US" smtClean="0"/>
              <a:t>2020/9/25</a:t>
            </a:fld>
            <a:endParaRPr lang="zh-CN" altLang="en-US"/>
          </a:p>
        </p:txBody>
      </p:sp>
      <p:sp>
        <p:nvSpPr>
          <p:cNvPr id="3" name="Footer Placeholder 2"/>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
        <p:nvSpPr>
          <p:cNvPr id="4" name="文本框 3">
            <a:extLst>
              <a:ext uri="{FF2B5EF4-FFF2-40B4-BE49-F238E27FC236}">
                <a16:creationId xmlns:a16="http://schemas.microsoft.com/office/drawing/2014/main" id="{D725C0C6-0626-8C44-A726-4735D8456F29}"/>
              </a:ext>
            </a:extLst>
          </p:cNvPr>
          <p:cNvSpPr txBox="1"/>
          <p:nvPr/>
        </p:nvSpPr>
        <p:spPr>
          <a:xfrm>
            <a:off x="374417" y="1446964"/>
            <a:ext cx="7912744" cy="4154984"/>
          </a:xfrm>
          <a:prstGeom prst="rect">
            <a:avLst/>
          </a:prstGeom>
          <a:noFill/>
        </p:spPr>
        <p:txBody>
          <a:bodyPr wrap="none" rtlCol="0">
            <a:spAutoFit/>
          </a:bodyPr>
          <a:lstStyle/>
          <a:p>
            <a:pPr marL="285750" indent="-285750">
              <a:buFont typeface="Wingdings" pitchFamily="2" charset="2"/>
              <a:buChar char="p"/>
            </a:pPr>
            <a:r>
              <a:rPr kumimoji="1" lang="zh-CN" altLang="en-US" sz="2400" b="1" dirty="0">
                <a:solidFill>
                  <a:srgbClr val="0000FF"/>
                </a:solidFill>
                <a:latin typeface="Microsoft YaHei" panose="020B0503020204020204" pitchFamily="34" charset="-122"/>
                <a:ea typeface="Microsoft YaHei" panose="020B0503020204020204" pitchFamily="34" charset="-122"/>
              </a:rPr>
              <a:t>基本思路：</a:t>
            </a:r>
            <a:endParaRPr kumimoji="1" lang="en-US" altLang="zh-CN" sz="2400" b="1" dirty="0">
              <a:solidFill>
                <a:srgbClr val="0000FF"/>
              </a:solidFill>
              <a:latin typeface="Microsoft YaHei" panose="020B0503020204020204" pitchFamily="34" charset="-122"/>
              <a:ea typeface="Microsoft YaHei" panose="020B0503020204020204" pitchFamily="34" charset="-122"/>
            </a:endParaRPr>
          </a:p>
          <a:p>
            <a:pPr marL="742950" lvl="1" indent="-285750">
              <a:buFont typeface="Wingdings" pitchFamily="2" charset="2"/>
              <a:buChar char="Ø"/>
            </a:pPr>
            <a:r>
              <a:rPr kumimoji="1" lang="zh-CN" altLang="en-US" sz="2400" dirty="0">
                <a:latin typeface="Microsoft YaHei" panose="020B0503020204020204" pitchFamily="34" charset="-122"/>
                <a:ea typeface="Microsoft YaHei" panose="020B0503020204020204" pitchFamily="34" charset="-122"/>
              </a:rPr>
              <a:t>设定一个可接受的、极小的、正数，误差</a:t>
            </a:r>
            <a:r>
              <a:rPr kumimoji="1" lang="en-US" altLang="zh-CN" sz="2400" dirty="0">
                <a:latin typeface="Microsoft YaHei" panose="020B0503020204020204" pitchFamily="34" charset="-122"/>
                <a:ea typeface="Microsoft YaHei" panose="020B0503020204020204" pitchFamily="34" charset="-122"/>
              </a:rPr>
              <a:t>eps</a:t>
            </a:r>
          </a:p>
          <a:p>
            <a:pPr marL="742950" lvl="1" indent="-285750">
              <a:buFont typeface="Wingdings" pitchFamily="2" charset="2"/>
              <a:buChar char="Ø"/>
            </a:pPr>
            <a:r>
              <a:rPr kumimoji="1" lang="zh-CN" altLang="en-US" sz="2400" dirty="0">
                <a:latin typeface="Microsoft YaHei" panose="020B0503020204020204" pitchFamily="34" charset="-122"/>
                <a:ea typeface="Microsoft YaHei" panose="020B0503020204020204" pitchFamily="34" charset="-122"/>
              </a:rPr>
              <a:t>如两个浮点数之差的绝对值，小于</a:t>
            </a:r>
            <a:r>
              <a:rPr kumimoji="1" lang="en-US" altLang="zh-CN" sz="2400" dirty="0">
                <a:latin typeface="Microsoft YaHei" panose="020B0503020204020204" pitchFamily="34" charset="-122"/>
                <a:ea typeface="Microsoft YaHei" panose="020B0503020204020204" pitchFamily="34" charset="-122"/>
              </a:rPr>
              <a:t>eps</a:t>
            </a:r>
            <a:r>
              <a:rPr kumimoji="1" lang="zh-CN" altLang="en-US" sz="2400" dirty="0">
                <a:latin typeface="Microsoft YaHei" panose="020B0503020204020204" pitchFamily="34" charset="-122"/>
                <a:ea typeface="Microsoft YaHei" panose="020B0503020204020204" pitchFamily="34" charset="-122"/>
              </a:rPr>
              <a:t>，则两者相等</a:t>
            </a:r>
            <a:endParaRPr kumimoji="1" lang="en-US" altLang="zh-CN" sz="2400" dirty="0">
              <a:latin typeface="Microsoft YaHei" panose="020B0503020204020204" pitchFamily="34" charset="-122"/>
              <a:ea typeface="Microsoft YaHei" panose="020B0503020204020204" pitchFamily="34" charset="-122"/>
            </a:endParaRPr>
          </a:p>
          <a:p>
            <a:pPr marL="742950" lvl="1" indent="-285750">
              <a:buFont typeface="Wingdings" pitchFamily="2" charset="2"/>
              <a:buChar char="Ø"/>
            </a:pPr>
            <a:endParaRPr kumimoji="1" lang="en-US" altLang="zh-CN" sz="2400" dirty="0">
              <a:latin typeface="Microsoft YaHei" panose="020B0503020204020204" pitchFamily="34" charset="-122"/>
              <a:ea typeface="Microsoft YaHei" panose="020B0503020204020204" pitchFamily="34" charset="-122"/>
            </a:endParaRPr>
          </a:p>
          <a:p>
            <a:pPr marL="342900" indent="-342900">
              <a:buFont typeface="Wingdings" pitchFamily="2" charset="2"/>
              <a:buChar char="p"/>
            </a:pPr>
            <a:r>
              <a:rPr kumimoji="1" lang="zh-CN" altLang="en-US" sz="2400" b="1" dirty="0">
                <a:latin typeface="Microsoft YaHei" panose="020B0503020204020204" pitchFamily="34" charset="-122"/>
                <a:ea typeface="Microsoft YaHei" panose="020B0503020204020204" pitchFamily="34" charset="-122"/>
              </a:rPr>
              <a:t>未尽事宜，本周助教</a:t>
            </a:r>
            <a:r>
              <a:rPr kumimoji="1" lang="zh-CN" altLang="en-US" sz="2400" b="1" dirty="0">
                <a:solidFill>
                  <a:srgbClr val="0000FF"/>
                </a:solidFill>
                <a:latin typeface="Microsoft YaHei" panose="020B0503020204020204" pitchFamily="34" charset="-122"/>
                <a:ea typeface="Microsoft YaHei" panose="020B0503020204020204" pitchFamily="34" charset="-122"/>
              </a:rPr>
              <a:t>习题课</a:t>
            </a:r>
            <a:r>
              <a:rPr kumimoji="1" lang="zh-CN" altLang="en-US" sz="2400" b="1" dirty="0">
                <a:latin typeface="Microsoft YaHei" panose="020B0503020204020204" pitchFamily="34" charset="-122"/>
                <a:ea typeface="Microsoft YaHei" panose="020B0503020204020204" pitchFamily="34" charset="-122"/>
              </a:rPr>
              <a:t>上会讲：</a:t>
            </a:r>
            <a:endParaRPr kumimoji="1" lang="en-US" altLang="zh-CN" sz="2400" b="1" dirty="0">
              <a:latin typeface="Microsoft YaHei" panose="020B0503020204020204" pitchFamily="34" charset="-122"/>
              <a:ea typeface="Microsoft YaHei" panose="020B0503020204020204" pitchFamily="34" charset="-122"/>
            </a:endParaRPr>
          </a:p>
          <a:p>
            <a:pPr marL="742950" lvl="1" indent="-285750">
              <a:buFont typeface="Wingdings" pitchFamily="2" charset="2"/>
              <a:buChar char="Ø"/>
            </a:pPr>
            <a:r>
              <a:rPr kumimoji="1" lang="zh-CN" altLang="en-US" sz="2400" dirty="0">
                <a:latin typeface="Microsoft YaHei" panose="020B0503020204020204" pitchFamily="34" charset="-122"/>
                <a:ea typeface="Microsoft YaHei" panose="020B0503020204020204" pitchFamily="34" charset="-122"/>
              </a:rPr>
              <a:t>大于？</a:t>
            </a:r>
            <a:endParaRPr kumimoji="1" lang="en-US" altLang="zh-CN" sz="2400" dirty="0">
              <a:latin typeface="Microsoft YaHei" panose="020B0503020204020204" pitchFamily="34" charset="-122"/>
              <a:ea typeface="Microsoft YaHei" panose="020B0503020204020204" pitchFamily="34" charset="-122"/>
            </a:endParaRPr>
          </a:p>
          <a:p>
            <a:pPr marL="742950" lvl="1" indent="-285750">
              <a:buFont typeface="Wingdings" pitchFamily="2" charset="2"/>
              <a:buChar char="Ø"/>
            </a:pPr>
            <a:r>
              <a:rPr kumimoji="1" lang="zh-CN" altLang="en-US" sz="2400" dirty="0">
                <a:latin typeface="Microsoft YaHei" panose="020B0503020204020204" pitchFamily="34" charset="-122"/>
                <a:ea typeface="Microsoft YaHei" panose="020B0503020204020204" pitchFamily="34" charset="-122"/>
              </a:rPr>
              <a:t>小于？</a:t>
            </a:r>
            <a:endParaRPr kumimoji="1" lang="en-US" altLang="zh-CN" sz="2400" dirty="0">
              <a:latin typeface="Microsoft YaHei" panose="020B0503020204020204" pitchFamily="34" charset="-122"/>
              <a:ea typeface="Microsoft YaHei" panose="020B0503020204020204" pitchFamily="34" charset="-122"/>
            </a:endParaRPr>
          </a:p>
          <a:p>
            <a:pPr marL="742950" lvl="1" indent="-285750">
              <a:buFont typeface="Wingdings" pitchFamily="2" charset="2"/>
              <a:buChar char="Ø"/>
            </a:pPr>
            <a:r>
              <a:rPr kumimoji="1" lang="zh-CN" altLang="en-US" sz="2400" dirty="0">
                <a:latin typeface="Microsoft YaHei" panose="020B0503020204020204" pitchFamily="34" charset="-122"/>
                <a:ea typeface="Microsoft YaHei" panose="020B0503020204020204" pitchFamily="34" charset="-122"/>
              </a:rPr>
              <a:t>大于等于？</a:t>
            </a:r>
            <a:endParaRPr kumimoji="1" lang="en-US" altLang="zh-CN" sz="2400" dirty="0">
              <a:latin typeface="Microsoft YaHei" panose="020B0503020204020204" pitchFamily="34" charset="-122"/>
              <a:ea typeface="Microsoft YaHei" panose="020B0503020204020204" pitchFamily="34" charset="-122"/>
            </a:endParaRPr>
          </a:p>
          <a:p>
            <a:pPr marL="742950" lvl="1" indent="-285750">
              <a:buFont typeface="Wingdings" pitchFamily="2" charset="2"/>
              <a:buChar char="Ø"/>
            </a:pPr>
            <a:r>
              <a:rPr kumimoji="1" lang="zh-CN" altLang="en-US" sz="2400" dirty="0">
                <a:latin typeface="Microsoft YaHei" panose="020B0503020204020204" pitchFamily="34" charset="-122"/>
                <a:ea typeface="Microsoft YaHei" panose="020B0503020204020204" pitchFamily="34" charset="-122"/>
              </a:rPr>
              <a:t>小于等于？</a:t>
            </a:r>
            <a:endParaRPr kumimoji="1" lang="en-US" altLang="zh-CN" sz="2400" dirty="0">
              <a:latin typeface="Microsoft YaHei" panose="020B0503020204020204" pitchFamily="34" charset="-122"/>
              <a:ea typeface="Microsoft YaHei" panose="020B0503020204020204" pitchFamily="34" charset="-122"/>
            </a:endParaRPr>
          </a:p>
          <a:p>
            <a:pPr marL="742950" lvl="1" indent="-285750">
              <a:buFont typeface="Wingdings" pitchFamily="2" charset="2"/>
              <a:buChar char="Ø"/>
            </a:pPr>
            <a:endParaRPr kumimoji="1" lang="en-US" altLang="zh-CN" sz="2400" dirty="0">
              <a:latin typeface="Microsoft YaHei" panose="020B0503020204020204" pitchFamily="34" charset="-122"/>
              <a:ea typeface="Microsoft YaHei" panose="020B0503020204020204" pitchFamily="34" charset="-122"/>
            </a:endParaRPr>
          </a:p>
          <a:p>
            <a:pPr marL="342900" indent="-342900">
              <a:buFont typeface="Wingdings" pitchFamily="2" charset="2"/>
              <a:buChar char="p"/>
            </a:pPr>
            <a:r>
              <a:rPr kumimoji="1" lang="zh-CN" altLang="en-US" sz="2400" b="1" dirty="0">
                <a:latin typeface="Microsoft YaHei" panose="020B0503020204020204" pitchFamily="34" charset="-122"/>
                <a:ea typeface="Microsoft YaHei" panose="020B0503020204020204" pitchFamily="34" charset="-122"/>
              </a:rPr>
              <a:t>当然，</a:t>
            </a:r>
            <a:r>
              <a:rPr kumimoji="1" lang="zh-CN" altLang="en-US" sz="2400" b="1" dirty="0">
                <a:solidFill>
                  <a:srgbClr val="0000FF"/>
                </a:solidFill>
                <a:latin typeface="Microsoft YaHei" panose="020B0503020204020204" pitchFamily="34" charset="-122"/>
                <a:ea typeface="Microsoft YaHei" panose="020B0503020204020204" pitchFamily="34" charset="-122"/>
              </a:rPr>
              <a:t>更欢迎大家积极思考</a:t>
            </a:r>
            <a:r>
              <a:rPr kumimoji="1" lang="zh-CN" altLang="en-US" sz="2400" b="1" dirty="0">
                <a:latin typeface="Microsoft YaHei" panose="020B0503020204020204" pitchFamily="34" charset="-122"/>
                <a:ea typeface="Microsoft YaHei" panose="020B0503020204020204" pitchFamily="34" charset="-122"/>
              </a:rPr>
              <a:t>！</a:t>
            </a:r>
            <a:endParaRPr kumimoji="1" lang="zh-CN" alt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693163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Verdana" panose="020B0604030504040204" pitchFamily="34" charset="0"/>
                <a:ea typeface="宋体" panose="02010600030101010101" pitchFamily="2" charset="-122"/>
              </a:defRPr>
            </a:lvl1pPr>
            <a:lvl2pPr marL="742950" indent="-285750" eaLnBrk="0" hangingPunct="0">
              <a:defRPr sz="2800" b="1">
                <a:solidFill>
                  <a:schemeClr val="tx1"/>
                </a:solidFill>
                <a:latin typeface="Verdana" panose="020B0604030504040204" pitchFamily="34" charset="0"/>
                <a:ea typeface="宋体" panose="02010600030101010101" pitchFamily="2" charset="-122"/>
              </a:defRPr>
            </a:lvl2pPr>
            <a:lvl3pPr marL="1143000" indent="-228600" eaLnBrk="0" hangingPunct="0">
              <a:defRPr sz="2800" b="1">
                <a:solidFill>
                  <a:schemeClr val="tx1"/>
                </a:solidFill>
                <a:latin typeface="Verdana" panose="020B0604030504040204" pitchFamily="34" charset="0"/>
                <a:ea typeface="宋体" panose="02010600030101010101" pitchFamily="2" charset="-122"/>
              </a:defRPr>
            </a:lvl3pPr>
            <a:lvl4pPr marL="1600200" indent="-228600" eaLnBrk="0" hangingPunct="0">
              <a:defRPr sz="2800" b="1">
                <a:solidFill>
                  <a:schemeClr val="tx1"/>
                </a:solidFill>
                <a:latin typeface="Verdana" panose="020B0604030504040204" pitchFamily="34" charset="0"/>
                <a:ea typeface="宋体" panose="02010600030101010101" pitchFamily="2" charset="-122"/>
              </a:defRPr>
            </a:lvl4pPr>
            <a:lvl5pPr marL="2057400" indent="-228600" eaLnBrk="0" hangingPunct="0">
              <a:defRPr sz="28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9pPr>
          </a:lstStyle>
          <a:p>
            <a:pPr eaLnBrk="1" hangingPunct="1"/>
            <a:fld id="{97CDD112-EF0F-4821-A063-3BE21B9B4214}" type="slidenum">
              <a:rPr lang="en-US" altLang="zh-CN" sz="1200" b="0"/>
              <a:pPr eaLnBrk="1" hangingPunct="1"/>
              <a:t>18</a:t>
            </a:fld>
            <a:endParaRPr lang="en-US" altLang="zh-CN" sz="1200" b="0"/>
          </a:p>
        </p:txBody>
      </p:sp>
      <p:sp>
        <p:nvSpPr>
          <p:cNvPr id="41987" name="Rectangle 2"/>
          <p:cNvSpPr>
            <a:spLocks noGrp="1" noChangeArrowheads="1"/>
          </p:cNvSpPr>
          <p:nvPr>
            <p:ph type="title"/>
          </p:nvPr>
        </p:nvSpPr>
        <p:spPr/>
        <p:txBody>
          <a:bodyPr/>
          <a:lstStyle/>
          <a:p>
            <a:r>
              <a:rPr lang="zh-CN" altLang="en-US" dirty="0"/>
              <a:t>布尔类型</a:t>
            </a:r>
            <a:r>
              <a:rPr lang="zh-CN" altLang="en-US" sz="2400" dirty="0">
                <a:solidFill>
                  <a:srgbClr val="FFFF00"/>
                </a:solidFill>
              </a:rPr>
              <a:t>：特殊的整数类型</a:t>
            </a:r>
            <a:endParaRPr lang="zh-CN" altLang="en-US" dirty="0"/>
          </a:p>
        </p:txBody>
      </p:sp>
      <p:sp>
        <p:nvSpPr>
          <p:cNvPr id="2" name="Date Placeholder 1"/>
          <p:cNvSpPr>
            <a:spLocks noGrp="1"/>
          </p:cNvSpPr>
          <p:nvPr>
            <p:ph type="dt" sz="half" idx="10"/>
          </p:nvPr>
        </p:nvSpPr>
        <p:spPr/>
        <p:txBody>
          <a:bodyPr/>
          <a:lstStyle/>
          <a:p>
            <a:fld id="{F84B41DC-8C4B-44EA-816A-61D62B620992}" type="datetime1">
              <a:rPr lang="zh-CN" altLang="en-US" smtClean="0"/>
              <a:t>2020/9/25</a:t>
            </a:fld>
            <a:endParaRPr lang="zh-CN" altLang="en-US"/>
          </a:p>
        </p:txBody>
      </p:sp>
      <p:sp>
        <p:nvSpPr>
          <p:cNvPr id="3" name="Footer Placeholder 2"/>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
        <p:nvSpPr>
          <p:cNvPr id="4" name="文本框 3">
            <a:extLst>
              <a:ext uri="{FF2B5EF4-FFF2-40B4-BE49-F238E27FC236}">
                <a16:creationId xmlns:a16="http://schemas.microsoft.com/office/drawing/2014/main" id="{D725C0C6-0626-8C44-A726-4735D8456F29}"/>
              </a:ext>
            </a:extLst>
          </p:cNvPr>
          <p:cNvSpPr txBox="1"/>
          <p:nvPr/>
        </p:nvSpPr>
        <p:spPr>
          <a:xfrm>
            <a:off x="375090" y="2036144"/>
            <a:ext cx="8427307" cy="3416320"/>
          </a:xfrm>
          <a:prstGeom prst="rect">
            <a:avLst/>
          </a:prstGeom>
          <a:noFill/>
        </p:spPr>
        <p:txBody>
          <a:bodyPr wrap="none" rtlCol="0">
            <a:spAutoFit/>
          </a:bodyPr>
          <a:lstStyle/>
          <a:p>
            <a:pPr marL="285750" indent="-285750">
              <a:buFont typeface="Wingdings" pitchFamily="2" charset="2"/>
              <a:buChar char="p"/>
            </a:pPr>
            <a:r>
              <a:rPr kumimoji="1" lang="zh-CN" altLang="en-US" sz="2400" b="1" dirty="0">
                <a:latin typeface="Microsoft YaHei" panose="020B0503020204020204" pitchFamily="34" charset="-122"/>
                <a:ea typeface="Microsoft YaHei" panose="020B0503020204020204" pitchFamily="34" charset="-122"/>
              </a:rPr>
              <a:t>类型说明符：</a:t>
            </a:r>
            <a:r>
              <a:rPr kumimoji="1" lang="en-US" altLang="zh-CN" sz="2400" b="1" dirty="0">
                <a:solidFill>
                  <a:srgbClr val="0000FF"/>
                </a:solidFill>
                <a:latin typeface="Microsoft YaHei" panose="020B0503020204020204" pitchFamily="34" charset="-122"/>
                <a:ea typeface="Microsoft YaHei" panose="020B0503020204020204" pitchFamily="34" charset="-122"/>
              </a:rPr>
              <a:t>_Bool</a:t>
            </a:r>
          </a:p>
          <a:p>
            <a:pPr marL="285750" indent="-285750">
              <a:buFont typeface="Wingdings" pitchFamily="2" charset="2"/>
              <a:buChar char="p"/>
            </a:pPr>
            <a:endParaRPr kumimoji="1" lang="en-US" altLang="zh-CN" sz="2400" b="1" dirty="0">
              <a:latin typeface="Microsoft YaHei" panose="020B0503020204020204" pitchFamily="34" charset="-122"/>
              <a:ea typeface="Microsoft YaHei" panose="020B0503020204020204" pitchFamily="34" charset="-122"/>
            </a:endParaRPr>
          </a:p>
          <a:p>
            <a:pPr marL="285750" indent="-285750">
              <a:buFont typeface="Wingdings" pitchFamily="2" charset="2"/>
              <a:buChar char="p"/>
            </a:pPr>
            <a:r>
              <a:rPr kumimoji="1" lang="zh-CN" altLang="en-US" sz="2400" b="1" dirty="0">
                <a:latin typeface="Microsoft YaHei" panose="020B0503020204020204" pitchFamily="34" charset="-122"/>
                <a:ea typeface="Microsoft YaHei" panose="020B0503020204020204" pitchFamily="34" charset="-122"/>
              </a:rPr>
              <a:t>只有</a:t>
            </a:r>
            <a:r>
              <a:rPr kumimoji="1" lang="en-US" altLang="zh-CN" sz="2400" b="1" dirty="0">
                <a:latin typeface="Microsoft YaHei" panose="020B0503020204020204" pitchFamily="34" charset="-122"/>
                <a:ea typeface="Microsoft YaHei" panose="020B0503020204020204" pitchFamily="34" charset="-122"/>
              </a:rPr>
              <a:t>2</a:t>
            </a:r>
            <a:r>
              <a:rPr kumimoji="1" lang="zh-CN" altLang="en-US" sz="2400" b="1" dirty="0">
                <a:latin typeface="Microsoft YaHei" panose="020B0503020204020204" pitchFamily="34" charset="-122"/>
                <a:ea typeface="Microsoft YaHei" panose="020B0503020204020204" pitchFamily="34" charset="-122"/>
              </a:rPr>
              <a:t>种取值：</a:t>
            </a:r>
            <a:r>
              <a:rPr kumimoji="1" lang="en-US" altLang="zh-CN" sz="2400" b="1" dirty="0">
                <a:solidFill>
                  <a:srgbClr val="0000FF"/>
                </a:solidFill>
                <a:latin typeface="Microsoft YaHei" panose="020B0503020204020204" pitchFamily="34" charset="-122"/>
                <a:ea typeface="Microsoft YaHei" panose="020B0503020204020204" pitchFamily="34" charset="-122"/>
              </a:rPr>
              <a:t>0</a:t>
            </a:r>
            <a:r>
              <a:rPr kumimoji="1" lang="zh-CN" altLang="en-US" sz="2400" b="1" dirty="0">
                <a:latin typeface="Microsoft YaHei" panose="020B0503020204020204" pitchFamily="34" charset="-122"/>
                <a:ea typeface="Microsoft YaHei" panose="020B0503020204020204" pitchFamily="34" charset="-122"/>
              </a:rPr>
              <a:t>表示假（</a:t>
            </a:r>
            <a:r>
              <a:rPr kumimoji="1" lang="en-US" altLang="zh-CN" sz="2400" b="1" dirty="0">
                <a:solidFill>
                  <a:srgbClr val="0000FF"/>
                </a:solidFill>
                <a:latin typeface="Microsoft YaHei" panose="020B0503020204020204" pitchFamily="34" charset="-122"/>
                <a:ea typeface="Microsoft YaHei" panose="020B0503020204020204" pitchFamily="34" charset="-122"/>
              </a:rPr>
              <a:t>false</a:t>
            </a:r>
            <a:r>
              <a:rPr kumimoji="1" lang="zh-CN" altLang="en-US" sz="2400" b="1" dirty="0">
                <a:latin typeface="Microsoft YaHei" panose="020B0503020204020204" pitchFamily="34" charset="-122"/>
                <a:ea typeface="Microsoft YaHei" panose="020B0503020204020204" pitchFamily="34" charset="-122"/>
              </a:rPr>
              <a:t>），</a:t>
            </a:r>
            <a:r>
              <a:rPr kumimoji="1" lang="en-US" altLang="zh-CN" sz="2400" b="1" dirty="0">
                <a:solidFill>
                  <a:srgbClr val="0000FF"/>
                </a:solidFill>
                <a:latin typeface="Microsoft YaHei" panose="020B0503020204020204" pitchFamily="34" charset="-122"/>
                <a:ea typeface="Microsoft YaHei" panose="020B0503020204020204" pitchFamily="34" charset="-122"/>
              </a:rPr>
              <a:t>1</a:t>
            </a:r>
            <a:r>
              <a:rPr kumimoji="1" lang="zh-CN" altLang="en-US" sz="2400" b="1" dirty="0">
                <a:latin typeface="Microsoft YaHei" panose="020B0503020204020204" pitchFamily="34" charset="-122"/>
                <a:ea typeface="Microsoft YaHei" panose="020B0503020204020204" pitchFamily="34" charset="-122"/>
              </a:rPr>
              <a:t>表示真（</a:t>
            </a:r>
            <a:r>
              <a:rPr kumimoji="1" lang="en-US" altLang="zh-CN" sz="2400" b="1" dirty="0">
                <a:solidFill>
                  <a:srgbClr val="0000FF"/>
                </a:solidFill>
                <a:latin typeface="Microsoft YaHei" panose="020B0503020204020204" pitchFamily="34" charset="-122"/>
                <a:ea typeface="Microsoft YaHei" panose="020B0503020204020204" pitchFamily="34" charset="-122"/>
              </a:rPr>
              <a:t>true</a:t>
            </a:r>
            <a:r>
              <a:rPr kumimoji="1" lang="zh-CN" altLang="en-US" sz="2400" b="1" dirty="0">
                <a:latin typeface="Microsoft YaHei" panose="020B0503020204020204" pitchFamily="34" charset="-122"/>
                <a:ea typeface="Microsoft YaHei" panose="020B0503020204020204" pitchFamily="34" charset="-122"/>
              </a:rPr>
              <a:t>）</a:t>
            </a:r>
            <a:endParaRPr kumimoji="1" lang="en-US" altLang="zh-CN" sz="2400" b="1" dirty="0">
              <a:latin typeface="Microsoft YaHei" panose="020B0503020204020204" pitchFamily="34" charset="-122"/>
              <a:ea typeface="Microsoft YaHei" panose="020B0503020204020204" pitchFamily="34" charset="-122"/>
            </a:endParaRPr>
          </a:p>
          <a:p>
            <a:pPr marL="285750" indent="-285750">
              <a:buFont typeface="Wingdings" pitchFamily="2" charset="2"/>
              <a:buChar char="p"/>
            </a:pPr>
            <a:endParaRPr kumimoji="1" lang="en-US" altLang="zh-CN" sz="2400" b="1" dirty="0">
              <a:latin typeface="Microsoft YaHei" panose="020B0503020204020204" pitchFamily="34" charset="-122"/>
              <a:ea typeface="Microsoft YaHei" panose="020B0503020204020204" pitchFamily="34" charset="-122"/>
            </a:endParaRPr>
          </a:p>
          <a:p>
            <a:pPr marL="285750" indent="-285750">
              <a:buFont typeface="Wingdings" pitchFamily="2" charset="2"/>
              <a:buChar char="p"/>
            </a:pPr>
            <a:r>
              <a:rPr kumimoji="1" lang="zh-CN" altLang="en-US" sz="2400" b="1" dirty="0">
                <a:latin typeface="Microsoft YaHei" panose="020B0503020204020204" pitchFamily="34" charset="-122"/>
                <a:ea typeface="Microsoft YaHei" panose="020B0503020204020204" pitchFamily="34" charset="-122"/>
              </a:rPr>
              <a:t>写入（值到码）：任何</a:t>
            </a:r>
            <a:r>
              <a:rPr kumimoji="1" lang="zh-CN" altLang="en-US" sz="2400" b="1" dirty="0">
                <a:solidFill>
                  <a:srgbClr val="0000FF"/>
                </a:solidFill>
                <a:latin typeface="Microsoft YaHei" panose="020B0503020204020204" pitchFamily="34" charset="-122"/>
                <a:ea typeface="Microsoft YaHei" panose="020B0503020204020204" pitchFamily="34" charset="-122"/>
              </a:rPr>
              <a:t>非零值</a:t>
            </a:r>
            <a:r>
              <a:rPr kumimoji="1" lang="zh-CN" altLang="en-US" sz="2400" b="1" dirty="0">
                <a:latin typeface="Microsoft YaHei" panose="020B0503020204020204" pitchFamily="34" charset="-122"/>
                <a:ea typeface="Microsoft YaHei" panose="020B0503020204020204" pitchFamily="34" charset="-122"/>
              </a:rPr>
              <a:t>，都转换为</a:t>
            </a:r>
            <a:r>
              <a:rPr kumimoji="1" lang="en-US" altLang="zh-CN" sz="2400" b="1" dirty="0">
                <a:solidFill>
                  <a:srgbClr val="0000FF"/>
                </a:solidFill>
                <a:latin typeface="Microsoft YaHei" panose="020B0503020204020204" pitchFamily="34" charset="-122"/>
                <a:ea typeface="Microsoft YaHei" panose="020B0503020204020204" pitchFamily="34" charset="-122"/>
              </a:rPr>
              <a:t>1</a:t>
            </a:r>
            <a:r>
              <a:rPr kumimoji="1" lang="zh-CN" altLang="en-US" sz="2400" b="1" dirty="0">
                <a:latin typeface="Microsoft YaHei" panose="020B0503020204020204" pitchFamily="34" charset="-122"/>
                <a:ea typeface="Microsoft YaHei" panose="020B0503020204020204" pitchFamily="34" charset="-122"/>
              </a:rPr>
              <a:t>码；</a:t>
            </a:r>
            <a:r>
              <a:rPr kumimoji="1" lang="en-US" altLang="zh-CN" sz="2400" b="1" dirty="0">
                <a:solidFill>
                  <a:srgbClr val="0000FF"/>
                </a:solidFill>
                <a:latin typeface="Microsoft YaHei" panose="020B0503020204020204" pitchFamily="34" charset="-122"/>
                <a:ea typeface="Microsoft YaHei" panose="020B0503020204020204" pitchFamily="34" charset="-122"/>
              </a:rPr>
              <a:t>0</a:t>
            </a:r>
            <a:r>
              <a:rPr kumimoji="1" lang="zh-CN" altLang="en-US" sz="2400" b="1" dirty="0">
                <a:latin typeface="Microsoft YaHei" panose="020B0503020204020204" pitchFamily="34" charset="-122"/>
                <a:ea typeface="Microsoft YaHei" panose="020B0503020204020204" pitchFamily="34" charset="-122"/>
              </a:rPr>
              <a:t>值转为</a:t>
            </a:r>
            <a:r>
              <a:rPr kumimoji="1" lang="en-US" altLang="zh-CN" sz="2400" b="1" dirty="0">
                <a:solidFill>
                  <a:srgbClr val="0000FF"/>
                </a:solidFill>
                <a:latin typeface="Microsoft YaHei" panose="020B0503020204020204" pitchFamily="34" charset="-122"/>
                <a:ea typeface="Microsoft YaHei" panose="020B0503020204020204" pitchFamily="34" charset="-122"/>
              </a:rPr>
              <a:t>0</a:t>
            </a:r>
            <a:r>
              <a:rPr kumimoji="1" lang="zh-CN" altLang="en-US" sz="2400" b="1" dirty="0">
                <a:latin typeface="Microsoft YaHei" panose="020B0503020204020204" pitchFamily="34" charset="-122"/>
                <a:ea typeface="Microsoft YaHei" panose="020B0503020204020204" pitchFamily="34" charset="-122"/>
              </a:rPr>
              <a:t>码</a:t>
            </a:r>
            <a:endParaRPr kumimoji="1" lang="en-US" altLang="zh-CN" sz="2400" b="1" dirty="0">
              <a:latin typeface="Microsoft YaHei" panose="020B0503020204020204" pitchFamily="34" charset="-122"/>
              <a:ea typeface="Microsoft YaHei" panose="020B0503020204020204" pitchFamily="34" charset="-122"/>
            </a:endParaRPr>
          </a:p>
          <a:p>
            <a:pPr marL="285750" indent="-285750">
              <a:buFont typeface="Wingdings" pitchFamily="2" charset="2"/>
              <a:buChar char="p"/>
            </a:pPr>
            <a:endParaRPr kumimoji="1" lang="en-US" altLang="zh-CN" sz="2400" b="1" dirty="0">
              <a:latin typeface="Microsoft YaHei" panose="020B0503020204020204" pitchFamily="34" charset="-122"/>
              <a:ea typeface="Microsoft YaHei" panose="020B0503020204020204" pitchFamily="34" charset="-122"/>
            </a:endParaRPr>
          </a:p>
          <a:p>
            <a:pPr marL="285750" indent="-285750">
              <a:buFont typeface="Wingdings" pitchFamily="2" charset="2"/>
              <a:buChar char="p"/>
            </a:pPr>
            <a:r>
              <a:rPr kumimoji="1" lang="en-US" altLang="zh-CN" sz="2400" b="1" dirty="0">
                <a:latin typeface="Microsoft YaHei" panose="020B0503020204020204" pitchFamily="34" charset="-122"/>
                <a:ea typeface="Microsoft YaHei" panose="020B0503020204020204" pitchFamily="34" charset="-122"/>
              </a:rPr>
              <a:t>C99</a:t>
            </a:r>
            <a:r>
              <a:rPr kumimoji="1" lang="zh-CN" altLang="en-US" sz="2400" b="1" dirty="0">
                <a:latin typeface="Microsoft YaHei" panose="020B0503020204020204" pitchFamily="34" charset="-122"/>
                <a:ea typeface="Microsoft YaHei" panose="020B0503020204020204" pitchFamily="34" charset="-122"/>
              </a:rPr>
              <a:t>标准中没有规定布尔型占几字节，</a:t>
            </a:r>
            <a:r>
              <a:rPr kumimoji="1" lang="zh-CN" altLang="en-US" sz="2400" b="1" dirty="0">
                <a:solidFill>
                  <a:srgbClr val="0000FF"/>
                </a:solidFill>
                <a:latin typeface="Microsoft YaHei" panose="020B0503020204020204" pitchFamily="34" charset="-122"/>
                <a:ea typeface="Microsoft YaHei" panose="020B0503020204020204" pitchFamily="34" charset="-122"/>
              </a:rPr>
              <a:t>习惯上占</a:t>
            </a:r>
            <a:r>
              <a:rPr kumimoji="1" lang="en-US" altLang="zh-CN" sz="2400" b="1" dirty="0">
                <a:solidFill>
                  <a:srgbClr val="0000FF"/>
                </a:solidFill>
                <a:latin typeface="Microsoft YaHei" panose="020B0503020204020204" pitchFamily="34" charset="-122"/>
                <a:ea typeface="Microsoft YaHei" panose="020B0503020204020204" pitchFamily="34" charset="-122"/>
              </a:rPr>
              <a:t>1</a:t>
            </a:r>
            <a:r>
              <a:rPr kumimoji="1" lang="zh-CN" altLang="en-US" sz="2400" b="1" dirty="0">
                <a:solidFill>
                  <a:srgbClr val="0000FF"/>
                </a:solidFill>
                <a:latin typeface="Microsoft YaHei" panose="020B0503020204020204" pitchFamily="34" charset="-122"/>
                <a:ea typeface="Microsoft YaHei" panose="020B0503020204020204" pitchFamily="34" charset="-122"/>
              </a:rPr>
              <a:t>字节</a:t>
            </a:r>
            <a:endParaRPr kumimoji="1" lang="en-US" altLang="zh-CN" sz="2400" b="1" dirty="0">
              <a:solidFill>
                <a:srgbClr val="0000FF"/>
              </a:solidFill>
              <a:latin typeface="Microsoft YaHei" panose="020B0503020204020204" pitchFamily="34" charset="-122"/>
              <a:ea typeface="Microsoft YaHei" panose="020B0503020204020204" pitchFamily="34" charset="-122"/>
            </a:endParaRPr>
          </a:p>
          <a:p>
            <a:pPr marL="285750" indent="-285750">
              <a:buFont typeface="Wingdings" pitchFamily="2" charset="2"/>
              <a:buChar char="p"/>
            </a:pPr>
            <a:endParaRPr kumimoji="1" lang="en-US" altLang="zh-CN" sz="2400" b="1" dirty="0">
              <a:latin typeface="Microsoft YaHei" panose="020B0503020204020204" pitchFamily="34" charset="-122"/>
              <a:ea typeface="Microsoft YaHei" panose="020B0503020204020204" pitchFamily="34" charset="-122"/>
            </a:endParaRPr>
          </a:p>
          <a:p>
            <a:pPr marL="285750" indent="-285750">
              <a:buFont typeface="Wingdings" pitchFamily="2" charset="2"/>
              <a:buChar char="p"/>
            </a:pPr>
            <a:endParaRPr kumimoji="1" lang="en-US" altLang="zh-CN" sz="2400"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06089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Verdana" panose="020B0604030504040204" pitchFamily="34" charset="0"/>
                <a:ea typeface="宋体" panose="02010600030101010101" pitchFamily="2" charset="-122"/>
              </a:defRPr>
            </a:lvl1pPr>
            <a:lvl2pPr marL="742950" indent="-285750" eaLnBrk="0" hangingPunct="0">
              <a:defRPr sz="2800" b="1">
                <a:solidFill>
                  <a:schemeClr val="tx1"/>
                </a:solidFill>
                <a:latin typeface="Verdana" panose="020B0604030504040204" pitchFamily="34" charset="0"/>
                <a:ea typeface="宋体" panose="02010600030101010101" pitchFamily="2" charset="-122"/>
              </a:defRPr>
            </a:lvl2pPr>
            <a:lvl3pPr marL="1143000" indent="-228600" eaLnBrk="0" hangingPunct="0">
              <a:defRPr sz="2800" b="1">
                <a:solidFill>
                  <a:schemeClr val="tx1"/>
                </a:solidFill>
                <a:latin typeface="Verdana" panose="020B0604030504040204" pitchFamily="34" charset="0"/>
                <a:ea typeface="宋体" panose="02010600030101010101" pitchFamily="2" charset="-122"/>
              </a:defRPr>
            </a:lvl3pPr>
            <a:lvl4pPr marL="1600200" indent="-228600" eaLnBrk="0" hangingPunct="0">
              <a:defRPr sz="2800" b="1">
                <a:solidFill>
                  <a:schemeClr val="tx1"/>
                </a:solidFill>
                <a:latin typeface="Verdana" panose="020B0604030504040204" pitchFamily="34" charset="0"/>
                <a:ea typeface="宋体" panose="02010600030101010101" pitchFamily="2" charset="-122"/>
              </a:defRPr>
            </a:lvl4pPr>
            <a:lvl5pPr marL="2057400" indent="-228600" eaLnBrk="0" hangingPunct="0">
              <a:defRPr sz="28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9pPr>
          </a:lstStyle>
          <a:p>
            <a:pPr eaLnBrk="1" hangingPunct="1"/>
            <a:fld id="{97CDD112-EF0F-4821-A063-3BE21B9B4214}" type="slidenum">
              <a:rPr lang="en-US" altLang="zh-CN" sz="1200" b="0"/>
              <a:pPr eaLnBrk="1" hangingPunct="1"/>
              <a:t>19</a:t>
            </a:fld>
            <a:endParaRPr lang="en-US" altLang="zh-CN" sz="1200" b="0"/>
          </a:p>
        </p:txBody>
      </p:sp>
      <p:sp>
        <p:nvSpPr>
          <p:cNvPr id="41987" name="Rectangle 2"/>
          <p:cNvSpPr>
            <a:spLocks noGrp="1" noChangeArrowheads="1"/>
          </p:cNvSpPr>
          <p:nvPr>
            <p:ph type="title"/>
          </p:nvPr>
        </p:nvSpPr>
        <p:spPr/>
        <p:txBody>
          <a:bodyPr/>
          <a:lstStyle/>
          <a:p>
            <a:r>
              <a:rPr lang="zh-CN" altLang="en-US" dirty="0"/>
              <a:t>布尔类型</a:t>
            </a:r>
            <a:r>
              <a:rPr lang="zh-CN" altLang="en-US" sz="2400" dirty="0">
                <a:solidFill>
                  <a:srgbClr val="FFFF00"/>
                </a:solidFill>
              </a:rPr>
              <a:t>：特殊的整数类型</a:t>
            </a:r>
            <a:endParaRPr lang="zh-CN" altLang="en-US" dirty="0"/>
          </a:p>
        </p:txBody>
      </p:sp>
      <p:sp>
        <p:nvSpPr>
          <p:cNvPr id="2" name="Date Placeholder 1"/>
          <p:cNvSpPr>
            <a:spLocks noGrp="1"/>
          </p:cNvSpPr>
          <p:nvPr>
            <p:ph type="dt" sz="half" idx="10"/>
          </p:nvPr>
        </p:nvSpPr>
        <p:spPr/>
        <p:txBody>
          <a:bodyPr/>
          <a:lstStyle/>
          <a:p>
            <a:fld id="{F84B41DC-8C4B-44EA-816A-61D62B620992}" type="datetime1">
              <a:rPr lang="zh-CN" altLang="en-US" smtClean="0"/>
              <a:t>2020/9/25</a:t>
            </a:fld>
            <a:endParaRPr lang="zh-CN" altLang="en-US"/>
          </a:p>
        </p:txBody>
      </p:sp>
      <p:sp>
        <p:nvSpPr>
          <p:cNvPr id="3" name="Footer Placeholder 2"/>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
        <p:nvSpPr>
          <p:cNvPr id="4" name="文本框 3">
            <a:extLst>
              <a:ext uri="{FF2B5EF4-FFF2-40B4-BE49-F238E27FC236}">
                <a16:creationId xmlns:a16="http://schemas.microsoft.com/office/drawing/2014/main" id="{D725C0C6-0626-8C44-A726-4735D8456F29}"/>
              </a:ext>
            </a:extLst>
          </p:cNvPr>
          <p:cNvSpPr txBox="1"/>
          <p:nvPr/>
        </p:nvSpPr>
        <p:spPr>
          <a:xfrm>
            <a:off x="374417" y="1490008"/>
            <a:ext cx="6062044" cy="1938992"/>
          </a:xfrm>
          <a:prstGeom prst="rect">
            <a:avLst/>
          </a:prstGeom>
          <a:noFill/>
        </p:spPr>
        <p:txBody>
          <a:bodyPr wrap="none" rtlCol="0">
            <a:spAutoFit/>
          </a:bodyPr>
          <a:lstStyle/>
          <a:p>
            <a:pPr marL="285750" indent="-285750">
              <a:buFont typeface="Wingdings" pitchFamily="2" charset="2"/>
              <a:buChar char="p"/>
            </a:pPr>
            <a:r>
              <a:rPr kumimoji="1" lang="zh-CN" altLang="en-US" sz="2400" b="1" dirty="0">
                <a:latin typeface="Microsoft YaHei" panose="020B0503020204020204" pitchFamily="34" charset="-122"/>
                <a:ea typeface="Microsoft YaHei" panose="020B0503020204020204" pitchFamily="34" charset="-122"/>
              </a:rPr>
              <a:t>如果包含了</a:t>
            </a:r>
            <a:r>
              <a:rPr kumimoji="1" lang="en-US" altLang="zh-CN" sz="2400" b="1" dirty="0" err="1">
                <a:solidFill>
                  <a:srgbClr val="0000FF"/>
                </a:solidFill>
                <a:latin typeface="Microsoft YaHei" panose="020B0503020204020204" pitchFamily="34" charset="-122"/>
                <a:ea typeface="Microsoft YaHei" panose="020B0503020204020204" pitchFamily="34" charset="-122"/>
              </a:rPr>
              <a:t>stdbool.h</a:t>
            </a:r>
            <a:r>
              <a:rPr kumimoji="1" lang="zh-CN" altLang="en-US" sz="2400" b="1" dirty="0">
                <a:latin typeface="Microsoft YaHei" panose="020B0503020204020204" pitchFamily="34" charset="-122"/>
                <a:ea typeface="Microsoft YaHei" panose="020B0503020204020204" pitchFamily="34" charset="-122"/>
              </a:rPr>
              <a:t>，则可：</a:t>
            </a:r>
            <a:endParaRPr kumimoji="1" lang="en-US" altLang="zh-CN" sz="2400" b="1" dirty="0">
              <a:latin typeface="Microsoft YaHei" panose="020B0503020204020204" pitchFamily="34" charset="-122"/>
              <a:ea typeface="Microsoft YaHei" panose="020B0503020204020204" pitchFamily="34" charset="-122"/>
            </a:endParaRPr>
          </a:p>
          <a:p>
            <a:pPr marL="285750" indent="-285750">
              <a:buFont typeface="Wingdings" pitchFamily="2" charset="2"/>
              <a:buChar char="p"/>
            </a:pPr>
            <a:endParaRPr kumimoji="1" lang="en-US" altLang="zh-CN" sz="2400" b="1" dirty="0">
              <a:latin typeface="Microsoft YaHei" panose="020B0503020204020204" pitchFamily="34" charset="-122"/>
              <a:ea typeface="Microsoft YaHei" panose="020B0503020204020204" pitchFamily="34" charset="-122"/>
            </a:endParaRPr>
          </a:p>
          <a:p>
            <a:pPr marL="800100" lvl="1" indent="-342900">
              <a:buFont typeface="Wingdings" pitchFamily="2" charset="2"/>
              <a:buChar char="Ø"/>
            </a:pPr>
            <a:r>
              <a:rPr kumimoji="1" lang="zh-CN" altLang="en-US" sz="2400" b="1" dirty="0">
                <a:latin typeface="Microsoft YaHei" panose="020B0503020204020204" pitchFamily="34" charset="-122"/>
                <a:ea typeface="Microsoft YaHei" panose="020B0503020204020204" pitchFamily="34" charset="-122"/>
              </a:rPr>
              <a:t>类型标识符可写为：</a:t>
            </a:r>
            <a:r>
              <a:rPr kumimoji="1" lang="en-US" altLang="zh-CN" sz="2400" b="1" dirty="0">
                <a:solidFill>
                  <a:srgbClr val="0000FF"/>
                </a:solidFill>
                <a:latin typeface="Microsoft YaHei" panose="020B0503020204020204" pitchFamily="34" charset="-122"/>
                <a:ea typeface="Microsoft YaHei" panose="020B0503020204020204" pitchFamily="34" charset="-122"/>
              </a:rPr>
              <a:t>bool</a:t>
            </a:r>
          </a:p>
          <a:p>
            <a:pPr marL="800100" lvl="1" indent="-342900">
              <a:buFont typeface="Wingdings" pitchFamily="2" charset="2"/>
              <a:buChar char="Ø"/>
            </a:pPr>
            <a:endParaRPr kumimoji="1" lang="en-US" altLang="zh-CN" sz="2400" b="1" dirty="0">
              <a:latin typeface="Microsoft YaHei" panose="020B0503020204020204" pitchFamily="34" charset="-122"/>
              <a:ea typeface="Microsoft YaHei" panose="020B0503020204020204" pitchFamily="34" charset="-122"/>
            </a:endParaRPr>
          </a:p>
          <a:p>
            <a:pPr marL="800100" lvl="1" indent="-342900">
              <a:buFont typeface="Wingdings" pitchFamily="2" charset="2"/>
              <a:buChar char="Ø"/>
            </a:pPr>
            <a:r>
              <a:rPr kumimoji="1" lang="zh-CN" altLang="en-US" sz="2400" b="1" dirty="0">
                <a:latin typeface="Microsoft YaHei" panose="020B0503020204020204" pitchFamily="34" charset="-122"/>
                <a:ea typeface="Microsoft YaHei" panose="020B0503020204020204" pitchFamily="34" charset="-122"/>
              </a:rPr>
              <a:t>赋值可以用：</a:t>
            </a:r>
            <a:r>
              <a:rPr kumimoji="1" lang="en-US" altLang="zh-CN" sz="2400" b="1" dirty="0">
                <a:solidFill>
                  <a:srgbClr val="0000FF"/>
                </a:solidFill>
                <a:latin typeface="Microsoft YaHei" panose="020B0503020204020204" pitchFamily="34" charset="-122"/>
                <a:ea typeface="Microsoft YaHei" panose="020B0503020204020204" pitchFamily="34" charset="-122"/>
              </a:rPr>
              <a:t>true</a:t>
            </a:r>
            <a:r>
              <a:rPr kumimoji="1" lang="zh-CN" altLang="en-US" sz="2400" b="1" dirty="0">
                <a:solidFill>
                  <a:srgbClr val="0000FF"/>
                </a:solidFill>
                <a:latin typeface="Microsoft YaHei" panose="020B0503020204020204" pitchFamily="34" charset="-122"/>
                <a:ea typeface="Microsoft YaHei" panose="020B0503020204020204" pitchFamily="34" charset="-122"/>
              </a:rPr>
              <a:t>代替</a:t>
            </a:r>
            <a:r>
              <a:rPr kumimoji="1" lang="en-US" altLang="zh-CN" sz="2400" b="1" dirty="0">
                <a:solidFill>
                  <a:srgbClr val="0000FF"/>
                </a:solidFill>
                <a:latin typeface="Microsoft YaHei" panose="020B0503020204020204" pitchFamily="34" charset="-122"/>
                <a:ea typeface="Microsoft YaHei" panose="020B0503020204020204" pitchFamily="34" charset="-122"/>
              </a:rPr>
              <a:t>1</a:t>
            </a:r>
            <a:r>
              <a:rPr kumimoji="1" lang="zh-CN" altLang="en-US" sz="2400" b="1" dirty="0">
                <a:latin typeface="Microsoft YaHei" panose="020B0503020204020204" pitchFamily="34" charset="-122"/>
                <a:ea typeface="Microsoft YaHei" panose="020B0503020204020204" pitchFamily="34" charset="-122"/>
              </a:rPr>
              <a:t>，</a:t>
            </a:r>
            <a:r>
              <a:rPr kumimoji="1" lang="en-US" altLang="zh-CN" sz="2400" b="1" dirty="0">
                <a:solidFill>
                  <a:srgbClr val="0000FF"/>
                </a:solidFill>
                <a:latin typeface="Microsoft YaHei" panose="020B0503020204020204" pitchFamily="34" charset="-122"/>
                <a:ea typeface="Microsoft YaHei" panose="020B0503020204020204" pitchFamily="34" charset="-122"/>
              </a:rPr>
              <a:t>false</a:t>
            </a:r>
            <a:r>
              <a:rPr kumimoji="1" lang="zh-CN" altLang="en-US" sz="2400" b="1" dirty="0">
                <a:solidFill>
                  <a:srgbClr val="0000FF"/>
                </a:solidFill>
                <a:latin typeface="Microsoft YaHei" panose="020B0503020204020204" pitchFamily="34" charset="-122"/>
                <a:ea typeface="Microsoft YaHei" panose="020B0503020204020204" pitchFamily="34" charset="-122"/>
              </a:rPr>
              <a:t>代替</a:t>
            </a:r>
            <a:r>
              <a:rPr kumimoji="1" lang="en-US" altLang="zh-CN" sz="2400" b="1" dirty="0">
                <a:solidFill>
                  <a:srgbClr val="0000FF"/>
                </a:solidFill>
                <a:latin typeface="Microsoft YaHei" panose="020B0503020204020204" pitchFamily="34" charset="-122"/>
                <a:ea typeface="Microsoft YaHei" panose="020B0503020204020204" pitchFamily="34" charset="-122"/>
              </a:rPr>
              <a:t>0</a:t>
            </a:r>
          </a:p>
        </p:txBody>
      </p:sp>
      <p:sp>
        <p:nvSpPr>
          <p:cNvPr id="5" name="文本框 4">
            <a:extLst>
              <a:ext uri="{FF2B5EF4-FFF2-40B4-BE49-F238E27FC236}">
                <a16:creationId xmlns:a16="http://schemas.microsoft.com/office/drawing/2014/main" id="{0FE5BD6E-8DD0-2243-891C-58805A4B4B97}"/>
              </a:ext>
            </a:extLst>
          </p:cNvPr>
          <p:cNvSpPr txBox="1"/>
          <p:nvPr/>
        </p:nvSpPr>
        <p:spPr>
          <a:xfrm>
            <a:off x="801024" y="4059609"/>
            <a:ext cx="7541952" cy="1689052"/>
          </a:xfrm>
          <a:prstGeom prst="rect">
            <a:avLst/>
          </a:prstGeom>
          <a:noFill/>
        </p:spPr>
        <p:txBody>
          <a:bodyPr wrap="square" rtlCol="0">
            <a:spAutoFit/>
          </a:bodyPr>
          <a:lstStyle/>
          <a:p>
            <a:pPr algn="ctr">
              <a:lnSpc>
                <a:spcPct val="150000"/>
              </a:lnSpc>
            </a:pPr>
            <a:r>
              <a:rPr kumimoji="1" lang="zh-CN" altLang="en-US" sz="2400" b="1" dirty="0">
                <a:latin typeface="Microsoft YaHei" panose="020B0503020204020204" pitchFamily="34" charset="-122"/>
                <a:ea typeface="Microsoft YaHei" panose="020B0503020204020204" pitchFamily="34" charset="-122"/>
              </a:rPr>
              <a:t>不管是否包含了</a:t>
            </a:r>
            <a:r>
              <a:rPr kumimoji="1" lang="en-US" altLang="zh-CN" sz="2400" b="1" dirty="0" err="1">
                <a:latin typeface="Microsoft YaHei" panose="020B0503020204020204" pitchFamily="34" charset="-122"/>
                <a:ea typeface="Microsoft YaHei" panose="020B0503020204020204" pitchFamily="34" charset="-122"/>
              </a:rPr>
              <a:t>stdbool.h</a:t>
            </a:r>
            <a:endParaRPr kumimoji="1" lang="en-US" altLang="zh-CN" sz="2400" b="1" dirty="0">
              <a:latin typeface="Microsoft YaHei" panose="020B0503020204020204" pitchFamily="34" charset="-122"/>
              <a:ea typeface="Microsoft YaHei" panose="020B0503020204020204" pitchFamily="34" charset="-122"/>
            </a:endParaRPr>
          </a:p>
          <a:p>
            <a:pPr algn="ctr">
              <a:lnSpc>
                <a:spcPct val="150000"/>
              </a:lnSpc>
            </a:pPr>
            <a:r>
              <a:rPr kumimoji="1" lang="en-US" altLang="zh-CN" sz="2400" b="1" dirty="0" err="1">
                <a:solidFill>
                  <a:srgbClr val="0000FF"/>
                </a:solidFill>
                <a:latin typeface="Microsoft YaHei" panose="020B0503020204020204" pitchFamily="34" charset="-122"/>
                <a:ea typeface="Microsoft YaHei" panose="020B0503020204020204" pitchFamily="34" charset="-122"/>
              </a:rPr>
              <a:t>printf</a:t>
            </a:r>
            <a:r>
              <a:rPr kumimoji="1" lang="zh-CN" altLang="en-US" sz="2400" b="1" dirty="0">
                <a:latin typeface="Microsoft YaHei" panose="020B0503020204020204" pitchFamily="34" charset="-122"/>
                <a:ea typeface="Microsoft YaHei" panose="020B0503020204020204" pitchFamily="34" charset="-122"/>
              </a:rPr>
              <a:t>函数中：都没有单独用于表示布尔类型的占位符。但可以用</a:t>
            </a:r>
            <a:r>
              <a:rPr kumimoji="1" lang="en-US" altLang="zh-CN" sz="2400" b="1" dirty="0">
                <a:solidFill>
                  <a:srgbClr val="C00000"/>
                </a:solidFill>
                <a:latin typeface="Microsoft YaHei" panose="020B0503020204020204" pitchFamily="34" charset="-122"/>
                <a:ea typeface="Microsoft YaHei" panose="020B0503020204020204" pitchFamily="34" charset="-122"/>
              </a:rPr>
              <a:t>%d</a:t>
            </a:r>
            <a:r>
              <a:rPr kumimoji="1" lang="zh-CN" altLang="en-US" sz="2400" b="1" dirty="0">
                <a:latin typeface="Microsoft YaHei" panose="020B0503020204020204" pitchFamily="34" charset="-122"/>
                <a:ea typeface="Microsoft YaHei" panose="020B0503020204020204" pitchFamily="34" charset="-122"/>
              </a:rPr>
              <a:t>占位符</a:t>
            </a:r>
            <a:r>
              <a:rPr kumimoji="1" lang="zh-CN" altLang="en-US" sz="2400" b="1" dirty="0">
                <a:solidFill>
                  <a:srgbClr val="C00000"/>
                </a:solidFill>
                <a:latin typeface="Microsoft YaHei" panose="020B0503020204020204" pitchFamily="34" charset="-122"/>
                <a:ea typeface="Microsoft YaHei" panose="020B0503020204020204" pitchFamily="34" charset="-122"/>
              </a:rPr>
              <a:t>输出布尔型</a:t>
            </a:r>
          </a:p>
        </p:txBody>
      </p:sp>
    </p:spTree>
    <p:extLst>
      <p:ext uri="{BB962C8B-B14F-4D97-AF65-F5344CB8AC3E}">
        <p14:creationId xmlns:p14="http://schemas.microsoft.com/office/powerpoint/2010/main" val="3084833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t>本节课教学目标</a:t>
            </a:r>
          </a:p>
        </p:txBody>
      </p:sp>
      <p:sp>
        <p:nvSpPr>
          <p:cNvPr id="4" name="Date Placeholder 3"/>
          <p:cNvSpPr>
            <a:spLocks noGrp="1"/>
          </p:cNvSpPr>
          <p:nvPr>
            <p:ph type="dt" sz="half" idx="10"/>
          </p:nvPr>
        </p:nvSpPr>
        <p:spPr/>
        <p:txBody>
          <a:bodyPr/>
          <a:lstStyle/>
          <a:p>
            <a:fld id="{20E3A186-4061-47B0-9A4D-8E04634311AD}" type="datetime1">
              <a:rPr lang="zh-CN" altLang="en-US" smtClean="0"/>
              <a:t>2020/9/25</a:t>
            </a:fld>
            <a:endParaRPr lang="zh-CN" altLang="en-US"/>
          </a:p>
        </p:txBody>
      </p:sp>
      <p:sp>
        <p:nvSpPr>
          <p:cNvPr id="5" name="Footer Placeholder 4"/>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
        <p:nvSpPr>
          <p:cNvPr id="6" name="Slide Number Placeholder 5"/>
          <p:cNvSpPr>
            <a:spLocks noGrp="1"/>
          </p:cNvSpPr>
          <p:nvPr>
            <p:ph type="sldNum" sz="quarter" idx="12"/>
          </p:nvPr>
        </p:nvSpPr>
        <p:spPr/>
        <p:txBody>
          <a:bodyPr/>
          <a:lstStyle/>
          <a:p>
            <a:fld id="{57E71E5F-B3DE-4457-8F57-E0F998074911}" type="slidenum">
              <a:rPr lang="zh-CN" altLang="en-US" smtClean="0"/>
              <a:pPr/>
              <a:t>2</a:t>
            </a:fld>
            <a:endParaRPr lang="zh-CN" altLang="en-US"/>
          </a:p>
        </p:txBody>
      </p:sp>
      <p:sp>
        <p:nvSpPr>
          <p:cNvPr id="7" name="Rectangle 6"/>
          <p:cNvSpPr/>
          <p:nvPr/>
        </p:nvSpPr>
        <p:spPr>
          <a:xfrm>
            <a:off x="1329405" y="2693518"/>
            <a:ext cx="6853158" cy="1323439"/>
          </a:xfrm>
          <a:prstGeom prst="rect">
            <a:avLst/>
          </a:prstGeom>
        </p:spPr>
        <p:txBody>
          <a:bodyPr wrap="none">
            <a:spAutoFit/>
          </a:bodyPr>
          <a:lstStyle/>
          <a:p>
            <a:pPr algn="ctr"/>
            <a:r>
              <a:rPr lang="zh-CN" altLang="en-US" sz="4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多种多样的数据</a:t>
            </a:r>
            <a:endParaRPr lang="en-US" altLang="zh-CN" sz="4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zh-CN" altLang="en-US" sz="4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怎样存，怎样输入，怎样输出</a:t>
            </a:r>
            <a:endParaRPr lang="en-US" altLang="zh-CN" sz="4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27846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t>字符类型</a:t>
            </a:r>
          </a:p>
        </p:txBody>
      </p:sp>
      <p:sp>
        <p:nvSpPr>
          <p:cNvPr id="4" name="Date Placeholder 3"/>
          <p:cNvSpPr>
            <a:spLocks noGrp="1"/>
          </p:cNvSpPr>
          <p:nvPr>
            <p:ph type="dt" sz="half" idx="10"/>
          </p:nvPr>
        </p:nvSpPr>
        <p:spPr/>
        <p:txBody>
          <a:bodyPr/>
          <a:lstStyle/>
          <a:p>
            <a:fld id="{AF214634-01D3-4845-A4D3-C80A0DD5AA8E}" type="datetime1">
              <a:rPr lang="zh-CN" altLang="en-US" smtClean="0"/>
              <a:t>2020/9/25</a:t>
            </a:fld>
            <a:endParaRPr lang="zh-CN" altLang="en-US"/>
          </a:p>
        </p:txBody>
      </p:sp>
      <p:sp>
        <p:nvSpPr>
          <p:cNvPr id="5" name="Footer Placeholder 4"/>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
        <p:nvSpPr>
          <p:cNvPr id="6" name="Slide Number Placeholder 5"/>
          <p:cNvSpPr>
            <a:spLocks noGrp="1"/>
          </p:cNvSpPr>
          <p:nvPr>
            <p:ph type="sldNum" sz="quarter" idx="12"/>
          </p:nvPr>
        </p:nvSpPr>
        <p:spPr/>
        <p:txBody>
          <a:bodyPr/>
          <a:lstStyle/>
          <a:p>
            <a:fld id="{57E71E5F-B3DE-4457-8F57-E0F998074911}" type="slidenum">
              <a:rPr lang="zh-CN" altLang="en-US" smtClean="0"/>
              <a:pPr/>
              <a:t>20</a:t>
            </a:fld>
            <a:endParaRPr lang="zh-CN" altLang="en-US"/>
          </a:p>
        </p:txBody>
      </p:sp>
      <p:sp>
        <p:nvSpPr>
          <p:cNvPr id="2" name="Content Placeholder 1"/>
          <p:cNvSpPr>
            <a:spLocks noGrp="1"/>
          </p:cNvSpPr>
          <p:nvPr>
            <p:ph idx="1"/>
          </p:nvPr>
        </p:nvSpPr>
        <p:spPr/>
        <p:txBody>
          <a:bodyPr/>
          <a:lstStyle/>
          <a:p>
            <a:r>
              <a:rPr lang="zh-CN" altLang="en-US" dirty="0"/>
              <a:t>像</a:t>
            </a:r>
            <a:r>
              <a:rPr lang="en-US" altLang="zh-CN" dirty="0"/>
              <a:t>a</a:t>
            </a:r>
            <a:r>
              <a:rPr lang="zh-CN" altLang="en-US" dirty="0"/>
              <a:t>、</a:t>
            </a:r>
            <a:r>
              <a:rPr lang="en-US" altLang="zh-CN" dirty="0"/>
              <a:t>b</a:t>
            </a:r>
            <a:r>
              <a:rPr lang="zh-CN" altLang="en-US" dirty="0"/>
              <a:t>、</a:t>
            </a:r>
            <a:r>
              <a:rPr lang="en-US" altLang="zh-CN" dirty="0"/>
              <a:t>c</a:t>
            </a:r>
            <a:r>
              <a:rPr lang="zh-CN" altLang="en-US" dirty="0"/>
              <a:t>、</a:t>
            </a:r>
            <a:r>
              <a:rPr lang="en-US" altLang="zh-CN" dirty="0"/>
              <a:t>d</a:t>
            </a:r>
            <a:r>
              <a:rPr lang="zh-CN" altLang="en-US" dirty="0"/>
              <a:t>这样的</a:t>
            </a:r>
            <a:r>
              <a:rPr lang="en-US" altLang="zh-CN" dirty="0"/>
              <a:t>52</a:t>
            </a:r>
            <a:r>
              <a:rPr lang="zh-CN" altLang="en-US" dirty="0"/>
              <a:t>个字母（包括大写）、以及</a:t>
            </a:r>
            <a:r>
              <a:rPr lang="en-US" altLang="zh-CN" dirty="0"/>
              <a:t>0</a:t>
            </a:r>
            <a:r>
              <a:rPr lang="zh-CN" altLang="en-US" dirty="0"/>
              <a:t>、</a:t>
            </a:r>
            <a:r>
              <a:rPr lang="en-US" altLang="zh-CN" dirty="0"/>
              <a:t>1</a:t>
            </a:r>
            <a:r>
              <a:rPr lang="zh-CN" altLang="en-US" dirty="0"/>
              <a:t>等数字还有一些常用的符号（例如*、</a:t>
            </a:r>
            <a:r>
              <a:rPr lang="en-US" altLang="zh-CN" dirty="0"/>
              <a:t>#</a:t>
            </a:r>
            <a:r>
              <a:rPr lang="zh-CN" altLang="en-US" dirty="0"/>
              <a:t>、</a:t>
            </a:r>
            <a:r>
              <a:rPr lang="en-US" altLang="zh-CN" dirty="0"/>
              <a:t>@</a:t>
            </a:r>
            <a:r>
              <a:rPr lang="zh-CN" altLang="en-US" dirty="0"/>
              <a:t>等）在计算机中存储时也要使用二进制数来表示</a:t>
            </a:r>
          </a:p>
          <a:p>
            <a:r>
              <a:rPr lang="zh-CN" altLang="en-US" dirty="0"/>
              <a:t>美国标准信息交换代码（</a:t>
            </a:r>
            <a:r>
              <a:rPr lang="en-US" altLang="zh-CN" dirty="0"/>
              <a:t>ASCII</a:t>
            </a:r>
            <a:r>
              <a:rPr lang="zh-CN" altLang="en-US" dirty="0"/>
              <a:t>码）由美国国家标准学会</a:t>
            </a:r>
            <a:r>
              <a:rPr lang="en-US" altLang="zh-CN" dirty="0"/>
              <a:t>(American National Standard Institute , ANSI )</a:t>
            </a:r>
            <a:r>
              <a:rPr lang="zh-CN" altLang="en-US" dirty="0"/>
              <a:t>制定</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399" y="3995072"/>
            <a:ext cx="4032662" cy="17756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15343"/>
          <a:stretch/>
        </p:blipFill>
        <p:spPr>
          <a:xfrm>
            <a:off x="4999328" y="3995073"/>
            <a:ext cx="3602547" cy="17756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77313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t>字符类型</a:t>
            </a:r>
            <a:r>
              <a:rPr lang="zh-CN" altLang="en-US" sz="2400" dirty="0">
                <a:solidFill>
                  <a:srgbClr val="FFFF00"/>
                </a:solidFill>
              </a:rPr>
              <a:t>：</a:t>
            </a:r>
            <a:r>
              <a:rPr lang="en-US" altLang="zh-CN" sz="2400" dirty="0">
                <a:solidFill>
                  <a:srgbClr val="FFFF00"/>
                </a:solidFill>
              </a:rPr>
              <a:t>ASCII</a:t>
            </a:r>
            <a:r>
              <a:rPr lang="zh-CN" altLang="en-US" sz="2400" dirty="0">
                <a:solidFill>
                  <a:srgbClr val="FFFF00"/>
                </a:solidFill>
              </a:rPr>
              <a:t>码</a:t>
            </a:r>
          </a:p>
        </p:txBody>
      </p:sp>
      <p:sp>
        <p:nvSpPr>
          <p:cNvPr id="4" name="Date Placeholder 3"/>
          <p:cNvSpPr>
            <a:spLocks noGrp="1"/>
          </p:cNvSpPr>
          <p:nvPr>
            <p:ph type="dt" sz="half" idx="10"/>
          </p:nvPr>
        </p:nvSpPr>
        <p:spPr/>
        <p:txBody>
          <a:bodyPr/>
          <a:lstStyle/>
          <a:p>
            <a:fld id="{54B2EE99-8827-4104-8E84-9E3A7C068A69}" type="datetime1">
              <a:rPr lang="zh-CN" altLang="en-US" smtClean="0"/>
              <a:t>2020/9/25</a:t>
            </a:fld>
            <a:endParaRPr lang="zh-CN" altLang="en-US"/>
          </a:p>
        </p:txBody>
      </p:sp>
      <p:sp>
        <p:nvSpPr>
          <p:cNvPr id="5" name="Footer Placeholder 4"/>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
        <p:nvSpPr>
          <p:cNvPr id="6" name="Slide Number Placeholder 5"/>
          <p:cNvSpPr>
            <a:spLocks noGrp="1"/>
          </p:cNvSpPr>
          <p:nvPr>
            <p:ph type="sldNum" sz="quarter" idx="12"/>
          </p:nvPr>
        </p:nvSpPr>
        <p:spPr/>
        <p:txBody>
          <a:bodyPr/>
          <a:lstStyle/>
          <a:p>
            <a:fld id="{57E71E5F-B3DE-4457-8F57-E0F998074911}" type="slidenum">
              <a:rPr lang="zh-CN" altLang="en-US" smtClean="0"/>
              <a:pPr/>
              <a:t>21</a:t>
            </a:fld>
            <a:endParaRPr lang="zh-CN" altLang="en-US"/>
          </a:p>
        </p:txBody>
      </p:sp>
      <p:graphicFrame>
        <p:nvGraphicFramePr>
          <p:cNvPr id="10" name="Table 9"/>
          <p:cNvGraphicFramePr>
            <a:graphicFrameLocks noGrp="1"/>
          </p:cNvGraphicFramePr>
          <p:nvPr>
            <p:extLst>
              <p:ext uri="{D42A27DB-BD31-4B8C-83A1-F6EECF244321}">
                <p14:modId xmlns:p14="http://schemas.microsoft.com/office/powerpoint/2010/main" val="3899180262"/>
              </p:ext>
            </p:extLst>
          </p:nvPr>
        </p:nvGraphicFramePr>
        <p:xfrm>
          <a:off x="495418" y="1270000"/>
          <a:ext cx="8158844" cy="5059236"/>
        </p:xfrm>
        <a:graphic>
          <a:graphicData uri="http://schemas.openxmlformats.org/drawingml/2006/table">
            <a:tbl>
              <a:tblPr/>
              <a:tblGrid>
                <a:gridCol w="864011">
                  <a:extLst>
                    <a:ext uri="{9D8B030D-6E8A-4147-A177-3AD203B41FA5}">
                      <a16:colId xmlns:a16="http://schemas.microsoft.com/office/drawing/2014/main" val="20000"/>
                    </a:ext>
                  </a:extLst>
                </a:gridCol>
                <a:gridCol w="1042119">
                  <a:extLst>
                    <a:ext uri="{9D8B030D-6E8A-4147-A177-3AD203B41FA5}">
                      <a16:colId xmlns:a16="http://schemas.microsoft.com/office/drawing/2014/main" val="20001"/>
                    </a:ext>
                  </a:extLst>
                </a:gridCol>
                <a:gridCol w="1042119">
                  <a:extLst>
                    <a:ext uri="{9D8B030D-6E8A-4147-A177-3AD203B41FA5}">
                      <a16:colId xmlns:a16="http://schemas.microsoft.com/office/drawing/2014/main" val="20002"/>
                    </a:ext>
                  </a:extLst>
                </a:gridCol>
                <a:gridCol w="1042119">
                  <a:extLst>
                    <a:ext uri="{9D8B030D-6E8A-4147-A177-3AD203B41FA5}">
                      <a16:colId xmlns:a16="http://schemas.microsoft.com/office/drawing/2014/main" val="20003"/>
                    </a:ext>
                  </a:extLst>
                </a:gridCol>
                <a:gridCol w="1042119">
                  <a:extLst>
                    <a:ext uri="{9D8B030D-6E8A-4147-A177-3AD203B41FA5}">
                      <a16:colId xmlns:a16="http://schemas.microsoft.com/office/drawing/2014/main" val="20004"/>
                    </a:ext>
                  </a:extLst>
                </a:gridCol>
                <a:gridCol w="1042119">
                  <a:extLst>
                    <a:ext uri="{9D8B030D-6E8A-4147-A177-3AD203B41FA5}">
                      <a16:colId xmlns:a16="http://schemas.microsoft.com/office/drawing/2014/main" val="20005"/>
                    </a:ext>
                  </a:extLst>
                </a:gridCol>
                <a:gridCol w="1042119">
                  <a:extLst>
                    <a:ext uri="{9D8B030D-6E8A-4147-A177-3AD203B41FA5}">
                      <a16:colId xmlns:a16="http://schemas.microsoft.com/office/drawing/2014/main" val="20006"/>
                    </a:ext>
                  </a:extLst>
                </a:gridCol>
                <a:gridCol w="1042119">
                  <a:extLst>
                    <a:ext uri="{9D8B030D-6E8A-4147-A177-3AD203B41FA5}">
                      <a16:colId xmlns:a16="http://schemas.microsoft.com/office/drawing/2014/main" val="20007"/>
                    </a:ext>
                  </a:extLst>
                </a:gridCol>
              </a:tblGrid>
              <a:tr h="238793">
                <a:tc>
                  <a:txBody>
                    <a:bodyPr/>
                    <a:lstStyle/>
                    <a:p>
                      <a:pPr marL="0" marR="0" lvl="0" indent="0" algn="ctr" defTabSz="914400" rtl="0" eaLnBrk="1" fontAlgn="base" latinLnBrk="0" hangingPunct="1">
                        <a:lnSpc>
                          <a:spcPct val="100000"/>
                        </a:lnSpc>
                        <a:spcBef>
                          <a:spcPct val="20000"/>
                        </a:spcBef>
                        <a:spcAft>
                          <a:spcPct val="0"/>
                        </a:spcAft>
                        <a:buClr>
                          <a:srgbClr val="CC0000"/>
                        </a:buClr>
                        <a:buSzTx/>
                        <a:buFont typeface="Wingdings" pitchFamily="2" charset="2"/>
                        <a:buNone/>
                        <a:tabLst/>
                        <a:defRPr/>
                      </a:pPr>
                      <a:r>
                        <a:rPr kumimoji="0" lang="en-US" sz="1400" b="1" i="0" u="none" strike="noStrike" kern="1200" cap="none" spc="0" normalizeH="0" baseline="0" dirty="0">
                          <a:ln>
                            <a:noFill/>
                          </a:ln>
                          <a:solidFill>
                            <a:schemeClr val="tx1"/>
                          </a:solidFill>
                          <a:effectLst>
                            <a:outerShdw blurRad="38100" dist="38100" dir="2700000" algn="tl">
                              <a:srgbClr val="C0C0C0"/>
                            </a:outerShdw>
                          </a:effectLst>
                          <a:uLnTx/>
                          <a:uFillTx/>
                          <a:latin typeface="+mn-lt"/>
                          <a:ea typeface="微软雅黑" panose="020B0503020204020204" pitchFamily="34" charset="-122"/>
                          <a:cs typeface="+mn-cs"/>
                        </a:rPr>
                        <a:t>ASCII</a:t>
                      </a:r>
                      <a:r>
                        <a:rPr kumimoji="0" lang="zh-CN" altLang="en-US" sz="1400" b="1" i="0" u="none" strike="noStrike" kern="1200" cap="none" spc="0" normalizeH="0" baseline="0" dirty="0">
                          <a:ln>
                            <a:noFill/>
                          </a:ln>
                          <a:solidFill>
                            <a:schemeClr val="tx1"/>
                          </a:solidFill>
                          <a:effectLst>
                            <a:outerShdw blurRad="38100" dist="38100" dir="2700000" algn="tl">
                              <a:srgbClr val="C0C0C0"/>
                            </a:outerShdw>
                          </a:effectLst>
                          <a:uLnTx/>
                          <a:uFillTx/>
                          <a:latin typeface="+mn-lt"/>
                          <a:ea typeface="微软雅黑" panose="020B0503020204020204" pitchFamily="34" charset="-122"/>
                          <a:cs typeface="+mn-cs"/>
                        </a:rPr>
                        <a:t>值</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marL="0" marR="0" lvl="0" indent="0" algn="ctr" defTabSz="914400" rtl="0" eaLnBrk="1" fontAlgn="base" latinLnBrk="0" hangingPunct="1">
                        <a:lnSpc>
                          <a:spcPct val="100000"/>
                        </a:lnSpc>
                        <a:spcBef>
                          <a:spcPct val="20000"/>
                        </a:spcBef>
                        <a:spcAft>
                          <a:spcPct val="0"/>
                        </a:spcAft>
                        <a:buClr>
                          <a:srgbClr val="CC0000"/>
                        </a:buClr>
                        <a:buSzTx/>
                        <a:buFont typeface="Wingdings" pitchFamily="2" charset="2"/>
                        <a:buNone/>
                        <a:tabLst/>
                        <a:defRPr/>
                      </a:pPr>
                      <a:r>
                        <a:rPr kumimoji="0" lang="zh-CN" altLang="en-US" sz="1400" b="1" i="0" u="none" strike="noStrike" kern="1200" cap="none" spc="0" normalizeH="0" baseline="0" dirty="0">
                          <a:ln>
                            <a:noFill/>
                          </a:ln>
                          <a:solidFill>
                            <a:schemeClr val="tx1"/>
                          </a:solidFill>
                          <a:effectLst>
                            <a:outerShdw blurRad="38100" dist="38100" dir="2700000" algn="tl">
                              <a:srgbClr val="C0C0C0"/>
                            </a:outerShdw>
                          </a:effectLst>
                          <a:uLnTx/>
                          <a:uFillTx/>
                          <a:latin typeface="+mn-lt"/>
                          <a:ea typeface="微软雅黑" panose="020B0503020204020204" pitchFamily="34" charset="-122"/>
                          <a:cs typeface="+mn-cs"/>
                        </a:rPr>
                        <a:t>控制字符</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ct val="20000"/>
                        </a:spcBef>
                        <a:spcAft>
                          <a:spcPct val="0"/>
                        </a:spcAft>
                        <a:buClr>
                          <a:srgbClr val="CC0000"/>
                        </a:buClr>
                        <a:buSzTx/>
                        <a:buFont typeface="Wingdings" pitchFamily="2" charset="2"/>
                        <a:buNone/>
                        <a:tabLst/>
                        <a:defRPr/>
                      </a:pPr>
                      <a:r>
                        <a:rPr kumimoji="0" lang="en-US" sz="1400" b="1" i="0" u="none" strike="noStrike" kern="1200" cap="none" spc="0" normalizeH="0" baseline="0" dirty="0">
                          <a:ln>
                            <a:noFill/>
                          </a:ln>
                          <a:solidFill>
                            <a:schemeClr val="tx1"/>
                          </a:solidFill>
                          <a:effectLst>
                            <a:outerShdw blurRad="38100" dist="38100" dir="2700000" algn="tl">
                              <a:srgbClr val="C0C0C0"/>
                            </a:outerShdw>
                          </a:effectLst>
                          <a:uLnTx/>
                          <a:uFillTx/>
                          <a:latin typeface="+mn-lt"/>
                          <a:ea typeface="微软雅黑" panose="020B0503020204020204" pitchFamily="34" charset="-122"/>
                          <a:cs typeface="+mn-cs"/>
                        </a:rPr>
                        <a:t>ASCII</a:t>
                      </a:r>
                      <a:r>
                        <a:rPr kumimoji="0" lang="zh-CN" altLang="en-US" sz="1400" b="1" i="0" u="none" strike="noStrike" kern="1200" cap="none" spc="0" normalizeH="0" baseline="0" dirty="0">
                          <a:ln>
                            <a:noFill/>
                          </a:ln>
                          <a:solidFill>
                            <a:schemeClr val="tx1"/>
                          </a:solidFill>
                          <a:effectLst>
                            <a:outerShdw blurRad="38100" dist="38100" dir="2700000" algn="tl">
                              <a:srgbClr val="C0C0C0"/>
                            </a:outerShdw>
                          </a:effectLst>
                          <a:uLnTx/>
                          <a:uFillTx/>
                          <a:latin typeface="+mn-lt"/>
                          <a:ea typeface="微软雅黑" panose="020B0503020204020204" pitchFamily="34" charset="-122"/>
                          <a:cs typeface="+mn-cs"/>
                        </a:rPr>
                        <a:t>值</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marL="0" marR="0" lvl="0" indent="0" algn="ctr" defTabSz="914400" rtl="0" eaLnBrk="1" fontAlgn="base" latinLnBrk="0" hangingPunct="1">
                        <a:lnSpc>
                          <a:spcPct val="100000"/>
                        </a:lnSpc>
                        <a:spcBef>
                          <a:spcPct val="20000"/>
                        </a:spcBef>
                        <a:spcAft>
                          <a:spcPct val="0"/>
                        </a:spcAft>
                        <a:buClr>
                          <a:srgbClr val="CC0000"/>
                        </a:buClr>
                        <a:buSzTx/>
                        <a:buFont typeface="Wingdings" pitchFamily="2" charset="2"/>
                        <a:buNone/>
                        <a:tabLst/>
                        <a:defRPr/>
                      </a:pPr>
                      <a:r>
                        <a:rPr kumimoji="0" lang="zh-CN" altLang="en-US" sz="1400" b="1" i="0" u="none" strike="noStrike" kern="1200" cap="none" spc="0" normalizeH="0" baseline="0" dirty="0">
                          <a:ln>
                            <a:noFill/>
                          </a:ln>
                          <a:solidFill>
                            <a:schemeClr val="tx1"/>
                          </a:solidFill>
                          <a:effectLst>
                            <a:outerShdw blurRad="38100" dist="38100" dir="2700000" algn="tl">
                              <a:srgbClr val="C0C0C0"/>
                            </a:outerShdw>
                          </a:effectLst>
                          <a:uLnTx/>
                          <a:uFillTx/>
                          <a:latin typeface="+mn-lt"/>
                          <a:ea typeface="微软雅黑" panose="020B0503020204020204" pitchFamily="34" charset="-122"/>
                          <a:cs typeface="+mn-cs"/>
                        </a:rPr>
                        <a:t>控制字符</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ct val="20000"/>
                        </a:spcBef>
                        <a:spcAft>
                          <a:spcPct val="0"/>
                        </a:spcAft>
                        <a:buClr>
                          <a:srgbClr val="CC0000"/>
                        </a:buClr>
                        <a:buSzTx/>
                        <a:buFont typeface="Wingdings" pitchFamily="2" charset="2"/>
                        <a:buNone/>
                        <a:tabLst/>
                        <a:defRPr/>
                      </a:pPr>
                      <a:r>
                        <a:rPr kumimoji="0" lang="en-US" sz="1400" b="1" i="0" u="none" strike="noStrike" kern="1200" cap="none" spc="0" normalizeH="0" baseline="0" dirty="0">
                          <a:ln>
                            <a:noFill/>
                          </a:ln>
                          <a:solidFill>
                            <a:schemeClr val="tx1"/>
                          </a:solidFill>
                          <a:effectLst>
                            <a:outerShdw blurRad="38100" dist="38100" dir="2700000" algn="tl">
                              <a:srgbClr val="C0C0C0"/>
                            </a:outerShdw>
                          </a:effectLst>
                          <a:uLnTx/>
                          <a:uFillTx/>
                          <a:latin typeface="+mn-lt"/>
                          <a:ea typeface="微软雅黑" panose="020B0503020204020204" pitchFamily="34" charset="-122"/>
                          <a:cs typeface="+mn-cs"/>
                        </a:rPr>
                        <a:t>ASCII</a:t>
                      </a:r>
                      <a:r>
                        <a:rPr kumimoji="0" lang="zh-CN" altLang="en-US" sz="1400" b="1" i="0" u="none" strike="noStrike" kern="1200" cap="none" spc="0" normalizeH="0" baseline="0" dirty="0">
                          <a:ln>
                            <a:noFill/>
                          </a:ln>
                          <a:solidFill>
                            <a:schemeClr val="tx1"/>
                          </a:solidFill>
                          <a:effectLst>
                            <a:outerShdw blurRad="38100" dist="38100" dir="2700000" algn="tl">
                              <a:srgbClr val="C0C0C0"/>
                            </a:outerShdw>
                          </a:effectLst>
                          <a:uLnTx/>
                          <a:uFillTx/>
                          <a:latin typeface="+mn-lt"/>
                          <a:ea typeface="微软雅黑" panose="020B0503020204020204" pitchFamily="34" charset="-122"/>
                          <a:cs typeface="+mn-cs"/>
                        </a:rPr>
                        <a:t>值</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marL="0" marR="0" lvl="0" indent="0" algn="ctr" defTabSz="914400" rtl="0" eaLnBrk="1" fontAlgn="base" latinLnBrk="0" hangingPunct="1">
                        <a:lnSpc>
                          <a:spcPct val="100000"/>
                        </a:lnSpc>
                        <a:spcBef>
                          <a:spcPct val="20000"/>
                        </a:spcBef>
                        <a:spcAft>
                          <a:spcPct val="0"/>
                        </a:spcAft>
                        <a:buClr>
                          <a:srgbClr val="CC0000"/>
                        </a:buClr>
                        <a:buSzTx/>
                        <a:buFont typeface="Wingdings" pitchFamily="2" charset="2"/>
                        <a:buNone/>
                        <a:tabLst/>
                        <a:defRPr/>
                      </a:pPr>
                      <a:r>
                        <a:rPr kumimoji="0" lang="zh-CN" altLang="en-US" sz="1400" b="1" i="0" u="none" strike="noStrike" kern="1200" cap="none" spc="0" normalizeH="0" baseline="0" dirty="0">
                          <a:ln>
                            <a:noFill/>
                          </a:ln>
                          <a:solidFill>
                            <a:schemeClr val="tx1"/>
                          </a:solidFill>
                          <a:effectLst>
                            <a:outerShdw blurRad="38100" dist="38100" dir="2700000" algn="tl">
                              <a:srgbClr val="C0C0C0"/>
                            </a:outerShdw>
                          </a:effectLst>
                          <a:uLnTx/>
                          <a:uFillTx/>
                          <a:latin typeface="+mn-lt"/>
                          <a:ea typeface="微软雅黑" panose="020B0503020204020204" pitchFamily="34" charset="-122"/>
                          <a:cs typeface="+mn-cs"/>
                        </a:rPr>
                        <a:t>控制字符</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ct val="20000"/>
                        </a:spcBef>
                        <a:spcAft>
                          <a:spcPct val="0"/>
                        </a:spcAft>
                        <a:buClr>
                          <a:srgbClr val="CC0000"/>
                        </a:buClr>
                        <a:buSzTx/>
                        <a:buFont typeface="Wingdings" pitchFamily="2" charset="2"/>
                        <a:buNone/>
                        <a:tabLst/>
                        <a:defRPr/>
                      </a:pPr>
                      <a:r>
                        <a:rPr kumimoji="0" lang="en-US" sz="1400" b="1" i="0" u="none" strike="noStrike" kern="1200" cap="none" spc="0" normalizeH="0" baseline="0" dirty="0">
                          <a:ln>
                            <a:noFill/>
                          </a:ln>
                          <a:solidFill>
                            <a:schemeClr val="tx1"/>
                          </a:solidFill>
                          <a:effectLst>
                            <a:outerShdw blurRad="38100" dist="38100" dir="2700000" algn="tl">
                              <a:srgbClr val="C0C0C0"/>
                            </a:outerShdw>
                          </a:effectLst>
                          <a:uLnTx/>
                          <a:uFillTx/>
                          <a:latin typeface="+mn-lt"/>
                          <a:ea typeface="微软雅黑" panose="020B0503020204020204" pitchFamily="34" charset="-122"/>
                          <a:cs typeface="+mn-cs"/>
                        </a:rPr>
                        <a:t>ASCII</a:t>
                      </a:r>
                      <a:r>
                        <a:rPr kumimoji="0" lang="zh-CN" altLang="en-US" sz="1400" b="1" i="0" u="none" strike="noStrike" kern="1200" cap="none" spc="0" normalizeH="0" baseline="0" dirty="0">
                          <a:ln>
                            <a:noFill/>
                          </a:ln>
                          <a:solidFill>
                            <a:schemeClr val="tx1"/>
                          </a:solidFill>
                          <a:effectLst>
                            <a:outerShdw blurRad="38100" dist="38100" dir="2700000" algn="tl">
                              <a:srgbClr val="C0C0C0"/>
                            </a:outerShdw>
                          </a:effectLst>
                          <a:uLnTx/>
                          <a:uFillTx/>
                          <a:latin typeface="+mn-lt"/>
                          <a:ea typeface="微软雅黑" panose="020B0503020204020204" pitchFamily="34" charset="-122"/>
                          <a:cs typeface="+mn-cs"/>
                        </a:rPr>
                        <a:t>值</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marL="0" marR="0" lvl="0" indent="0" algn="ctr" defTabSz="914400" rtl="0" eaLnBrk="1" fontAlgn="base" latinLnBrk="0" hangingPunct="1">
                        <a:lnSpc>
                          <a:spcPct val="100000"/>
                        </a:lnSpc>
                        <a:spcBef>
                          <a:spcPct val="20000"/>
                        </a:spcBef>
                        <a:spcAft>
                          <a:spcPct val="0"/>
                        </a:spcAft>
                        <a:buClr>
                          <a:srgbClr val="CC0000"/>
                        </a:buClr>
                        <a:buSzTx/>
                        <a:buFont typeface="Wingdings" pitchFamily="2" charset="2"/>
                        <a:buNone/>
                        <a:tabLst/>
                        <a:defRPr/>
                      </a:pPr>
                      <a:r>
                        <a:rPr kumimoji="0" lang="zh-CN" altLang="en-US" sz="1400" b="1" i="0" u="none" strike="noStrike" kern="1200" cap="none" spc="0" normalizeH="0" baseline="0" dirty="0">
                          <a:ln>
                            <a:noFill/>
                          </a:ln>
                          <a:solidFill>
                            <a:schemeClr val="tx1"/>
                          </a:solidFill>
                          <a:effectLst>
                            <a:outerShdw blurRad="38100" dist="38100" dir="2700000" algn="tl">
                              <a:srgbClr val="C0C0C0"/>
                            </a:outerShdw>
                          </a:effectLst>
                          <a:uLnTx/>
                          <a:uFillTx/>
                          <a:latin typeface="+mn-lt"/>
                          <a:ea typeface="微软雅黑" panose="020B0503020204020204" pitchFamily="34" charset="-122"/>
                          <a:cs typeface="+mn-cs"/>
                        </a:rPr>
                        <a:t>控制字符</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0</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NUT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32</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(space)</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64</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96</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zh-CN" altLang="en-US" sz="1200">
                          <a:effectLst/>
                          <a:latin typeface="微软雅黑" panose="020B0503020204020204" pitchFamily="34" charset="-122"/>
                          <a:ea typeface="微软雅黑" panose="020B0503020204020204" pitchFamily="34" charset="-122"/>
                        </a:rPr>
                        <a: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SOH</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33</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b="1" dirty="0">
                          <a:solidFill>
                            <a:srgbClr val="C00000"/>
                          </a:solidFill>
                          <a:effectLst/>
                          <a:latin typeface="微软雅黑" panose="020B0503020204020204" pitchFamily="34" charset="-122"/>
                          <a:ea typeface="微软雅黑" panose="020B0503020204020204" pitchFamily="34" charset="-122"/>
                        </a:rPr>
                        <a:t>65</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b="1" dirty="0">
                          <a:solidFill>
                            <a:srgbClr val="C00000"/>
                          </a:solidFill>
                          <a:effectLst/>
                          <a:latin typeface="微软雅黑" panose="020B0503020204020204" pitchFamily="34" charset="-122"/>
                          <a:ea typeface="微软雅黑" panose="020B0503020204020204" pitchFamily="34" charset="-122"/>
                        </a:rPr>
                        <a:t>A</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b="1" dirty="0">
                          <a:solidFill>
                            <a:srgbClr val="C00000"/>
                          </a:solidFill>
                          <a:effectLst/>
                          <a:latin typeface="微软雅黑" panose="020B0503020204020204" pitchFamily="34" charset="-122"/>
                          <a:ea typeface="微软雅黑" panose="020B0503020204020204" pitchFamily="34" charset="-122"/>
                        </a:rPr>
                        <a:t>97</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b="1" dirty="0">
                          <a:solidFill>
                            <a:srgbClr val="C00000"/>
                          </a:solidFill>
                          <a:effectLst/>
                          <a:latin typeface="微软雅黑" panose="020B0503020204020204" pitchFamily="34" charset="-122"/>
                          <a:ea typeface="微软雅黑" panose="020B0503020204020204" pitchFamily="34" charset="-122"/>
                        </a:rPr>
                        <a:t>a</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31859">
                <a:tc>
                  <a:txBody>
                    <a:bodyPr/>
                    <a:lstStyle/>
                    <a:p>
                      <a:pPr algn="ctr" fontAlgn="t">
                        <a:lnSpc>
                          <a:spcPts val="600"/>
                        </a:lnSpc>
                      </a:pPr>
                      <a:r>
                        <a:rPr lang="en-US" altLang="zh-CN" sz="1200" dirty="0">
                          <a:effectLst/>
                          <a:latin typeface="微软雅黑" panose="020B0503020204020204" pitchFamily="34" charset="-122"/>
                          <a:ea typeface="微软雅黑" panose="020B0503020204020204" pitchFamily="34" charset="-122"/>
                        </a:rPr>
                        <a:t>2</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STX</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34</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dirty="0">
                          <a:effectLst/>
                          <a:latin typeface="微软雅黑" panose="020B0503020204020204" pitchFamily="34" charset="-122"/>
                          <a:ea typeface="微软雅黑" panose="020B0503020204020204" pitchFamily="34" charset="-122"/>
                        </a:rPr>
                        <a: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66</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B</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98</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b</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3</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ETX</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35</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67</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C</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99</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c</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4</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EOT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36</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68</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D</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100</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d</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5</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ENQ</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dirty="0">
                          <a:effectLst/>
                          <a:latin typeface="微软雅黑" panose="020B0503020204020204" pitchFamily="34" charset="-122"/>
                          <a:ea typeface="微软雅黑" panose="020B0503020204020204" pitchFamily="34" charset="-122"/>
                        </a:rPr>
                        <a:t>37</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69</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E</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101</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e</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6</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ACK</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38</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&amp;</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70</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F</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102</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f</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7</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BEL</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39</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71</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G</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103</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g</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8</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BS</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40</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72</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H</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104</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h</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9</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HT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41</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73</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I</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105</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i</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r h="0">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10</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LF</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42</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zh-CN" altLang="en-US" sz="1200">
                          <a:effectLst/>
                          <a:latin typeface="微软雅黑" panose="020B0503020204020204" pitchFamily="34" charset="-122"/>
                          <a:ea typeface="微软雅黑" panose="020B0503020204020204" pitchFamily="34" charset="-122"/>
                        </a:rPr>
                        <a: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74</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J</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106</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j</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11"/>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11</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VT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43</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75</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K</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107</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k</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12"/>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12</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FF</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44</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76</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L</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108</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l</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13"/>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13</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CR</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45</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77</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M</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109</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m</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14"/>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14</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SO</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46</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78</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N</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110</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n</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15"/>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15</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SI</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47</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dirty="0">
                          <a:effectLst/>
                          <a:latin typeface="微软雅黑" panose="020B0503020204020204" pitchFamily="34" charset="-122"/>
                          <a:ea typeface="微软雅黑" panose="020B0503020204020204" pitchFamily="34" charset="-122"/>
                        </a:rPr>
                        <a:t>79</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O</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111</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o</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16"/>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16</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DLE</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t" latinLnBrk="0" hangingPunct="1">
                        <a:lnSpc>
                          <a:spcPts val="600"/>
                        </a:lnSpc>
                      </a:pPr>
                      <a:r>
                        <a:rPr lang="en-US" altLang="zh-CN" sz="1200" b="1" kern="1200" dirty="0">
                          <a:solidFill>
                            <a:srgbClr val="C00000"/>
                          </a:solidFill>
                          <a:effectLst/>
                          <a:latin typeface="微软雅黑" panose="020B0503020204020204" pitchFamily="34" charset="-122"/>
                          <a:ea typeface="微软雅黑" panose="020B0503020204020204" pitchFamily="34" charset="-122"/>
                          <a:cs typeface="+mn-cs"/>
                        </a:rPr>
                        <a:t>48</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b="1" dirty="0">
                          <a:solidFill>
                            <a:srgbClr val="C00000"/>
                          </a:solidFill>
                          <a:effectLst/>
                          <a:latin typeface="微软雅黑" panose="020B0503020204020204" pitchFamily="34" charset="-122"/>
                          <a:ea typeface="微软雅黑" panose="020B0503020204020204" pitchFamily="34" charset="-122"/>
                        </a:rPr>
                        <a:t>0</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kern="1200" dirty="0">
                          <a:solidFill>
                            <a:schemeClr val="tx1"/>
                          </a:solidFill>
                          <a:effectLst/>
                          <a:latin typeface="微软雅黑" panose="020B0503020204020204" pitchFamily="34" charset="-122"/>
                          <a:ea typeface="微软雅黑" panose="020B0503020204020204" pitchFamily="34" charset="-122"/>
                          <a:cs typeface="+mn-cs"/>
                        </a:rPr>
                        <a:t>80</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P</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112</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p</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17"/>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17</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DCI</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49</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81</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Q</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113</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q</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18"/>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18</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DC2</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50</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2</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82</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R</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114</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r</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19"/>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19</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DC3</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51</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3</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83</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S</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115</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s</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20"/>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20</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dirty="0">
                          <a:effectLst/>
                          <a:latin typeface="微软雅黑" panose="020B0503020204020204" pitchFamily="34" charset="-122"/>
                          <a:ea typeface="微软雅黑" panose="020B0503020204020204" pitchFamily="34" charset="-122"/>
                        </a:rPr>
                        <a:t>DC4</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52</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4</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84</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116</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21"/>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21</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NAK</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53</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5</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85</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U</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117</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u</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22"/>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22</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SYN</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54</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6</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86</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V</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118</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v</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23"/>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23</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TB</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55</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7</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87</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W</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119</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w</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24"/>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24</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CAN</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56</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8</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88</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X</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120</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x</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25"/>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25</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EM</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57</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9</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89</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Y</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121</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y</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26"/>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26</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SUB</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58</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90</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Z</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122</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z</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27"/>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27</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ESC</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59</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dirty="0">
                          <a:effectLst/>
                          <a:latin typeface="微软雅黑" panose="020B0503020204020204" pitchFamily="34" charset="-122"/>
                          <a:ea typeface="微软雅黑" panose="020B0503020204020204" pitchFamily="34" charset="-122"/>
                        </a:rPr>
                        <a: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91</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123</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28"/>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28</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FS</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60</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&lt;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92</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124</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29"/>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29</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GS</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61</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93</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125</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30"/>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30</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RS</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62</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&gt;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94</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126</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31"/>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31</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US</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63</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95</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_</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127</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tc>
                  <a:txBody>
                    <a:bodyPr/>
                    <a:lstStyle/>
                    <a:p>
                      <a:pPr algn="ctr" fontAlgn="t">
                        <a:lnSpc>
                          <a:spcPts val="600"/>
                        </a:lnSpc>
                      </a:pPr>
                      <a:r>
                        <a:rPr lang="en-US" sz="1200" dirty="0">
                          <a:effectLst/>
                          <a:latin typeface="微软雅黑" panose="020B0503020204020204" pitchFamily="34" charset="-122"/>
                          <a:ea typeface="微软雅黑" panose="020B0503020204020204" pitchFamily="34" charset="-122"/>
                        </a:rPr>
                        <a:t>DEL</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32"/>
                  </a:ext>
                </a:extLst>
              </a:tr>
            </a:tbl>
          </a:graphicData>
        </a:graphic>
      </p:graphicFrame>
    </p:spTree>
    <p:extLst>
      <p:ext uri="{BB962C8B-B14F-4D97-AF65-F5344CB8AC3E}">
        <p14:creationId xmlns:p14="http://schemas.microsoft.com/office/powerpoint/2010/main" val="17611103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t>字符类型</a:t>
            </a:r>
            <a:r>
              <a:rPr lang="zh-CN" altLang="en-US" sz="2400" dirty="0">
                <a:solidFill>
                  <a:srgbClr val="FFFF00"/>
                </a:solidFill>
              </a:rPr>
              <a:t>：</a:t>
            </a:r>
            <a:r>
              <a:rPr lang="en-US" altLang="zh-CN" sz="2400" dirty="0">
                <a:solidFill>
                  <a:srgbClr val="FFFF00"/>
                </a:solidFill>
              </a:rPr>
              <a:t>ASCII</a:t>
            </a:r>
            <a:r>
              <a:rPr lang="zh-CN" altLang="en-US" sz="2400" dirty="0">
                <a:solidFill>
                  <a:srgbClr val="FFFF00"/>
                </a:solidFill>
              </a:rPr>
              <a:t>码</a:t>
            </a:r>
            <a:endParaRPr lang="zh-CN" altLang="en-US" dirty="0"/>
          </a:p>
        </p:txBody>
      </p:sp>
      <p:sp>
        <p:nvSpPr>
          <p:cNvPr id="4" name="Date Placeholder 3"/>
          <p:cNvSpPr>
            <a:spLocks noGrp="1"/>
          </p:cNvSpPr>
          <p:nvPr>
            <p:ph type="dt" sz="half" idx="10"/>
          </p:nvPr>
        </p:nvSpPr>
        <p:spPr/>
        <p:txBody>
          <a:bodyPr/>
          <a:lstStyle/>
          <a:p>
            <a:fld id="{D3BB91FB-9E8D-48EC-B459-E4C9DD13E159}" type="datetime1">
              <a:rPr lang="zh-CN" altLang="en-US" smtClean="0"/>
              <a:t>2020/9/25</a:t>
            </a:fld>
            <a:endParaRPr lang="zh-CN" altLang="en-US"/>
          </a:p>
        </p:txBody>
      </p:sp>
      <p:sp>
        <p:nvSpPr>
          <p:cNvPr id="5" name="Footer Placeholder 4"/>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
        <p:nvSpPr>
          <p:cNvPr id="6" name="Slide Number Placeholder 5"/>
          <p:cNvSpPr>
            <a:spLocks noGrp="1"/>
          </p:cNvSpPr>
          <p:nvPr>
            <p:ph type="sldNum" sz="quarter" idx="12"/>
          </p:nvPr>
        </p:nvSpPr>
        <p:spPr/>
        <p:txBody>
          <a:bodyPr/>
          <a:lstStyle/>
          <a:p>
            <a:fld id="{57E71E5F-B3DE-4457-8F57-E0F998074911}" type="slidenum">
              <a:rPr lang="zh-CN" altLang="en-US" smtClean="0"/>
              <a:pPr/>
              <a:t>22</a:t>
            </a:fld>
            <a:endParaRPr lang="zh-CN" altLang="en-US"/>
          </a:p>
        </p:txBody>
      </p:sp>
      <p:pic>
        <p:nvPicPr>
          <p:cNvPr id="7" name="Picture 6"/>
          <p:cNvPicPr>
            <a:picLocks noChangeAspect="1"/>
          </p:cNvPicPr>
          <p:nvPr/>
        </p:nvPicPr>
        <p:blipFill>
          <a:blip r:embed="rId2"/>
          <a:stretch>
            <a:fillRect/>
          </a:stretch>
        </p:blipFill>
        <p:spPr>
          <a:xfrm>
            <a:off x="898072" y="1589098"/>
            <a:ext cx="5825936" cy="3137725"/>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3102441825"/>
              </p:ext>
            </p:extLst>
          </p:nvPr>
        </p:nvGraphicFramePr>
        <p:xfrm>
          <a:off x="898071" y="4952530"/>
          <a:ext cx="5825937" cy="1107440"/>
        </p:xfrm>
        <a:graphic>
          <a:graphicData uri="http://schemas.openxmlformats.org/drawingml/2006/table">
            <a:tbl>
              <a:tblPr firstRow="1" bandRow="1">
                <a:tableStyleId>{5C22544A-7EE6-4342-B048-85BDC9FD1C3A}</a:tableStyleId>
              </a:tblPr>
              <a:tblGrid>
                <a:gridCol w="1480458">
                  <a:extLst>
                    <a:ext uri="{9D8B030D-6E8A-4147-A177-3AD203B41FA5}">
                      <a16:colId xmlns:a16="http://schemas.microsoft.com/office/drawing/2014/main" val="20000"/>
                    </a:ext>
                  </a:extLst>
                </a:gridCol>
                <a:gridCol w="2365828">
                  <a:extLst>
                    <a:ext uri="{9D8B030D-6E8A-4147-A177-3AD203B41FA5}">
                      <a16:colId xmlns:a16="http://schemas.microsoft.com/office/drawing/2014/main" val="20001"/>
                    </a:ext>
                  </a:extLst>
                </a:gridCol>
                <a:gridCol w="1979651">
                  <a:extLst>
                    <a:ext uri="{9D8B030D-6E8A-4147-A177-3AD203B41FA5}">
                      <a16:colId xmlns:a16="http://schemas.microsoft.com/office/drawing/2014/main" val="20002"/>
                    </a:ext>
                  </a:extLst>
                </a:gridCol>
              </a:tblGrid>
              <a:tr h="0">
                <a:tc>
                  <a:txBody>
                    <a:bodyPr/>
                    <a:lstStyle/>
                    <a:p>
                      <a:pPr marL="0" marR="0" lvl="0" indent="0" algn="ctr" defTabSz="914400" rtl="0" eaLnBrk="1" fontAlgn="base" latinLnBrk="0" hangingPunct="1">
                        <a:lnSpc>
                          <a:spcPct val="100000"/>
                        </a:lnSpc>
                        <a:spcBef>
                          <a:spcPct val="20000"/>
                        </a:spcBef>
                        <a:spcAft>
                          <a:spcPct val="0"/>
                        </a:spcAft>
                        <a:buClr>
                          <a:srgbClr val="CC0000"/>
                        </a:buClr>
                        <a:buSzTx/>
                        <a:buFont typeface="Wingdings" pitchFamily="2" charset="2"/>
                        <a:buNone/>
                        <a:tabLst/>
                        <a:defRPr/>
                      </a:pPr>
                      <a:r>
                        <a:rPr kumimoji="0" lang="zh-CN" altLang="en-US" sz="1800" b="1" i="0" u="none" strike="noStrike" kern="1200" cap="none" spc="0" normalizeH="0" baseline="0" dirty="0">
                          <a:ln>
                            <a:noFill/>
                          </a:ln>
                          <a:solidFill>
                            <a:schemeClr val="tx1"/>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⼗六进制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rgbClr val="CC0000"/>
                        </a:buClr>
                        <a:buSzTx/>
                        <a:buFont typeface="Wingdings" pitchFamily="2" charset="2"/>
                        <a:buNone/>
                        <a:tabLst/>
                        <a:defRPr/>
                      </a:pPr>
                      <a:r>
                        <a:rPr kumimoji="0" lang="zh-CN" altLang="en-US" sz="1800" b="1" i="0" u="none" strike="noStrike" kern="1200" cap="none" spc="0" normalizeH="0" baseline="0" dirty="0">
                          <a:ln>
                            <a:noFill/>
                          </a:ln>
                          <a:solidFill>
                            <a:schemeClr val="tx1"/>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十进制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rgbClr val="CC0000"/>
                        </a:buClr>
                        <a:buSzTx/>
                        <a:buFont typeface="Wingdings" pitchFamily="2" charset="2"/>
                        <a:buNone/>
                        <a:tabLst/>
                        <a:defRPr/>
                      </a:pPr>
                      <a:r>
                        <a:rPr kumimoji="0" lang="en-US" altLang="zh-CN" sz="1800" b="1" i="0" u="none" strike="noStrike" kern="1200" cap="none" spc="0" normalizeH="0" baseline="0" dirty="0">
                          <a:ln>
                            <a:noFill/>
                          </a:ln>
                          <a:solidFill>
                            <a:schemeClr val="tx1"/>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ASCII </a:t>
                      </a:r>
                      <a:endParaRPr kumimoji="0" lang="zh-CN" altLang="en-US" sz="1800" b="1" i="0" u="none" strike="noStrike" kern="1200" cap="none" spc="0" normalizeH="0" baseline="0" dirty="0">
                        <a:ln>
                          <a:noFill/>
                        </a:ln>
                        <a:solidFill>
                          <a:schemeClr val="tx1"/>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marL="0" marR="0" lvl="0" indent="0" algn="ctr" defTabSz="914400" rtl="0" eaLnBrk="1" fontAlgn="base" latinLnBrk="0" hangingPunct="1">
                        <a:lnSpc>
                          <a:spcPct val="100000"/>
                        </a:lnSpc>
                        <a:spcBef>
                          <a:spcPct val="20000"/>
                        </a:spcBef>
                        <a:spcAft>
                          <a:spcPct val="0"/>
                        </a:spcAft>
                        <a:buClr>
                          <a:srgbClr val="CC0000"/>
                        </a:buClr>
                        <a:buSzTx/>
                        <a:buFont typeface="Wingdings" pitchFamily="2" charset="2"/>
                        <a:buNone/>
                        <a:tabLst/>
                        <a:defRPr/>
                      </a:pPr>
                      <a:r>
                        <a:rPr lang="en-US" altLang="zh-CN" dirty="0"/>
                        <a:t>48</a:t>
                      </a:r>
                      <a:endParaRPr kumimoji="0" lang="zh-CN" altLang="en-US" sz="1800" b="0" i="0" u="none" strike="noStrike" kern="1200" cap="none" spc="0" normalizeH="0" baseline="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rgbClr val="CC0000"/>
                        </a:buClr>
                        <a:buSzTx/>
                        <a:buFont typeface="Wingdings" pitchFamily="2" charset="2"/>
                        <a:buNone/>
                        <a:tabLst/>
                        <a:defRPr/>
                      </a:pPr>
                      <a:r>
                        <a:rPr lang="en-US" altLang="zh-CN" dirty="0">
                          <a:solidFill>
                            <a:srgbClr val="000000"/>
                          </a:solidFill>
                          <a:latin typeface="+mn-lt"/>
                        </a:rPr>
                        <a:t>4*16+8=72</a:t>
                      </a:r>
                      <a:endParaRPr kumimoji="0" lang="zh-CN" altLang="en-US" sz="1800" b="0" i="0" u="none" strike="noStrike" kern="1200" cap="none" spc="0" normalizeH="0" baseline="0" dirty="0">
                        <a:ln>
                          <a:noFill/>
                        </a:ln>
                        <a:solidFill>
                          <a:schemeClr val="tx1"/>
                        </a:solidFill>
                        <a:effectLst/>
                        <a:uLnTx/>
                        <a:uFillTx/>
                        <a:latin typeface="+mn-lt"/>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rgbClr val="CC0000"/>
                        </a:buClr>
                        <a:buSzTx/>
                        <a:buFont typeface="Wingdings" pitchFamily="2" charset="2"/>
                        <a:buNone/>
                        <a:tabLst/>
                        <a:defRPr/>
                      </a:pPr>
                      <a:r>
                        <a:rPr kumimoji="0" lang="en-US" altLang="zh-CN" sz="1800" b="0" i="0" u="none" strike="noStrike" kern="1200" cap="none" spc="0" normalizeH="0" baseline="0" dirty="0">
                          <a:ln>
                            <a:noFill/>
                          </a:ln>
                          <a:solidFill>
                            <a:schemeClr val="tx1"/>
                          </a:solidFill>
                          <a:effectLst/>
                          <a:uLnTx/>
                          <a:uFillTx/>
                          <a:latin typeface="微软雅黑" panose="020B0503020204020204" pitchFamily="34" charset="-122"/>
                          <a:ea typeface="微软雅黑" panose="020B0503020204020204" pitchFamily="34" charset="-122"/>
                          <a:cs typeface="+mn-cs"/>
                        </a:rPr>
                        <a:t>H</a:t>
                      </a:r>
                      <a:endParaRPr kumimoji="0" lang="zh-CN" altLang="en-US" sz="1800" b="0" i="0" u="none" strike="noStrike" kern="1200" cap="none" spc="0" normalizeH="0" baseline="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marL="0" marR="0" lvl="0" indent="0" algn="ctr" defTabSz="914400" rtl="0" eaLnBrk="1" fontAlgn="base" latinLnBrk="0" hangingPunct="1">
                        <a:lnSpc>
                          <a:spcPct val="100000"/>
                        </a:lnSpc>
                        <a:spcBef>
                          <a:spcPct val="20000"/>
                        </a:spcBef>
                        <a:spcAft>
                          <a:spcPct val="0"/>
                        </a:spcAft>
                        <a:buClr>
                          <a:srgbClr val="CC0000"/>
                        </a:buClr>
                        <a:buSzTx/>
                        <a:buFont typeface="Wingdings" pitchFamily="2" charset="2"/>
                        <a:buNone/>
                        <a:tabLst/>
                        <a:defRPr/>
                      </a:pPr>
                      <a:r>
                        <a:rPr lang="en-US" altLang="zh-CN" dirty="0"/>
                        <a:t>4F</a:t>
                      </a:r>
                      <a:endParaRPr kumimoji="0" lang="zh-CN" altLang="en-US" sz="1800" b="0" i="0" u="none" strike="noStrike" kern="1200" cap="none" spc="0" normalizeH="0" baseline="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rgbClr val="CC0000"/>
                        </a:buClr>
                        <a:buSzTx/>
                        <a:buFont typeface="Wingdings" pitchFamily="2" charset="2"/>
                        <a:buNone/>
                        <a:tabLst/>
                        <a:defRPr/>
                      </a:pPr>
                      <a:r>
                        <a:rPr lang="en-US" altLang="zh-CN" dirty="0"/>
                        <a:t>4*16+15=79</a:t>
                      </a:r>
                      <a:endParaRPr kumimoji="0" lang="zh-CN" altLang="en-US" sz="1800" b="0" i="0" u="none" strike="noStrike" kern="1200" cap="none" spc="0" normalizeH="0" baseline="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rgbClr val="CC0000"/>
                        </a:buClr>
                        <a:buSzTx/>
                        <a:buFont typeface="Wingdings" pitchFamily="2" charset="2"/>
                        <a:buNone/>
                        <a:tabLst/>
                        <a:defRPr/>
                      </a:pPr>
                      <a:r>
                        <a:rPr kumimoji="0" lang="en-US" altLang="zh-CN" sz="1800" b="0" i="0" u="none" strike="noStrike" kern="1200" cap="none" spc="0" normalizeH="0" baseline="0" dirty="0">
                          <a:ln>
                            <a:noFill/>
                          </a:ln>
                          <a:solidFill>
                            <a:schemeClr val="tx1"/>
                          </a:solidFill>
                          <a:effectLst/>
                          <a:uLnTx/>
                          <a:uFillTx/>
                          <a:latin typeface="微软雅黑" panose="020B0503020204020204" pitchFamily="34" charset="-122"/>
                          <a:ea typeface="微软雅黑" panose="020B0503020204020204" pitchFamily="34" charset="-122"/>
                          <a:cs typeface="+mn-cs"/>
                        </a:rPr>
                        <a:t>O</a:t>
                      </a:r>
                      <a:endParaRPr kumimoji="0" lang="zh-CN" altLang="en-US" sz="1800" b="0" i="0" u="none" strike="noStrike" kern="1200" cap="none" spc="0" normalizeH="0" baseline="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528156384"/>
              </p:ext>
            </p:extLst>
          </p:nvPr>
        </p:nvGraphicFramePr>
        <p:xfrm>
          <a:off x="7142842" y="1225516"/>
          <a:ext cx="1638300" cy="5037577"/>
        </p:xfrm>
        <a:graphic>
          <a:graphicData uri="http://schemas.openxmlformats.org/drawingml/2006/table">
            <a:tbl>
              <a:tblPr/>
              <a:tblGrid>
                <a:gridCol w="882727">
                  <a:extLst>
                    <a:ext uri="{9D8B030D-6E8A-4147-A177-3AD203B41FA5}">
                      <a16:colId xmlns:a16="http://schemas.microsoft.com/office/drawing/2014/main" val="20000"/>
                    </a:ext>
                  </a:extLst>
                </a:gridCol>
                <a:gridCol w="755573">
                  <a:extLst>
                    <a:ext uri="{9D8B030D-6E8A-4147-A177-3AD203B41FA5}">
                      <a16:colId xmlns:a16="http://schemas.microsoft.com/office/drawing/2014/main" val="20001"/>
                    </a:ext>
                  </a:extLst>
                </a:gridCol>
              </a:tblGrid>
              <a:tr h="238793">
                <a:tc>
                  <a:txBody>
                    <a:bodyPr/>
                    <a:lstStyle/>
                    <a:p>
                      <a:pPr algn="ctr" fontAlgn="t">
                        <a:lnSpc>
                          <a:spcPts val="1300"/>
                        </a:lnSpc>
                      </a:pPr>
                      <a:r>
                        <a:rPr lang="en-US" sz="1200" b="1" dirty="0">
                          <a:solidFill>
                            <a:srgbClr val="006CBF"/>
                          </a:solidFill>
                          <a:effectLst/>
                          <a:latin typeface="微软雅黑" panose="020B0503020204020204" pitchFamily="34" charset="-122"/>
                          <a:ea typeface="微软雅黑" panose="020B0503020204020204" pitchFamily="34" charset="-122"/>
                        </a:rPr>
                        <a:t>ASCII</a:t>
                      </a:r>
                      <a:r>
                        <a:rPr lang="zh-CN" altLang="en-US" sz="1200" b="1" dirty="0">
                          <a:solidFill>
                            <a:srgbClr val="006CBF"/>
                          </a:solidFill>
                          <a:effectLst/>
                          <a:latin typeface="微软雅黑" panose="020B0503020204020204" pitchFamily="34" charset="-122"/>
                          <a:ea typeface="微软雅黑" panose="020B0503020204020204" pitchFamily="34" charset="-122"/>
                        </a:rPr>
                        <a:t>值</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1300"/>
                        </a:lnSpc>
                      </a:pPr>
                      <a:r>
                        <a:rPr lang="zh-CN" altLang="en-US" sz="1200" b="1" dirty="0">
                          <a:solidFill>
                            <a:srgbClr val="006CBF"/>
                          </a:solidFill>
                          <a:effectLst/>
                          <a:latin typeface="微软雅黑" panose="020B0503020204020204" pitchFamily="34" charset="-122"/>
                          <a:ea typeface="微软雅黑" panose="020B0503020204020204" pitchFamily="34" charset="-122"/>
                        </a:rPr>
                        <a:t>控制字符</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64</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31859">
                <a:tc>
                  <a:txBody>
                    <a:bodyPr/>
                    <a:lstStyle/>
                    <a:p>
                      <a:pPr algn="ctr" fontAlgn="t">
                        <a:lnSpc>
                          <a:spcPts val="600"/>
                        </a:lnSpc>
                      </a:pPr>
                      <a:r>
                        <a:rPr lang="en-US" altLang="zh-CN" sz="1200" b="0" dirty="0">
                          <a:solidFill>
                            <a:schemeClr val="tx1"/>
                          </a:solidFill>
                          <a:effectLst/>
                          <a:latin typeface="微软雅黑" panose="020B0503020204020204" pitchFamily="34" charset="-122"/>
                          <a:ea typeface="微软雅黑" panose="020B0503020204020204" pitchFamily="34" charset="-122"/>
                        </a:rPr>
                        <a:t>65</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b="0" dirty="0">
                          <a:solidFill>
                            <a:schemeClr val="tx1"/>
                          </a:solidFill>
                          <a:effectLst/>
                          <a:latin typeface="微软雅黑" panose="020B0503020204020204" pitchFamily="34" charset="-122"/>
                          <a:ea typeface="微软雅黑" panose="020B0503020204020204" pitchFamily="34" charset="-122"/>
                        </a:rPr>
                        <a:t>A</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31859">
                <a:tc>
                  <a:txBody>
                    <a:bodyPr/>
                    <a:lstStyle/>
                    <a:p>
                      <a:pPr algn="ctr" fontAlgn="t">
                        <a:lnSpc>
                          <a:spcPts val="600"/>
                        </a:lnSpc>
                      </a:pPr>
                      <a:r>
                        <a:rPr lang="en-US" altLang="zh-CN" sz="1200" b="0">
                          <a:solidFill>
                            <a:schemeClr val="tx1"/>
                          </a:solidFill>
                          <a:effectLst/>
                          <a:latin typeface="微软雅黑" panose="020B0503020204020204" pitchFamily="34" charset="-122"/>
                          <a:ea typeface="微软雅黑" panose="020B0503020204020204" pitchFamily="34" charset="-122"/>
                        </a:rPr>
                        <a:t>66</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B</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31859">
                <a:tc>
                  <a:txBody>
                    <a:bodyPr/>
                    <a:lstStyle/>
                    <a:p>
                      <a:pPr algn="ctr" fontAlgn="t">
                        <a:lnSpc>
                          <a:spcPts val="600"/>
                        </a:lnSpc>
                      </a:pPr>
                      <a:r>
                        <a:rPr lang="en-US" altLang="zh-CN" sz="1200" b="0">
                          <a:solidFill>
                            <a:schemeClr val="tx1"/>
                          </a:solidFill>
                          <a:effectLst/>
                          <a:latin typeface="微软雅黑" panose="020B0503020204020204" pitchFamily="34" charset="-122"/>
                          <a:ea typeface="微软雅黑" panose="020B0503020204020204" pitchFamily="34" charset="-122"/>
                        </a:rPr>
                        <a:t>67</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C</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31859">
                <a:tc>
                  <a:txBody>
                    <a:bodyPr/>
                    <a:lstStyle/>
                    <a:p>
                      <a:pPr algn="ctr" fontAlgn="t">
                        <a:lnSpc>
                          <a:spcPts val="600"/>
                        </a:lnSpc>
                      </a:pPr>
                      <a:r>
                        <a:rPr lang="en-US" altLang="zh-CN" sz="1200" b="0">
                          <a:solidFill>
                            <a:schemeClr val="tx1"/>
                          </a:solidFill>
                          <a:effectLst/>
                          <a:latin typeface="微软雅黑" panose="020B0503020204020204" pitchFamily="34" charset="-122"/>
                          <a:ea typeface="微软雅黑" panose="020B0503020204020204" pitchFamily="34" charset="-122"/>
                        </a:rPr>
                        <a:t>68</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D</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31859">
                <a:tc>
                  <a:txBody>
                    <a:bodyPr/>
                    <a:lstStyle/>
                    <a:p>
                      <a:pPr algn="ctr" fontAlgn="t">
                        <a:lnSpc>
                          <a:spcPts val="600"/>
                        </a:lnSpc>
                      </a:pPr>
                      <a:r>
                        <a:rPr lang="en-US" altLang="zh-CN" sz="1200" b="0">
                          <a:solidFill>
                            <a:schemeClr val="tx1"/>
                          </a:solidFill>
                          <a:effectLst/>
                          <a:latin typeface="微软雅黑" panose="020B0503020204020204" pitchFamily="34" charset="-122"/>
                          <a:ea typeface="微软雅黑" panose="020B0503020204020204" pitchFamily="34" charset="-122"/>
                        </a:rPr>
                        <a:t>69</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E</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131859">
                <a:tc>
                  <a:txBody>
                    <a:bodyPr/>
                    <a:lstStyle/>
                    <a:p>
                      <a:pPr algn="ctr" fontAlgn="t">
                        <a:lnSpc>
                          <a:spcPts val="600"/>
                        </a:lnSpc>
                      </a:pPr>
                      <a:r>
                        <a:rPr lang="en-US" altLang="zh-CN" sz="1200" b="0">
                          <a:solidFill>
                            <a:schemeClr val="tx1"/>
                          </a:solidFill>
                          <a:effectLst/>
                          <a:latin typeface="微软雅黑" panose="020B0503020204020204" pitchFamily="34" charset="-122"/>
                          <a:ea typeface="微软雅黑" panose="020B0503020204020204" pitchFamily="34" charset="-122"/>
                        </a:rPr>
                        <a:t>70</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F</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131859">
                <a:tc>
                  <a:txBody>
                    <a:bodyPr/>
                    <a:lstStyle/>
                    <a:p>
                      <a:pPr algn="ctr" fontAlgn="t">
                        <a:lnSpc>
                          <a:spcPts val="600"/>
                        </a:lnSpc>
                      </a:pPr>
                      <a:r>
                        <a:rPr lang="en-US" altLang="zh-CN" sz="1200" b="0">
                          <a:solidFill>
                            <a:schemeClr val="tx1"/>
                          </a:solidFill>
                          <a:effectLst/>
                          <a:latin typeface="微软雅黑" panose="020B0503020204020204" pitchFamily="34" charset="-122"/>
                          <a:ea typeface="微软雅黑" panose="020B0503020204020204" pitchFamily="34" charset="-122"/>
                        </a:rPr>
                        <a:t>71</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G</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131859">
                <a:tc>
                  <a:txBody>
                    <a:bodyPr/>
                    <a:lstStyle/>
                    <a:p>
                      <a:pPr algn="ctr" fontAlgn="t">
                        <a:lnSpc>
                          <a:spcPts val="600"/>
                        </a:lnSpc>
                      </a:pPr>
                      <a:r>
                        <a:rPr lang="en-US" altLang="zh-CN" sz="1200" b="0">
                          <a:solidFill>
                            <a:schemeClr val="tx1"/>
                          </a:solidFill>
                          <a:effectLst/>
                          <a:latin typeface="微软雅黑" panose="020B0503020204020204" pitchFamily="34" charset="-122"/>
                          <a:ea typeface="微软雅黑" panose="020B0503020204020204" pitchFamily="34" charset="-122"/>
                        </a:rPr>
                        <a:t>72</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H</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131859">
                <a:tc>
                  <a:txBody>
                    <a:bodyPr/>
                    <a:lstStyle/>
                    <a:p>
                      <a:pPr algn="ctr" fontAlgn="t">
                        <a:lnSpc>
                          <a:spcPts val="600"/>
                        </a:lnSpc>
                      </a:pPr>
                      <a:r>
                        <a:rPr lang="en-US" altLang="zh-CN" sz="1200" b="0">
                          <a:solidFill>
                            <a:schemeClr val="tx1"/>
                          </a:solidFill>
                          <a:effectLst/>
                          <a:latin typeface="微软雅黑" panose="020B0503020204020204" pitchFamily="34" charset="-122"/>
                          <a:ea typeface="微软雅黑" panose="020B0503020204020204" pitchFamily="34" charset="-122"/>
                        </a:rPr>
                        <a:t>73</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I</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r h="0">
                <a:tc>
                  <a:txBody>
                    <a:bodyPr/>
                    <a:lstStyle/>
                    <a:p>
                      <a:pPr algn="ctr" fontAlgn="t">
                        <a:lnSpc>
                          <a:spcPts val="600"/>
                        </a:lnSpc>
                      </a:pPr>
                      <a:r>
                        <a:rPr lang="en-US" altLang="zh-CN" sz="1200" b="0">
                          <a:solidFill>
                            <a:schemeClr val="tx1"/>
                          </a:solidFill>
                          <a:effectLst/>
                          <a:latin typeface="微软雅黑" panose="020B0503020204020204" pitchFamily="34" charset="-122"/>
                          <a:ea typeface="微软雅黑" panose="020B0503020204020204" pitchFamily="34" charset="-122"/>
                        </a:rPr>
                        <a:t>74</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J</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11"/>
                  </a:ext>
                </a:extLst>
              </a:tr>
              <a:tr h="131859">
                <a:tc>
                  <a:txBody>
                    <a:bodyPr/>
                    <a:lstStyle/>
                    <a:p>
                      <a:pPr algn="ctr" fontAlgn="t">
                        <a:lnSpc>
                          <a:spcPts val="600"/>
                        </a:lnSpc>
                      </a:pPr>
                      <a:r>
                        <a:rPr lang="en-US" altLang="zh-CN" sz="1200" b="0">
                          <a:solidFill>
                            <a:schemeClr val="tx1"/>
                          </a:solidFill>
                          <a:effectLst/>
                          <a:latin typeface="微软雅黑" panose="020B0503020204020204" pitchFamily="34" charset="-122"/>
                          <a:ea typeface="微软雅黑" panose="020B0503020204020204" pitchFamily="34" charset="-122"/>
                        </a:rPr>
                        <a:t>75</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K</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12"/>
                  </a:ext>
                </a:extLst>
              </a:tr>
              <a:tr h="131859">
                <a:tc>
                  <a:txBody>
                    <a:bodyPr/>
                    <a:lstStyle/>
                    <a:p>
                      <a:pPr algn="ctr" fontAlgn="t">
                        <a:lnSpc>
                          <a:spcPts val="600"/>
                        </a:lnSpc>
                      </a:pPr>
                      <a:r>
                        <a:rPr lang="en-US" altLang="zh-CN" sz="1200" b="0">
                          <a:solidFill>
                            <a:schemeClr val="tx1"/>
                          </a:solidFill>
                          <a:effectLst/>
                          <a:latin typeface="微软雅黑" panose="020B0503020204020204" pitchFamily="34" charset="-122"/>
                          <a:ea typeface="微软雅黑" panose="020B0503020204020204" pitchFamily="34" charset="-122"/>
                        </a:rPr>
                        <a:t>76</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L</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13"/>
                  </a:ext>
                </a:extLst>
              </a:tr>
              <a:tr h="131859">
                <a:tc>
                  <a:txBody>
                    <a:bodyPr/>
                    <a:lstStyle/>
                    <a:p>
                      <a:pPr algn="ctr" fontAlgn="t">
                        <a:lnSpc>
                          <a:spcPts val="600"/>
                        </a:lnSpc>
                      </a:pPr>
                      <a:r>
                        <a:rPr lang="en-US" altLang="zh-CN" sz="1200" b="0">
                          <a:solidFill>
                            <a:schemeClr val="tx1"/>
                          </a:solidFill>
                          <a:effectLst/>
                          <a:latin typeface="微软雅黑" panose="020B0503020204020204" pitchFamily="34" charset="-122"/>
                          <a:ea typeface="微软雅黑" panose="020B0503020204020204" pitchFamily="34" charset="-122"/>
                        </a:rPr>
                        <a:t>77</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M</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14"/>
                  </a:ext>
                </a:extLst>
              </a:tr>
              <a:tr h="131859">
                <a:tc>
                  <a:txBody>
                    <a:bodyPr/>
                    <a:lstStyle/>
                    <a:p>
                      <a:pPr algn="ctr" fontAlgn="t">
                        <a:lnSpc>
                          <a:spcPts val="600"/>
                        </a:lnSpc>
                      </a:pPr>
                      <a:r>
                        <a:rPr lang="en-US" altLang="zh-CN" sz="1200" b="0">
                          <a:solidFill>
                            <a:schemeClr val="tx1"/>
                          </a:solidFill>
                          <a:effectLst/>
                          <a:latin typeface="微软雅黑" panose="020B0503020204020204" pitchFamily="34" charset="-122"/>
                          <a:ea typeface="微软雅黑" panose="020B0503020204020204" pitchFamily="34" charset="-122"/>
                        </a:rPr>
                        <a:t>78</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N</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15"/>
                  </a:ext>
                </a:extLst>
              </a:tr>
              <a:tr h="0">
                <a:tc>
                  <a:txBody>
                    <a:bodyPr/>
                    <a:lstStyle/>
                    <a:p>
                      <a:pPr algn="ctr" fontAlgn="t">
                        <a:lnSpc>
                          <a:spcPts val="600"/>
                        </a:lnSpc>
                      </a:pPr>
                      <a:r>
                        <a:rPr lang="en-US" altLang="zh-CN" sz="1200" b="0">
                          <a:solidFill>
                            <a:schemeClr val="tx1"/>
                          </a:solidFill>
                          <a:effectLst/>
                          <a:latin typeface="微软雅黑" panose="020B0503020204020204" pitchFamily="34" charset="-122"/>
                          <a:ea typeface="微软雅黑" panose="020B0503020204020204" pitchFamily="34" charset="-122"/>
                        </a:rPr>
                        <a:t>79</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O</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16"/>
                  </a:ext>
                </a:extLst>
              </a:tr>
              <a:tr h="131859">
                <a:tc>
                  <a:txBody>
                    <a:bodyPr/>
                    <a:lstStyle/>
                    <a:p>
                      <a:pPr algn="ctr" fontAlgn="t">
                        <a:lnSpc>
                          <a:spcPts val="600"/>
                        </a:lnSpc>
                      </a:pPr>
                      <a:r>
                        <a:rPr lang="en-US" altLang="zh-CN" sz="1200" b="0" dirty="0">
                          <a:solidFill>
                            <a:schemeClr val="tx1"/>
                          </a:solidFill>
                          <a:effectLst/>
                          <a:latin typeface="微软雅黑" panose="020B0503020204020204" pitchFamily="34" charset="-122"/>
                          <a:ea typeface="微软雅黑" panose="020B0503020204020204" pitchFamily="34" charset="-122"/>
                        </a:rPr>
                        <a:t>80</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P</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17"/>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81</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Q</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18"/>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82</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R</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19"/>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83</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S</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20"/>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84</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21"/>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85</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U</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22"/>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86</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V</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23"/>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87</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W</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24"/>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88</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X</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25"/>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89</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Y</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26"/>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90</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Z</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27"/>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91</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28"/>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92</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29"/>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93</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30"/>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94</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31"/>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95</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dirty="0">
                          <a:effectLst/>
                          <a:latin typeface="微软雅黑" panose="020B0503020204020204" pitchFamily="34" charset="-122"/>
                          <a:ea typeface="微软雅黑" panose="020B0503020204020204" pitchFamily="34" charset="-122"/>
                        </a:rPr>
                        <a:t>_</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32"/>
                  </a:ext>
                </a:extLst>
              </a:tr>
            </a:tbl>
          </a:graphicData>
        </a:graphic>
      </p:graphicFrame>
    </p:spTree>
    <p:extLst>
      <p:ext uri="{BB962C8B-B14F-4D97-AF65-F5344CB8AC3E}">
        <p14:creationId xmlns:p14="http://schemas.microsoft.com/office/powerpoint/2010/main" val="21027082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t>字符类型</a:t>
            </a:r>
            <a:r>
              <a:rPr lang="zh-CN" altLang="en-US" sz="2400" dirty="0">
                <a:solidFill>
                  <a:srgbClr val="FFFF00"/>
                </a:solidFill>
              </a:rPr>
              <a:t>：转义字符</a:t>
            </a:r>
            <a:endParaRPr lang="zh-CN" altLang="en-US" dirty="0"/>
          </a:p>
        </p:txBody>
      </p:sp>
      <p:sp>
        <p:nvSpPr>
          <p:cNvPr id="4" name="Date Placeholder 3"/>
          <p:cNvSpPr>
            <a:spLocks noGrp="1"/>
          </p:cNvSpPr>
          <p:nvPr>
            <p:ph type="dt" sz="half" idx="10"/>
          </p:nvPr>
        </p:nvSpPr>
        <p:spPr/>
        <p:txBody>
          <a:bodyPr/>
          <a:lstStyle/>
          <a:p>
            <a:fld id="{C9840661-71DF-4973-8EB4-4356D7864B65}" type="datetime1">
              <a:rPr lang="zh-CN" altLang="en-US" smtClean="0"/>
              <a:t>2020/9/25</a:t>
            </a:fld>
            <a:endParaRPr lang="zh-CN" altLang="en-US"/>
          </a:p>
        </p:txBody>
      </p:sp>
      <p:sp>
        <p:nvSpPr>
          <p:cNvPr id="5" name="Footer Placeholder 4"/>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
        <p:nvSpPr>
          <p:cNvPr id="6" name="Slide Number Placeholder 5"/>
          <p:cNvSpPr>
            <a:spLocks noGrp="1"/>
          </p:cNvSpPr>
          <p:nvPr>
            <p:ph type="sldNum" sz="quarter" idx="12"/>
          </p:nvPr>
        </p:nvSpPr>
        <p:spPr/>
        <p:txBody>
          <a:bodyPr/>
          <a:lstStyle/>
          <a:p>
            <a:fld id="{57E71E5F-B3DE-4457-8F57-E0F998074911}" type="slidenum">
              <a:rPr lang="zh-CN" altLang="en-US" smtClean="0"/>
              <a:pPr/>
              <a:t>23</a:t>
            </a:fld>
            <a:endParaRPr lang="zh-CN" altLang="en-US"/>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376434407"/>
              </p:ext>
            </p:extLst>
          </p:nvPr>
        </p:nvGraphicFramePr>
        <p:xfrm>
          <a:off x="373521" y="1419368"/>
          <a:ext cx="8402637" cy="4638232"/>
        </p:xfrm>
        <a:graphic>
          <a:graphicData uri="http://schemas.openxmlformats.org/drawingml/2006/table">
            <a:tbl>
              <a:tblPr/>
              <a:tblGrid>
                <a:gridCol w="2630936">
                  <a:extLst>
                    <a:ext uri="{9D8B030D-6E8A-4147-A177-3AD203B41FA5}">
                      <a16:colId xmlns:a16="http://schemas.microsoft.com/office/drawing/2014/main" val="20000"/>
                    </a:ext>
                  </a:extLst>
                </a:gridCol>
                <a:gridCol w="2772229">
                  <a:extLst>
                    <a:ext uri="{9D8B030D-6E8A-4147-A177-3AD203B41FA5}">
                      <a16:colId xmlns:a16="http://schemas.microsoft.com/office/drawing/2014/main" val="20001"/>
                    </a:ext>
                  </a:extLst>
                </a:gridCol>
                <a:gridCol w="2999472">
                  <a:extLst>
                    <a:ext uri="{9D8B030D-6E8A-4147-A177-3AD203B41FA5}">
                      <a16:colId xmlns:a16="http://schemas.microsoft.com/office/drawing/2014/main" val="20002"/>
                    </a:ext>
                  </a:extLst>
                </a:gridCol>
              </a:tblGrid>
              <a:tr h="371032">
                <a:tc>
                  <a:txBody>
                    <a:bodyPr/>
                    <a:lstStyle/>
                    <a:p>
                      <a:pPr marL="0" marR="0" lvl="0" indent="0" algn="ctr" defTabSz="914400" rtl="0" eaLnBrk="1" fontAlgn="base" latinLnBrk="0" hangingPunct="1">
                        <a:lnSpc>
                          <a:spcPct val="100000"/>
                        </a:lnSpc>
                        <a:spcBef>
                          <a:spcPct val="20000"/>
                        </a:spcBef>
                        <a:spcAft>
                          <a:spcPct val="0"/>
                        </a:spcAft>
                        <a:buClr>
                          <a:srgbClr val="CC0000"/>
                        </a:buClr>
                        <a:buSzTx/>
                        <a:buFont typeface="Wingdings" pitchFamily="2" charset="2"/>
                        <a:buNone/>
                        <a:tabLst/>
                        <a:defRPr/>
                      </a:pPr>
                      <a:r>
                        <a:rPr kumimoji="0" lang="zh-CN" altLang="en-US" sz="1800" b="1" i="0" u="none" strike="noStrike" kern="1200" cap="none" spc="0" normalizeH="0" baseline="0" dirty="0">
                          <a:ln>
                            <a:noFill/>
                          </a:ln>
                          <a:solidFill>
                            <a:schemeClr val="tx1"/>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转义字符</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ct val="20000"/>
                        </a:spcBef>
                        <a:spcAft>
                          <a:spcPct val="0"/>
                        </a:spcAft>
                        <a:buClr>
                          <a:srgbClr val="CC0000"/>
                        </a:buClr>
                        <a:buSzTx/>
                        <a:buFont typeface="Wingdings" pitchFamily="2" charset="2"/>
                        <a:buNone/>
                        <a:tabLst/>
                        <a:defRPr/>
                      </a:pPr>
                      <a:r>
                        <a:rPr kumimoji="0" lang="zh-CN" altLang="en-US" sz="1800" b="1" i="0" u="none" strike="noStrike" kern="1200" cap="none" spc="0" normalizeH="0" baseline="0" dirty="0">
                          <a:ln>
                            <a:noFill/>
                          </a:ln>
                          <a:solidFill>
                            <a:schemeClr val="tx1"/>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含义</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ct val="20000"/>
                        </a:spcBef>
                        <a:spcAft>
                          <a:spcPct val="0"/>
                        </a:spcAft>
                        <a:buClr>
                          <a:srgbClr val="CC0000"/>
                        </a:buClr>
                        <a:buSzTx/>
                        <a:buFont typeface="Wingdings" pitchFamily="2" charset="2"/>
                        <a:buNone/>
                        <a:tabLst/>
                        <a:defRPr/>
                      </a:pPr>
                      <a:r>
                        <a:rPr kumimoji="0" lang="en-US" sz="1800" b="1" i="0" u="none" strike="noStrike" kern="1200" cap="none" spc="0" normalizeH="0" baseline="0" dirty="0">
                          <a:ln>
                            <a:noFill/>
                          </a:ln>
                          <a:solidFill>
                            <a:schemeClr val="tx1"/>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ASCII</a:t>
                      </a:r>
                      <a:r>
                        <a:rPr kumimoji="0" lang="zh-CN" altLang="en-US" sz="1800" b="1" i="0" u="none" strike="noStrike" kern="1200" cap="none" spc="0" normalizeH="0" baseline="0" dirty="0">
                          <a:ln>
                            <a:noFill/>
                          </a:ln>
                          <a:solidFill>
                            <a:schemeClr val="tx1"/>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码（</a:t>
                      </a:r>
                      <a:r>
                        <a:rPr kumimoji="0" lang="en-US" altLang="zh-CN" sz="1800" b="1" i="0" u="none" strike="noStrike" kern="1200" cap="none" spc="0" normalizeH="0" baseline="0" dirty="0">
                          <a:ln>
                            <a:noFill/>
                          </a:ln>
                          <a:solidFill>
                            <a:schemeClr val="tx1"/>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16/10</a:t>
                      </a:r>
                      <a:r>
                        <a:rPr kumimoji="0" lang="zh-CN" altLang="en-US" sz="1800" b="1" i="0" u="none" strike="noStrike" kern="1200" cap="none" spc="0" normalizeH="0" baseline="0" dirty="0">
                          <a:ln>
                            <a:noFill/>
                          </a:ln>
                          <a:solidFill>
                            <a:schemeClr val="tx1"/>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进制）</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304800">
                <a:tc>
                  <a:txBody>
                    <a:bodyPr/>
                    <a:lstStyle/>
                    <a:p>
                      <a:pPr marL="0" algn="ctr" defTabSz="914400" rtl="0" eaLnBrk="1" fontAlgn="t" latinLnBrk="0" hangingPunct="1">
                        <a:lnSpc>
                          <a:spcPct val="100000"/>
                        </a:lnSpc>
                        <a:spcBef>
                          <a:spcPts val="600"/>
                        </a:spcBef>
                        <a:spcAft>
                          <a:spcPts val="600"/>
                        </a:spcAft>
                      </a:pPr>
                      <a:r>
                        <a:rPr lang="en-US" sz="1600" kern="1200" dirty="0">
                          <a:solidFill>
                            <a:schemeClr val="tx1"/>
                          </a:solidFill>
                          <a:effectLst/>
                          <a:latin typeface="微软雅黑" panose="020B0503020204020204" pitchFamily="34" charset="-122"/>
                          <a:ea typeface="微软雅黑" panose="020B0503020204020204" pitchFamily="34" charset="-122"/>
                          <a:cs typeface="+mn-cs"/>
                        </a:rPr>
                        <a:t>\</a:t>
                      </a:r>
                      <a:r>
                        <a:rPr lang="en-US" altLang="zh-CN" sz="1600" kern="1200" dirty="0">
                          <a:solidFill>
                            <a:schemeClr val="tx1"/>
                          </a:solidFill>
                          <a:effectLst/>
                          <a:latin typeface="微软雅黑" panose="020B0503020204020204" pitchFamily="34" charset="-122"/>
                          <a:ea typeface="微软雅黑" panose="020B0503020204020204" pitchFamily="34" charset="-122"/>
                          <a:cs typeface="+mn-cs"/>
                        </a:rPr>
                        <a:t>0</a:t>
                      </a:r>
                      <a:endParaRPr lang="en-US" sz="1600" kern="12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t" latinLnBrk="0" hangingPunct="1">
                        <a:lnSpc>
                          <a:spcPct val="100000"/>
                        </a:lnSpc>
                        <a:spcBef>
                          <a:spcPts val="600"/>
                        </a:spcBef>
                        <a:spcAft>
                          <a:spcPts val="600"/>
                        </a:spcAft>
                      </a:pPr>
                      <a:r>
                        <a:rPr lang="zh-CN" altLang="en-US" sz="1600" kern="1200" dirty="0">
                          <a:solidFill>
                            <a:schemeClr val="tx1"/>
                          </a:solidFill>
                          <a:effectLst/>
                          <a:latin typeface="微软雅黑" panose="020B0503020204020204" pitchFamily="34" charset="-122"/>
                          <a:ea typeface="微软雅黑" panose="020B0503020204020204" pitchFamily="34" charset="-122"/>
                          <a:cs typeface="+mn-cs"/>
                        </a:rPr>
                        <a:t>空字符</a:t>
                      </a:r>
                      <a:r>
                        <a:rPr lang="en-US" altLang="zh-CN" sz="1600" kern="1200" dirty="0">
                          <a:solidFill>
                            <a:schemeClr val="tx1"/>
                          </a:solidFill>
                          <a:effectLst/>
                          <a:latin typeface="微软雅黑" panose="020B0503020204020204" pitchFamily="34" charset="-122"/>
                          <a:ea typeface="微软雅黑" panose="020B0503020204020204" pitchFamily="34" charset="-122"/>
                          <a:cs typeface="+mn-cs"/>
                        </a:rPr>
                        <a:t>(</a:t>
                      </a:r>
                      <a:r>
                        <a:rPr lang="en-US" sz="1600" kern="1200" dirty="0">
                          <a:solidFill>
                            <a:schemeClr val="tx1"/>
                          </a:solidFill>
                          <a:effectLst/>
                          <a:latin typeface="微软雅黑" panose="020B0503020204020204" pitchFamily="34" charset="-122"/>
                          <a:ea typeface="微软雅黑" panose="020B0503020204020204" pitchFamily="34" charset="-122"/>
                          <a:cs typeface="+mn-cs"/>
                        </a:rPr>
                        <a:t>NULL)</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t" latinLnBrk="0" hangingPunct="1">
                        <a:lnSpc>
                          <a:spcPct val="100000"/>
                        </a:lnSpc>
                        <a:spcBef>
                          <a:spcPts val="600"/>
                        </a:spcBef>
                        <a:spcAft>
                          <a:spcPts val="600"/>
                        </a:spcAft>
                      </a:pPr>
                      <a:r>
                        <a:rPr lang="en-US" sz="1600" kern="1200" dirty="0">
                          <a:solidFill>
                            <a:schemeClr val="tx1"/>
                          </a:solidFill>
                          <a:effectLst/>
                          <a:latin typeface="微软雅黑" panose="020B0503020204020204" pitchFamily="34" charset="-122"/>
                          <a:ea typeface="微软雅黑" panose="020B0503020204020204" pitchFamily="34" charset="-122"/>
                          <a:cs typeface="+mn-cs"/>
                        </a:rPr>
                        <a:t>00</a:t>
                      </a:r>
                      <a:r>
                        <a:rPr lang="zh-CN" altLang="en-US" sz="1600" kern="1200" dirty="0">
                          <a:solidFill>
                            <a:schemeClr val="tx1"/>
                          </a:solidFill>
                          <a:effectLst/>
                          <a:latin typeface="微软雅黑" panose="020B0503020204020204" pitchFamily="34" charset="-122"/>
                          <a:ea typeface="微软雅黑" panose="020B0503020204020204" pitchFamily="34" charset="-122"/>
                          <a:cs typeface="+mn-cs"/>
                        </a:rPr>
                        <a:t> </a:t>
                      </a:r>
                      <a:r>
                        <a:rPr lang="en-US" sz="160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600" kern="1200" dirty="0">
                          <a:solidFill>
                            <a:schemeClr val="tx1"/>
                          </a:solidFill>
                          <a:effectLst/>
                          <a:latin typeface="微软雅黑" panose="020B0503020204020204" pitchFamily="34" charset="-122"/>
                          <a:ea typeface="微软雅黑" panose="020B0503020204020204" pitchFamily="34" charset="-122"/>
                          <a:cs typeface="+mn-cs"/>
                        </a:rPr>
                        <a:t> </a:t>
                      </a:r>
                      <a:r>
                        <a:rPr lang="en-US" sz="1600" kern="1200" dirty="0">
                          <a:solidFill>
                            <a:schemeClr val="tx1"/>
                          </a:solidFill>
                          <a:effectLst/>
                          <a:latin typeface="微软雅黑" panose="020B0503020204020204" pitchFamily="34" charset="-122"/>
                          <a:ea typeface="微软雅黑" panose="020B0503020204020204" pitchFamily="34" charset="-122"/>
                          <a:cs typeface="+mn-cs"/>
                        </a:rPr>
                        <a:t>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04800">
                <a:tc>
                  <a:txBody>
                    <a:bodyPr/>
                    <a:lstStyle/>
                    <a:p>
                      <a:pPr marL="0" algn="ctr" defTabSz="914400" rtl="0" eaLnBrk="1" fontAlgn="t" latinLnBrk="0" hangingPunct="1">
                        <a:lnSpc>
                          <a:spcPct val="100000"/>
                        </a:lnSpc>
                        <a:spcBef>
                          <a:spcPts val="600"/>
                        </a:spcBef>
                        <a:spcAft>
                          <a:spcPts val="600"/>
                        </a:spcAft>
                      </a:pPr>
                      <a:r>
                        <a:rPr lang="en-US" sz="1600" kern="1200" dirty="0">
                          <a:solidFill>
                            <a:schemeClr val="tx1"/>
                          </a:solidFill>
                          <a:effectLst/>
                          <a:latin typeface="微软雅黑" panose="020B0503020204020204" pitchFamily="34" charset="-122"/>
                          <a:ea typeface="微软雅黑" panose="020B0503020204020204" pitchFamily="34" charset="-122"/>
                          <a:cs typeface="+mn-cs"/>
                        </a:rPr>
                        <a:t>\n</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t" latinLnBrk="0" hangingPunct="1">
                        <a:lnSpc>
                          <a:spcPct val="100000"/>
                        </a:lnSpc>
                        <a:spcBef>
                          <a:spcPts val="600"/>
                        </a:spcBef>
                        <a:spcAft>
                          <a:spcPts val="600"/>
                        </a:spcAft>
                      </a:pPr>
                      <a:r>
                        <a:rPr lang="zh-CN" altLang="en-US" sz="1600" kern="1200" dirty="0">
                          <a:solidFill>
                            <a:schemeClr val="tx1"/>
                          </a:solidFill>
                          <a:effectLst/>
                          <a:latin typeface="微软雅黑" panose="020B0503020204020204" pitchFamily="34" charset="-122"/>
                          <a:ea typeface="微软雅黑" panose="020B0503020204020204" pitchFamily="34" charset="-122"/>
                          <a:cs typeface="+mn-cs"/>
                        </a:rPr>
                        <a:t>换行符</a:t>
                      </a:r>
                      <a:r>
                        <a:rPr lang="en-US" altLang="zh-CN" sz="1600" kern="1200" dirty="0">
                          <a:solidFill>
                            <a:schemeClr val="tx1"/>
                          </a:solidFill>
                          <a:effectLst/>
                          <a:latin typeface="微软雅黑" panose="020B0503020204020204" pitchFamily="34" charset="-122"/>
                          <a:ea typeface="微软雅黑" panose="020B0503020204020204" pitchFamily="34" charset="-122"/>
                          <a:cs typeface="+mn-cs"/>
                        </a:rPr>
                        <a:t>(</a:t>
                      </a:r>
                      <a:r>
                        <a:rPr lang="en-US" sz="1600" kern="1200" dirty="0">
                          <a:solidFill>
                            <a:schemeClr val="tx1"/>
                          </a:solidFill>
                          <a:effectLst/>
                          <a:latin typeface="微软雅黑" panose="020B0503020204020204" pitchFamily="34" charset="-122"/>
                          <a:ea typeface="微软雅黑" panose="020B0503020204020204" pitchFamily="34" charset="-122"/>
                          <a:cs typeface="+mn-cs"/>
                        </a:rPr>
                        <a:t>LF)</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t" latinLnBrk="0" hangingPunct="1">
                        <a:lnSpc>
                          <a:spcPct val="100000"/>
                        </a:lnSpc>
                        <a:spcBef>
                          <a:spcPts val="600"/>
                        </a:spcBef>
                        <a:spcAft>
                          <a:spcPts val="600"/>
                        </a:spcAft>
                      </a:pPr>
                      <a:r>
                        <a:rPr lang="en-US" sz="1600" kern="1200" dirty="0">
                          <a:solidFill>
                            <a:schemeClr val="tx1"/>
                          </a:solidFill>
                          <a:effectLst/>
                          <a:latin typeface="微软雅黑" panose="020B0503020204020204" pitchFamily="34" charset="-122"/>
                          <a:ea typeface="微软雅黑" panose="020B0503020204020204" pitchFamily="34" charset="-122"/>
                          <a:cs typeface="+mn-cs"/>
                        </a:rPr>
                        <a:t>0A</a:t>
                      </a:r>
                      <a:r>
                        <a:rPr lang="zh-CN" altLang="en-US" sz="1600" kern="1200" dirty="0">
                          <a:solidFill>
                            <a:schemeClr val="tx1"/>
                          </a:solidFill>
                          <a:effectLst/>
                          <a:latin typeface="微软雅黑" panose="020B0503020204020204" pitchFamily="34" charset="-122"/>
                          <a:ea typeface="微软雅黑" panose="020B0503020204020204" pitchFamily="34" charset="-122"/>
                          <a:cs typeface="+mn-cs"/>
                        </a:rPr>
                        <a:t> </a:t>
                      </a:r>
                      <a:r>
                        <a:rPr lang="en-US" sz="160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600" kern="1200" dirty="0">
                          <a:solidFill>
                            <a:schemeClr val="tx1"/>
                          </a:solidFill>
                          <a:effectLst/>
                          <a:latin typeface="微软雅黑" panose="020B0503020204020204" pitchFamily="34" charset="-122"/>
                          <a:ea typeface="微软雅黑" panose="020B0503020204020204" pitchFamily="34" charset="-122"/>
                          <a:cs typeface="+mn-cs"/>
                        </a:rPr>
                        <a:t> </a:t>
                      </a:r>
                      <a:r>
                        <a:rPr lang="en-US" sz="1600" kern="1200" dirty="0">
                          <a:solidFill>
                            <a:schemeClr val="tx1"/>
                          </a:solidFill>
                          <a:effectLst/>
                          <a:latin typeface="微软雅黑" panose="020B0503020204020204" pitchFamily="34" charset="-122"/>
                          <a:ea typeface="微软雅黑" panose="020B0503020204020204" pitchFamily="34" charset="-122"/>
                          <a:cs typeface="+mn-cs"/>
                        </a:rPr>
                        <a:t>10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04800">
                <a:tc>
                  <a:txBody>
                    <a:bodyPr/>
                    <a:lstStyle/>
                    <a:p>
                      <a:pPr marL="0" algn="ctr" defTabSz="914400" rtl="0" eaLnBrk="1" fontAlgn="t" latinLnBrk="0" hangingPunct="1">
                        <a:lnSpc>
                          <a:spcPct val="100000"/>
                        </a:lnSpc>
                        <a:spcBef>
                          <a:spcPts val="600"/>
                        </a:spcBef>
                        <a:spcAft>
                          <a:spcPts val="600"/>
                        </a:spcAft>
                      </a:pPr>
                      <a:r>
                        <a:rPr lang="en-US" sz="1600" kern="1200" dirty="0">
                          <a:solidFill>
                            <a:schemeClr val="tx1"/>
                          </a:solidFill>
                          <a:effectLst/>
                          <a:latin typeface="微软雅黑" panose="020B0503020204020204" pitchFamily="34" charset="-122"/>
                          <a:ea typeface="微软雅黑" panose="020B0503020204020204" pitchFamily="34" charset="-122"/>
                          <a:cs typeface="+mn-cs"/>
                        </a:rPr>
                        <a:t>\r</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t" latinLnBrk="0" hangingPunct="1">
                        <a:lnSpc>
                          <a:spcPct val="100000"/>
                        </a:lnSpc>
                        <a:spcBef>
                          <a:spcPts val="600"/>
                        </a:spcBef>
                        <a:spcAft>
                          <a:spcPts val="600"/>
                        </a:spcAft>
                      </a:pPr>
                      <a:r>
                        <a:rPr lang="zh-CN" altLang="en-US" sz="1600" kern="1200" dirty="0">
                          <a:solidFill>
                            <a:schemeClr val="tx1"/>
                          </a:solidFill>
                          <a:effectLst/>
                          <a:latin typeface="微软雅黑" panose="020B0503020204020204" pitchFamily="34" charset="-122"/>
                          <a:ea typeface="微软雅黑" panose="020B0503020204020204" pitchFamily="34" charset="-122"/>
                          <a:cs typeface="+mn-cs"/>
                        </a:rPr>
                        <a:t>回车符</a:t>
                      </a:r>
                      <a:r>
                        <a:rPr lang="en-US" altLang="zh-CN" sz="1600" kern="1200" dirty="0">
                          <a:solidFill>
                            <a:schemeClr val="tx1"/>
                          </a:solidFill>
                          <a:effectLst/>
                          <a:latin typeface="微软雅黑" panose="020B0503020204020204" pitchFamily="34" charset="-122"/>
                          <a:ea typeface="微软雅黑" panose="020B0503020204020204" pitchFamily="34" charset="-122"/>
                          <a:cs typeface="+mn-cs"/>
                        </a:rPr>
                        <a:t>(</a:t>
                      </a:r>
                      <a:r>
                        <a:rPr lang="en-US" sz="1600" kern="1200" dirty="0">
                          <a:solidFill>
                            <a:schemeClr val="tx1"/>
                          </a:solidFill>
                          <a:effectLst/>
                          <a:latin typeface="微软雅黑" panose="020B0503020204020204" pitchFamily="34" charset="-122"/>
                          <a:ea typeface="微软雅黑" panose="020B0503020204020204" pitchFamily="34" charset="-122"/>
                          <a:cs typeface="+mn-cs"/>
                        </a:rPr>
                        <a:t>CR)</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t" latinLnBrk="0" hangingPunct="1">
                        <a:lnSpc>
                          <a:spcPct val="100000"/>
                        </a:lnSpc>
                        <a:spcBef>
                          <a:spcPts val="600"/>
                        </a:spcBef>
                        <a:spcAft>
                          <a:spcPts val="600"/>
                        </a:spcAft>
                      </a:pPr>
                      <a:r>
                        <a:rPr lang="en-US" sz="1600" kern="1200" dirty="0">
                          <a:solidFill>
                            <a:schemeClr val="tx1"/>
                          </a:solidFill>
                          <a:effectLst/>
                          <a:latin typeface="微软雅黑" panose="020B0503020204020204" pitchFamily="34" charset="-122"/>
                          <a:ea typeface="微软雅黑" panose="020B0503020204020204" pitchFamily="34" charset="-122"/>
                          <a:cs typeface="+mn-cs"/>
                        </a:rPr>
                        <a:t>0D</a:t>
                      </a:r>
                      <a:r>
                        <a:rPr lang="zh-CN" altLang="en-US" sz="1600" kern="1200" dirty="0">
                          <a:solidFill>
                            <a:schemeClr val="tx1"/>
                          </a:solidFill>
                          <a:effectLst/>
                          <a:latin typeface="微软雅黑" panose="020B0503020204020204" pitchFamily="34" charset="-122"/>
                          <a:ea typeface="微软雅黑" panose="020B0503020204020204" pitchFamily="34" charset="-122"/>
                          <a:cs typeface="+mn-cs"/>
                        </a:rPr>
                        <a:t> </a:t>
                      </a:r>
                      <a:r>
                        <a:rPr lang="en-US" sz="160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600" kern="1200" dirty="0">
                          <a:solidFill>
                            <a:schemeClr val="tx1"/>
                          </a:solidFill>
                          <a:effectLst/>
                          <a:latin typeface="微软雅黑" panose="020B0503020204020204" pitchFamily="34" charset="-122"/>
                          <a:ea typeface="微软雅黑" panose="020B0503020204020204" pitchFamily="34" charset="-122"/>
                          <a:cs typeface="+mn-cs"/>
                        </a:rPr>
                        <a:t> </a:t>
                      </a:r>
                      <a:r>
                        <a:rPr lang="en-US" sz="1600" kern="1200" dirty="0">
                          <a:solidFill>
                            <a:schemeClr val="tx1"/>
                          </a:solidFill>
                          <a:effectLst/>
                          <a:latin typeface="微软雅黑" panose="020B0503020204020204" pitchFamily="34" charset="-122"/>
                          <a:ea typeface="微软雅黑" panose="020B0503020204020204" pitchFamily="34" charset="-122"/>
                          <a:cs typeface="+mn-cs"/>
                        </a:rPr>
                        <a:t>13</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04800">
                <a:tc>
                  <a:txBody>
                    <a:bodyPr/>
                    <a:lstStyle/>
                    <a:p>
                      <a:pPr marL="0" algn="ctr" defTabSz="914400" rtl="0" eaLnBrk="1" fontAlgn="t" latinLnBrk="0" hangingPunct="1">
                        <a:lnSpc>
                          <a:spcPct val="100000"/>
                        </a:lnSpc>
                        <a:spcBef>
                          <a:spcPts val="600"/>
                        </a:spcBef>
                        <a:spcAft>
                          <a:spcPts val="600"/>
                        </a:spcAft>
                      </a:pPr>
                      <a:r>
                        <a:rPr lang="en-US" sz="1600" kern="1200">
                          <a:solidFill>
                            <a:schemeClr val="tx1"/>
                          </a:solidFill>
                          <a:effectLst/>
                          <a:latin typeface="微软雅黑" panose="020B0503020204020204" pitchFamily="34" charset="-122"/>
                          <a:ea typeface="微软雅黑" panose="020B0503020204020204" pitchFamily="34" charset="-122"/>
                          <a:cs typeface="+mn-cs"/>
                        </a:rPr>
                        <a:t>\t</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t" latinLnBrk="0" hangingPunct="1">
                        <a:lnSpc>
                          <a:spcPct val="100000"/>
                        </a:lnSpc>
                        <a:spcBef>
                          <a:spcPts val="600"/>
                        </a:spcBef>
                        <a:spcAft>
                          <a:spcPts val="600"/>
                        </a:spcAft>
                      </a:pPr>
                      <a:r>
                        <a:rPr lang="zh-CN" altLang="en-US" sz="1600" kern="1200" dirty="0">
                          <a:solidFill>
                            <a:schemeClr val="tx1"/>
                          </a:solidFill>
                          <a:effectLst/>
                          <a:latin typeface="微软雅黑" panose="020B0503020204020204" pitchFamily="34" charset="-122"/>
                          <a:ea typeface="微软雅黑" panose="020B0503020204020204" pitchFamily="34" charset="-122"/>
                          <a:cs typeface="+mn-cs"/>
                        </a:rPr>
                        <a:t>水平制表符</a:t>
                      </a:r>
                      <a:r>
                        <a:rPr lang="en-US" altLang="zh-CN" sz="1600" kern="1200" dirty="0">
                          <a:solidFill>
                            <a:schemeClr val="tx1"/>
                          </a:solidFill>
                          <a:effectLst/>
                          <a:latin typeface="微软雅黑" panose="020B0503020204020204" pitchFamily="34" charset="-122"/>
                          <a:ea typeface="微软雅黑" panose="020B0503020204020204" pitchFamily="34" charset="-122"/>
                          <a:cs typeface="+mn-cs"/>
                        </a:rPr>
                        <a:t>(</a:t>
                      </a:r>
                      <a:r>
                        <a:rPr lang="en-US" sz="1600" kern="1200" dirty="0">
                          <a:solidFill>
                            <a:schemeClr val="tx1"/>
                          </a:solidFill>
                          <a:effectLst/>
                          <a:latin typeface="微软雅黑" panose="020B0503020204020204" pitchFamily="34" charset="-122"/>
                          <a:ea typeface="微软雅黑" panose="020B0503020204020204" pitchFamily="34" charset="-122"/>
                          <a:cs typeface="+mn-cs"/>
                        </a:rPr>
                        <a:t>HT)</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t" latinLnBrk="0" hangingPunct="1">
                        <a:lnSpc>
                          <a:spcPct val="100000"/>
                        </a:lnSpc>
                        <a:spcBef>
                          <a:spcPts val="600"/>
                        </a:spcBef>
                        <a:spcAft>
                          <a:spcPts val="600"/>
                        </a:spcAft>
                      </a:pPr>
                      <a:r>
                        <a:rPr lang="en-US" sz="1600" kern="1200" dirty="0">
                          <a:solidFill>
                            <a:schemeClr val="tx1"/>
                          </a:solidFill>
                          <a:effectLst/>
                          <a:latin typeface="微软雅黑" panose="020B0503020204020204" pitchFamily="34" charset="-122"/>
                          <a:ea typeface="微软雅黑" panose="020B0503020204020204" pitchFamily="34" charset="-122"/>
                          <a:cs typeface="+mn-cs"/>
                        </a:rPr>
                        <a:t>09</a:t>
                      </a:r>
                      <a:r>
                        <a:rPr lang="zh-CN" altLang="en-US" sz="1600" kern="1200" dirty="0">
                          <a:solidFill>
                            <a:schemeClr val="tx1"/>
                          </a:solidFill>
                          <a:effectLst/>
                          <a:latin typeface="微软雅黑" panose="020B0503020204020204" pitchFamily="34" charset="-122"/>
                          <a:ea typeface="微软雅黑" panose="020B0503020204020204" pitchFamily="34" charset="-122"/>
                          <a:cs typeface="+mn-cs"/>
                        </a:rPr>
                        <a:t> </a:t>
                      </a:r>
                      <a:r>
                        <a:rPr lang="en-US" sz="160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600" kern="1200" dirty="0">
                          <a:solidFill>
                            <a:schemeClr val="tx1"/>
                          </a:solidFill>
                          <a:effectLst/>
                          <a:latin typeface="微软雅黑" panose="020B0503020204020204" pitchFamily="34" charset="-122"/>
                          <a:ea typeface="微软雅黑" panose="020B0503020204020204" pitchFamily="34" charset="-122"/>
                          <a:cs typeface="+mn-cs"/>
                        </a:rPr>
                        <a:t> </a:t>
                      </a:r>
                      <a:r>
                        <a:rPr lang="en-US" sz="1600" kern="1200" dirty="0">
                          <a:solidFill>
                            <a:schemeClr val="tx1"/>
                          </a:solidFill>
                          <a:effectLst/>
                          <a:latin typeface="微软雅黑" panose="020B0503020204020204" pitchFamily="34" charset="-122"/>
                          <a:ea typeface="微软雅黑" panose="020B0503020204020204" pitchFamily="34" charset="-122"/>
                          <a:cs typeface="+mn-cs"/>
                        </a:rPr>
                        <a:t>9</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04800">
                <a:tc>
                  <a:txBody>
                    <a:bodyPr/>
                    <a:lstStyle/>
                    <a:p>
                      <a:pPr marL="0" algn="ctr" defTabSz="914400" rtl="0" eaLnBrk="1" fontAlgn="t" latinLnBrk="0" hangingPunct="1">
                        <a:lnSpc>
                          <a:spcPct val="100000"/>
                        </a:lnSpc>
                        <a:spcBef>
                          <a:spcPts val="600"/>
                        </a:spcBef>
                        <a:spcAft>
                          <a:spcPts val="600"/>
                        </a:spcAft>
                      </a:pPr>
                      <a:r>
                        <a:rPr lang="en-US" sz="1600" kern="1200">
                          <a:solidFill>
                            <a:schemeClr val="tx1"/>
                          </a:solidFill>
                          <a:effectLst/>
                          <a:latin typeface="微软雅黑" panose="020B0503020204020204" pitchFamily="34" charset="-122"/>
                          <a:ea typeface="微软雅黑" panose="020B0503020204020204" pitchFamily="34" charset="-122"/>
                          <a:cs typeface="+mn-cs"/>
                        </a:rPr>
                        <a:t>\v</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t" latinLnBrk="0" hangingPunct="1">
                        <a:lnSpc>
                          <a:spcPct val="100000"/>
                        </a:lnSpc>
                        <a:spcBef>
                          <a:spcPts val="600"/>
                        </a:spcBef>
                        <a:spcAft>
                          <a:spcPts val="600"/>
                        </a:spcAft>
                      </a:pPr>
                      <a:r>
                        <a:rPr lang="zh-CN" altLang="en-US" sz="1600" kern="1200" dirty="0">
                          <a:solidFill>
                            <a:schemeClr val="tx1"/>
                          </a:solidFill>
                          <a:effectLst/>
                          <a:latin typeface="微软雅黑" panose="020B0503020204020204" pitchFamily="34" charset="-122"/>
                          <a:ea typeface="微软雅黑" panose="020B0503020204020204" pitchFamily="34" charset="-122"/>
                          <a:cs typeface="+mn-cs"/>
                        </a:rPr>
                        <a:t>垂直制表</a:t>
                      </a:r>
                      <a:r>
                        <a:rPr lang="en-US" altLang="zh-CN" sz="1600" kern="1200" dirty="0">
                          <a:solidFill>
                            <a:schemeClr val="tx1"/>
                          </a:solidFill>
                          <a:effectLst/>
                          <a:latin typeface="微软雅黑" panose="020B0503020204020204" pitchFamily="34" charset="-122"/>
                          <a:ea typeface="微软雅黑" panose="020B0503020204020204" pitchFamily="34" charset="-122"/>
                          <a:cs typeface="+mn-cs"/>
                        </a:rPr>
                        <a:t>(</a:t>
                      </a:r>
                      <a:r>
                        <a:rPr lang="en-US" sz="1600" kern="1200" dirty="0">
                          <a:solidFill>
                            <a:schemeClr val="tx1"/>
                          </a:solidFill>
                          <a:effectLst/>
                          <a:latin typeface="微软雅黑" panose="020B0503020204020204" pitchFamily="34" charset="-122"/>
                          <a:ea typeface="微软雅黑" panose="020B0503020204020204" pitchFamily="34" charset="-122"/>
                          <a:cs typeface="+mn-cs"/>
                        </a:rPr>
                        <a:t>VT)</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t" latinLnBrk="0" hangingPunct="1">
                        <a:lnSpc>
                          <a:spcPct val="100000"/>
                        </a:lnSpc>
                        <a:spcBef>
                          <a:spcPts val="600"/>
                        </a:spcBef>
                        <a:spcAft>
                          <a:spcPts val="600"/>
                        </a:spcAft>
                      </a:pPr>
                      <a:r>
                        <a:rPr lang="en-US" sz="1600" kern="1200" dirty="0">
                          <a:solidFill>
                            <a:schemeClr val="tx1"/>
                          </a:solidFill>
                          <a:effectLst/>
                          <a:latin typeface="微软雅黑" panose="020B0503020204020204" pitchFamily="34" charset="-122"/>
                          <a:ea typeface="微软雅黑" panose="020B0503020204020204" pitchFamily="34" charset="-122"/>
                          <a:cs typeface="+mn-cs"/>
                        </a:rPr>
                        <a:t>0B</a:t>
                      </a:r>
                      <a:r>
                        <a:rPr lang="zh-CN" altLang="en-US" sz="1600" kern="1200" dirty="0">
                          <a:solidFill>
                            <a:schemeClr val="tx1"/>
                          </a:solidFill>
                          <a:effectLst/>
                          <a:latin typeface="微软雅黑" panose="020B0503020204020204" pitchFamily="34" charset="-122"/>
                          <a:ea typeface="微软雅黑" panose="020B0503020204020204" pitchFamily="34" charset="-122"/>
                          <a:cs typeface="+mn-cs"/>
                        </a:rPr>
                        <a:t> </a:t>
                      </a:r>
                      <a:r>
                        <a:rPr lang="en-US" sz="160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600" kern="1200" dirty="0">
                          <a:solidFill>
                            <a:schemeClr val="tx1"/>
                          </a:solidFill>
                          <a:effectLst/>
                          <a:latin typeface="微软雅黑" panose="020B0503020204020204" pitchFamily="34" charset="-122"/>
                          <a:ea typeface="微软雅黑" panose="020B0503020204020204" pitchFamily="34" charset="-122"/>
                          <a:cs typeface="+mn-cs"/>
                        </a:rPr>
                        <a:t> </a:t>
                      </a:r>
                      <a:r>
                        <a:rPr lang="en-US" sz="1600" kern="1200" dirty="0">
                          <a:solidFill>
                            <a:schemeClr val="tx1"/>
                          </a:solidFill>
                          <a:effectLst/>
                          <a:latin typeface="微软雅黑" panose="020B0503020204020204" pitchFamily="34" charset="-122"/>
                          <a:ea typeface="微软雅黑" panose="020B0503020204020204" pitchFamily="34" charset="-122"/>
                          <a:cs typeface="+mn-cs"/>
                        </a:rPr>
                        <a:t>11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04800">
                <a:tc>
                  <a:txBody>
                    <a:bodyPr/>
                    <a:lstStyle/>
                    <a:p>
                      <a:pPr marL="0" algn="ctr" defTabSz="914400" rtl="0" eaLnBrk="1" fontAlgn="t" latinLnBrk="0" hangingPunct="1">
                        <a:lnSpc>
                          <a:spcPct val="100000"/>
                        </a:lnSpc>
                        <a:spcBef>
                          <a:spcPts val="600"/>
                        </a:spcBef>
                        <a:spcAft>
                          <a:spcPts val="600"/>
                        </a:spcAft>
                      </a:pPr>
                      <a:r>
                        <a:rPr lang="en-US" sz="1600" kern="1200">
                          <a:solidFill>
                            <a:schemeClr val="tx1"/>
                          </a:solidFill>
                          <a:effectLst/>
                          <a:latin typeface="微软雅黑" panose="020B0503020204020204" pitchFamily="34" charset="-122"/>
                          <a:ea typeface="微软雅黑" panose="020B0503020204020204" pitchFamily="34" charset="-122"/>
                          <a:cs typeface="+mn-cs"/>
                        </a:rPr>
                        <a:t>\a</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t" latinLnBrk="0" hangingPunct="1">
                        <a:lnSpc>
                          <a:spcPct val="100000"/>
                        </a:lnSpc>
                        <a:spcBef>
                          <a:spcPts val="600"/>
                        </a:spcBef>
                        <a:spcAft>
                          <a:spcPts val="600"/>
                        </a:spcAft>
                      </a:pPr>
                      <a:r>
                        <a:rPr lang="zh-CN" altLang="en-US" sz="1600" kern="1200" dirty="0">
                          <a:solidFill>
                            <a:schemeClr val="tx1"/>
                          </a:solidFill>
                          <a:effectLst/>
                          <a:latin typeface="微软雅黑" panose="020B0503020204020204" pitchFamily="34" charset="-122"/>
                          <a:ea typeface="微软雅黑" panose="020B0503020204020204" pitchFamily="34" charset="-122"/>
                          <a:cs typeface="+mn-cs"/>
                        </a:rPr>
                        <a:t>响铃</a:t>
                      </a:r>
                      <a:r>
                        <a:rPr lang="en-US" altLang="zh-CN" sz="1600" kern="1200" dirty="0">
                          <a:solidFill>
                            <a:schemeClr val="tx1"/>
                          </a:solidFill>
                          <a:effectLst/>
                          <a:latin typeface="微软雅黑" panose="020B0503020204020204" pitchFamily="34" charset="-122"/>
                          <a:ea typeface="微软雅黑" panose="020B0503020204020204" pitchFamily="34" charset="-122"/>
                          <a:cs typeface="+mn-cs"/>
                        </a:rPr>
                        <a:t>(</a:t>
                      </a:r>
                      <a:r>
                        <a:rPr lang="en-US" sz="1600" kern="1200" dirty="0">
                          <a:solidFill>
                            <a:schemeClr val="tx1"/>
                          </a:solidFill>
                          <a:effectLst/>
                          <a:latin typeface="微软雅黑" panose="020B0503020204020204" pitchFamily="34" charset="-122"/>
                          <a:ea typeface="微软雅黑" panose="020B0503020204020204" pitchFamily="34" charset="-122"/>
                          <a:cs typeface="+mn-cs"/>
                        </a:rPr>
                        <a:t>BEL)</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t" latinLnBrk="0" hangingPunct="1">
                        <a:lnSpc>
                          <a:spcPct val="100000"/>
                        </a:lnSpc>
                        <a:spcBef>
                          <a:spcPts val="600"/>
                        </a:spcBef>
                        <a:spcAft>
                          <a:spcPts val="600"/>
                        </a:spcAft>
                      </a:pPr>
                      <a:r>
                        <a:rPr lang="en-US" altLang="zh-CN" sz="1600" kern="1200" dirty="0">
                          <a:solidFill>
                            <a:schemeClr val="tx1"/>
                          </a:solidFill>
                          <a:effectLst/>
                          <a:latin typeface="微软雅黑" panose="020B0503020204020204" pitchFamily="34" charset="-122"/>
                          <a:ea typeface="微软雅黑" panose="020B0503020204020204" pitchFamily="34" charset="-122"/>
                          <a:cs typeface="+mn-cs"/>
                        </a:rPr>
                        <a:t>07</a:t>
                      </a:r>
                      <a:r>
                        <a:rPr lang="zh-CN" altLang="en-US" sz="1600" kern="1200" dirty="0">
                          <a:solidFill>
                            <a:schemeClr val="tx1"/>
                          </a:solidFill>
                          <a:effectLst/>
                          <a:latin typeface="微软雅黑" panose="020B0503020204020204" pitchFamily="34" charset="-122"/>
                          <a:ea typeface="微软雅黑" panose="020B0503020204020204" pitchFamily="34" charset="-122"/>
                          <a:cs typeface="+mn-cs"/>
                        </a:rPr>
                        <a:t> </a:t>
                      </a:r>
                      <a:r>
                        <a:rPr lang="en-US" altLang="zh-CN" sz="160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600" kern="1200" dirty="0">
                          <a:solidFill>
                            <a:schemeClr val="tx1"/>
                          </a:solidFill>
                          <a:effectLst/>
                          <a:latin typeface="微软雅黑" panose="020B0503020204020204" pitchFamily="34" charset="-122"/>
                          <a:ea typeface="微软雅黑" panose="020B0503020204020204" pitchFamily="34" charset="-122"/>
                          <a:cs typeface="+mn-cs"/>
                        </a:rPr>
                        <a:t> </a:t>
                      </a:r>
                      <a:r>
                        <a:rPr lang="en-US" altLang="zh-CN" sz="1600" kern="1200" dirty="0">
                          <a:solidFill>
                            <a:schemeClr val="tx1"/>
                          </a:solidFill>
                          <a:effectLst/>
                          <a:latin typeface="微软雅黑" panose="020B0503020204020204" pitchFamily="34" charset="-122"/>
                          <a:ea typeface="微软雅黑" panose="020B0503020204020204" pitchFamily="34" charset="-122"/>
                          <a:cs typeface="+mn-cs"/>
                        </a:rPr>
                        <a:t>7</a:t>
                      </a:r>
                      <a:endParaRPr lang="zh-CN" altLang="en-US" sz="1600" kern="12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304800">
                <a:tc>
                  <a:txBody>
                    <a:bodyPr/>
                    <a:lstStyle/>
                    <a:p>
                      <a:pPr marL="0" algn="ctr" defTabSz="914400" rtl="0" eaLnBrk="1" fontAlgn="t" latinLnBrk="0" hangingPunct="1">
                        <a:lnSpc>
                          <a:spcPct val="100000"/>
                        </a:lnSpc>
                        <a:spcBef>
                          <a:spcPts val="600"/>
                        </a:spcBef>
                        <a:spcAft>
                          <a:spcPts val="600"/>
                        </a:spcAft>
                      </a:pPr>
                      <a:r>
                        <a:rPr lang="en-US" sz="1600" kern="1200">
                          <a:solidFill>
                            <a:schemeClr val="tx1"/>
                          </a:solidFill>
                          <a:effectLst/>
                          <a:latin typeface="微软雅黑" panose="020B0503020204020204" pitchFamily="34" charset="-122"/>
                          <a:ea typeface="微软雅黑" panose="020B0503020204020204" pitchFamily="34" charset="-122"/>
                          <a:cs typeface="+mn-cs"/>
                        </a:rPr>
                        <a:t>\b</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t" latinLnBrk="0" hangingPunct="1">
                        <a:lnSpc>
                          <a:spcPct val="100000"/>
                        </a:lnSpc>
                        <a:spcBef>
                          <a:spcPts val="600"/>
                        </a:spcBef>
                        <a:spcAft>
                          <a:spcPts val="600"/>
                        </a:spcAft>
                      </a:pPr>
                      <a:r>
                        <a:rPr lang="zh-CN" altLang="en-US" sz="1600" kern="1200" dirty="0">
                          <a:solidFill>
                            <a:schemeClr val="tx1"/>
                          </a:solidFill>
                          <a:effectLst/>
                          <a:latin typeface="微软雅黑" panose="020B0503020204020204" pitchFamily="34" charset="-122"/>
                          <a:ea typeface="微软雅黑" panose="020B0503020204020204" pitchFamily="34" charset="-122"/>
                          <a:cs typeface="+mn-cs"/>
                        </a:rPr>
                        <a:t>退格符</a:t>
                      </a:r>
                      <a:r>
                        <a:rPr lang="en-US" altLang="zh-CN" sz="1600" kern="1200" dirty="0">
                          <a:solidFill>
                            <a:schemeClr val="tx1"/>
                          </a:solidFill>
                          <a:effectLst/>
                          <a:latin typeface="微软雅黑" panose="020B0503020204020204" pitchFamily="34" charset="-122"/>
                          <a:ea typeface="微软雅黑" panose="020B0503020204020204" pitchFamily="34" charset="-122"/>
                          <a:cs typeface="+mn-cs"/>
                        </a:rPr>
                        <a:t>(</a:t>
                      </a:r>
                      <a:r>
                        <a:rPr lang="en-US" sz="1600" kern="1200" dirty="0">
                          <a:solidFill>
                            <a:schemeClr val="tx1"/>
                          </a:solidFill>
                          <a:effectLst/>
                          <a:latin typeface="微软雅黑" panose="020B0503020204020204" pitchFamily="34" charset="-122"/>
                          <a:ea typeface="微软雅黑" panose="020B0503020204020204" pitchFamily="34" charset="-122"/>
                          <a:cs typeface="+mn-cs"/>
                        </a:rPr>
                        <a:t>BS)</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t" latinLnBrk="0" hangingPunct="1">
                        <a:lnSpc>
                          <a:spcPct val="100000"/>
                        </a:lnSpc>
                        <a:spcBef>
                          <a:spcPts val="600"/>
                        </a:spcBef>
                        <a:spcAft>
                          <a:spcPts val="600"/>
                        </a:spcAft>
                      </a:pPr>
                      <a:r>
                        <a:rPr lang="en-US" sz="1600" kern="1200" dirty="0">
                          <a:solidFill>
                            <a:schemeClr val="tx1"/>
                          </a:solidFill>
                          <a:effectLst/>
                          <a:latin typeface="微软雅黑" panose="020B0503020204020204" pitchFamily="34" charset="-122"/>
                          <a:ea typeface="微软雅黑" panose="020B0503020204020204" pitchFamily="34" charset="-122"/>
                          <a:cs typeface="+mn-cs"/>
                        </a:rPr>
                        <a:t>08</a:t>
                      </a:r>
                      <a:r>
                        <a:rPr lang="zh-CN" altLang="en-US" sz="1600" kern="1200" dirty="0">
                          <a:solidFill>
                            <a:schemeClr val="tx1"/>
                          </a:solidFill>
                          <a:effectLst/>
                          <a:latin typeface="微软雅黑" panose="020B0503020204020204" pitchFamily="34" charset="-122"/>
                          <a:ea typeface="微软雅黑" panose="020B0503020204020204" pitchFamily="34" charset="-122"/>
                          <a:cs typeface="+mn-cs"/>
                        </a:rPr>
                        <a:t> </a:t>
                      </a:r>
                      <a:r>
                        <a:rPr lang="en-US" sz="160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600" kern="1200" dirty="0">
                          <a:solidFill>
                            <a:schemeClr val="tx1"/>
                          </a:solidFill>
                          <a:effectLst/>
                          <a:latin typeface="微软雅黑" panose="020B0503020204020204" pitchFamily="34" charset="-122"/>
                          <a:ea typeface="微软雅黑" panose="020B0503020204020204" pitchFamily="34" charset="-122"/>
                          <a:cs typeface="+mn-cs"/>
                        </a:rPr>
                        <a:t> </a:t>
                      </a:r>
                      <a:r>
                        <a:rPr lang="en-US" sz="1600" kern="1200" dirty="0">
                          <a:solidFill>
                            <a:schemeClr val="tx1"/>
                          </a:solidFill>
                          <a:effectLst/>
                          <a:latin typeface="微软雅黑" panose="020B0503020204020204" pitchFamily="34" charset="-122"/>
                          <a:ea typeface="微软雅黑" panose="020B0503020204020204" pitchFamily="34" charset="-122"/>
                          <a:cs typeface="+mn-cs"/>
                        </a:rPr>
                        <a:t>8</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304800">
                <a:tc>
                  <a:txBody>
                    <a:bodyPr/>
                    <a:lstStyle/>
                    <a:p>
                      <a:pPr marL="0" algn="ctr" defTabSz="914400" rtl="0" eaLnBrk="1" fontAlgn="t" latinLnBrk="0" hangingPunct="1">
                        <a:lnSpc>
                          <a:spcPct val="100000"/>
                        </a:lnSpc>
                        <a:spcBef>
                          <a:spcPts val="600"/>
                        </a:spcBef>
                        <a:spcAft>
                          <a:spcPts val="600"/>
                        </a:spcAft>
                      </a:pPr>
                      <a:r>
                        <a:rPr lang="en-US" sz="1600" kern="1200">
                          <a:solidFill>
                            <a:schemeClr val="tx1"/>
                          </a:solidFill>
                          <a:effectLst/>
                          <a:latin typeface="微软雅黑" panose="020B0503020204020204" pitchFamily="34" charset="-122"/>
                          <a:ea typeface="微软雅黑" panose="020B0503020204020204" pitchFamily="34" charset="-122"/>
                          <a:cs typeface="+mn-cs"/>
                        </a:rPr>
                        <a:t>\f</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t" latinLnBrk="0" hangingPunct="1">
                        <a:lnSpc>
                          <a:spcPct val="100000"/>
                        </a:lnSpc>
                        <a:spcBef>
                          <a:spcPts val="600"/>
                        </a:spcBef>
                        <a:spcAft>
                          <a:spcPts val="600"/>
                        </a:spcAft>
                      </a:pPr>
                      <a:r>
                        <a:rPr lang="zh-CN" altLang="en-US" sz="1600" kern="1200" dirty="0">
                          <a:solidFill>
                            <a:schemeClr val="tx1"/>
                          </a:solidFill>
                          <a:effectLst/>
                          <a:latin typeface="微软雅黑" panose="020B0503020204020204" pitchFamily="34" charset="-122"/>
                          <a:ea typeface="微软雅黑" panose="020B0503020204020204" pitchFamily="34" charset="-122"/>
                          <a:cs typeface="+mn-cs"/>
                        </a:rPr>
                        <a:t>换页符</a:t>
                      </a:r>
                      <a:r>
                        <a:rPr lang="en-US" altLang="zh-CN" sz="1600" kern="1200" dirty="0">
                          <a:solidFill>
                            <a:schemeClr val="tx1"/>
                          </a:solidFill>
                          <a:effectLst/>
                          <a:latin typeface="微软雅黑" panose="020B0503020204020204" pitchFamily="34" charset="-122"/>
                          <a:ea typeface="微软雅黑" panose="020B0503020204020204" pitchFamily="34" charset="-122"/>
                          <a:cs typeface="+mn-cs"/>
                        </a:rPr>
                        <a:t>(</a:t>
                      </a:r>
                      <a:r>
                        <a:rPr lang="en-US" sz="1600" kern="1200" dirty="0">
                          <a:solidFill>
                            <a:schemeClr val="tx1"/>
                          </a:solidFill>
                          <a:effectLst/>
                          <a:latin typeface="微软雅黑" panose="020B0503020204020204" pitchFamily="34" charset="-122"/>
                          <a:ea typeface="微软雅黑" panose="020B0503020204020204" pitchFamily="34" charset="-122"/>
                          <a:cs typeface="+mn-cs"/>
                        </a:rPr>
                        <a:t>FF)</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t" latinLnBrk="0" hangingPunct="1">
                        <a:lnSpc>
                          <a:spcPct val="100000"/>
                        </a:lnSpc>
                        <a:spcBef>
                          <a:spcPts val="600"/>
                        </a:spcBef>
                        <a:spcAft>
                          <a:spcPts val="600"/>
                        </a:spcAft>
                      </a:pPr>
                      <a:r>
                        <a:rPr lang="en-US" sz="1600" kern="1200" dirty="0">
                          <a:solidFill>
                            <a:schemeClr val="tx1"/>
                          </a:solidFill>
                          <a:effectLst/>
                          <a:latin typeface="微软雅黑" panose="020B0503020204020204" pitchFamily="34" charset="-122"/>
                          <a:ea typeface="微软雅黑" panose="020B0503020204020204" pitchFamily="34" charset="-122"/>
                          <a:cs typeface="+mn-cs"/>
                        </a:rPr>
                        <a:t>0C</a:t>
                      </a:r>
                      <a:r>
                        <a:rPr lang="zh-CN" altLang="en-US" sz="1600" kern="1200" dirty="0">
                          <a:solidFill>
                            <a:schemeClr val="tx1"/>
                          </a:solidFill>
                          <a:effectLst/>
                          <a:latin typeface="微软雅黑" panose="020B0503020204020204" pitchFamily="34" charset="-122"/>
                          <a:ea typeface="微软雅黑" panose="020B0503020204020204" pitchFamily="34" charset="-122"/>
                          <a:cs typeface="+mn-cs"/>
                        </a:rPr>
                        <a:t> </a:t>
                      </a:r>
                      <a:r>
                        <a:rPr lang="en-US" sz="160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600" kern="1200" dirty="0">
                          <a:solidFill>
                            <a:schemeClr val="tx1"/>
                          </a:solidFill>
                          <a:effectLst/>
                          <a:latin typeface="微软雅黑" panose="020B0503020204020204" pitchFamily="34" charset="-122"/>
                          <a:ea typeface="微软雅黑" panose="020B0503020204020204" pitchFamily="34" charset="-122"/>
                          <a:cs typeface="+mn-cs"/>
                        </a:rPr>
                        <a:t> </a:t>
                      </a:r>
                      <a:r>
                        <a:rPr lang="en-US" sz="1600" kern="1200" dirty="0">
                          <a:solidFill>
                            <a:schemeClr val="tx1"/>
                          </a:solidFill>
                          <a:effectLst/>
                          <a:latin typeface="微软雅黑" panose="020B0503020204020204" pitchFamily="34" charset="-122"/>
                          <a:ea typeface="微软雅黑" panose="020B0503020204020204" pitchFamily="34" charset="-122"/>
                          <a:cs typeface="+mn-cs"/>
                        </a:rPr>
                        <a:t>12</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304800">
                <a:tc>
                  <a:txBody>
                    <a:bodyPr/>
                    <a:lstStyle/>
                    <a:p>
                      <a:pPr marL="0" algn="ctr" defTabSz="914400" rtl="0" eaLnBrk="1" fontAlgn="t" latinLnBrk="0" hangingPunct="1">
                        <a:lnSpc>
                          <a:spcPct val="100000"/>
                        </a:lnSpc>
                        <a:spcBef>
                          <a:spcPts val="600"/>
                        </a:spcBef>
                        <a:spcAft>
                          <a:spcPts val="600"/>
                        </a:spcAft>
                      </a:pPr>
                      <a:r>
                        <a:rPr lang="en-US" altLang="zh-CN" sz="1600" kern="1200" dirty="0">
                          <a:solidFill>
                            <a:schemeClr val="tx1"/>
                          </a:solidFill>
                          <a:effectLst/>
                          <a:latin typeface="微软雅黑" panose="020B0503020204020204" pitchFamily="34" charset="-122"/>
                          <a:ea typeface="微软雅黑" panose="020B0503020204020204" pitchFamily="34" charset="-122"/>
                          <a:cs typeface="+mn-cs"/>
                        </a:rPr>
                        <a:t>\'</a:t>
                      </a:r>
                      <a:endParaRPr lang="zh-CN" altLang="en-US" sz="1600" kern="12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t" latinLnBrk="0" hangingPunct="1">
                        <a:lnSpc>
                          <a:spcPct val="100000"/>
                        </a:lnSpc>
                        <a:spcBef>
                          <a:spcPts val="600"/>
                        </a:spcBef>
                        <a:spcAft>
                          <a:spcPts val="600"/>
                        </a:spcAft>
                      </a:pPr>
                      <a:r>
                        <a:rPr lang="zh-CN" altLang="en-US" sz="1600" kern="1200">
                          <a:solidFill>
                            <a:schemeClr val="tx1"/>
                          </a:solidFill>
                          <a:effectLst/>
                          <a:latin typeface="微软雅黑" panose="020B0503020204020204" pitchFamily="34" charset="-122"/>
                          <a:ea typeface="微软雅黑" panose="020B0503020204020204" pitchFamily="34" charset="-122"/>
                          <a:cs typeface="+mn-cs"/>
                        </a:rPr>
                        <a:t>单引号</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t" latinLnBrk="0" hangingPunct="1">
                        <a:lnSpc>
                          <a:spcPct val="100000"/>
                        </a:lnSpc>
                        <a:spcBef>
                          <a:spcPts val="600"/>
                        </a:spcBef>
                        <a:spcAft>
                          <a:spcPts val="600"/>
                        </a:spcAft>
                      </a:pPr>
                      <a:r>
                        <a:rPr lang="en-US" sz="1600" kern="1200" dirty="0">
                          <a:solidFill>
                            <a:schemeClr val="tx1"/>
                          </a:solidFill>
                          <a:effectLst/>
                          <a:latin typeface="微软雅黑" panose="020B0503020204020204" pitchFamily="34" charset="-122"/>
                          <a:ea typeface="微软雅黑" panose="020B0503020204020204" pitchFamily="34" charset="-122"/>
                          <a:cs typeface="+mn-cs"/>
                        </a:rPr>
                        <a:t>27</a:t>
                      </a:r>
                      <a:r>
                        <a:rPr lang="zh-CN" altLang="en-US" sz="1600" kern="1200" dirty="0">
                          <a:solidFill>
                            <a:schemeClr val="tx1"/>
                          </a:solidFill>
                          <a:effectLst/>
                          <a:latin typeface="微软雅黑" panose="020B0503020204020204" pitchFamily="34" charset="-122"/>
                          <a:ea typeface="微软雅黑" panose="020B0503020204020204" pitchFamily="34" charset="-122"/>
                          <a:cs typeface="+mn-cs"/>
                        </a:rPr>
                        <a:t> </a:t>
                      </a:r>
                      <a:r>
                        <a:rPr lang="en-US" sz="160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600" kern="1200" dirty="0">
                          <a:solidFill>
                            <a:schemeClr val="tx1"/>
                          </a:solidFill>
                          <a:effectLst/>
                          <a:latin typeface="微软雅黑" panose="020B0503020204020204" pitchFamily="34" charset="-122"/>
                          <a:ea typeface="微软雅黑" panose="020B0503020204020204" pitchFamily="34" charset="-122"/>
                          <a:cs typeface="+mn-cs"/>
                        </a:rPr>
                        <a:t> </a:t>
                      </a:r>
                      <a:r>
                        <a:rPr lang="en-US" sz="1600" kern="1200" dirty="0">
                          <a:solidFill>
                            <a:schemeClr val="tx1"/>
                          </a:solidFill>
                          <a:effectLst/>
                          <a:latin typeface="微软雅黑" panose="020B0503020204020204" pitchFamily="34" charset="-122"/>
                          <a:ea typeface="微软雅黑" panose="020B0503020204020204" pitchFamily="34" charset="-122"/>
                          <a:cs typeface="+mn-cs"/>
                        </a:rPr>
                        <a:t>39</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304800">
                <a:tc>
                  <a:txBody>
                    <a:bodyPr/>
                    <a:lstStyle/>
                    <a:p>
                      <a:pPr marL="0" algn="ctr" defTabSz="914400" rtl="0" eaLnBrk="1" fontAlgn="t" latinLnBrk="0" hangingPunct="1">
                        <a:lnSpc>
                          <a:spcPct val="100000"/>
                        </a:lnSpc>
                        <a:spcBef>
                          <a:spcPts val="600"/>
                        </a:spcBef>
                        <a:spcAft>
                          <a:spcPts val="600"/>
                        </a:spcAft>
                      </a:pPr>
                      <a:r>
                        <a:rPr lang="en-US" altLang="zh-CN" sz="1600" kern="1200" dirty="0">
                          <a:solidFill>
                            <a:schemeClr val="tx1"/>
                          </a:solidFill>
                          <a:effectLst/>
                          <a:latin typeface="微软雅黑" panose="020B0503020204020204" pitchFamily="34" charset="-122"/>
                          <a:ea typeface="微软雅黑" panose="020B0503020204020204" pitchFamily="34" charset="-122"/>
                          <a:cs typeface="+mn-cs"/>
                        </a:rPr>
                        <a:t>\"</a:t>
                      </a:r>
                      <a:endParaRPr lang="zh-CN" altLang="en-US" sz="1600" kern="12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t" latinLnBrk="0" hangingPunct="1">
                        <a:lnSpc>
                          <a:spcPct val="100000"/>
                        </a:lnSpc>
                        <a:spcBef>
                          <a:spcPts val="600"/>
                        </a:spcBef>
                        <a:spcAft>
                          <a:spcPts val="600"/>
                        </a:spcAft>
                      </a:pPr>
                      <a:r>
                        <a:rPr lang="zh-CN" altLang="en-US" sz="1600" kern="1200">
                          <a:solidFill>
                            <a:schemeClr val="tx1"/>
                          </a:solidFill>
                          <a:effectLst/>
                          <a:latin typeface="微软雅黑" panose="020B0503020204020204" pitchFamily="34" charset="-122"/>
                          <a:ea typeface="微软雅黑" panose="020B0503020204020204" pitchFamily="34" charset="-122"/>
                          <a:cs typeface="+mn-cs"/>
                        </a:rPr>
                        <a:t>双引号</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t" latinLnBrk="0" hangingPunct="1">
                        <a:lnSpc>
                          <a:spcPct val="100000"/>
                        </a:lnSpc>
                        <a:spcBef>
                          <a:spcPts val="600"/>
                        </a:spcBef>
                        <a:spcAft>
                          <a:spcPts val="600"/>
                        </a:spcAft>
                      </a:pPr>
                      <a:r>
                        <a:rPr lang="en-US" sz="1600" kern="1200" dirty="0">
                          <a:solidFill>
                            <a:schemeClr val="tx1"/>
                          </a:solidFill>
                          <a:effectLst/>
                          <a:latin typeface="微软雅黑" panose="020B0503020204020204" pitchFamily="34" charset="-122"/>
                          <a:ea typeface="微软雅黑" panose="020B0503020204020204" pitchFamily="34" charset="-122"/>
                          <a:cs typeface="+mn-cs"/>
                        </a:rPr>
                        <a:t>22</a:t>
                      </a:r>
                      <a:r>
                        <a:rPr lang="zh-CN" altLang="en-US" sz="1600" kern="1200" dirty="0">
                          <a:solidFill>
                            <a:schemeClr val="tx1"/>
                          </a:solidFill>
                          <a:effectLst/>
                          <a:latin typeface="微软雅黑" panose="020B0503020204020204" pitchFamily="34" charset="-122"/>
                          <a:ea typeface="微软雅黑" panose="020B0503020204020204" pitchFamily="34" charset="-122"/>
                          <a:cs typeface="+mn-cs"/>
                        </a:rPr>
                        <a:t> </a:t>
                      </a:r>
                      <a:r>
                        <a:rPr lang="en-US" sz="160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600" kern="1200" dirty="0">
                          <a:solidFill>
                            <a:schemeClr val="tx1"/>
                          </a:solidFill>
                          <a:effectLst/>
                          <a:latin typeface="微软雅黑" panose="020B0503020204020204" pitchFamily="34" charset="-122"/>
                          <a:ea typeface="微软雅黑" panose="020B0503020204020204" pitchFamily="34" charset="-122"/>
                          <a:cs typeface="+mn-cs"/>
                        </a:rPr>
                        <a:t> </a:t>
                      </a:r>
                      <a:r>
                        <a:rPr lang="en-US" sz="1600" kern="1200" dirty="0">
                          <a:solidFill>
                            <a:schemeClr val="tx1"/>
                          </a:solidFill>
                          <a:effectLst/>
                          <a:latin typeface="微软雅黑" panose="020B0503020204020204" pitchFamily="34" charset="-122"/>
                          <a:ea typeface="微软雅黑" panose="020B0503020204020204" pitchFamily="34" charset="-122"/>
                          <a:cs typeface="+mn-cs"/>
                        </a:rPr>
                        <a:t>34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r h="304800">
                <a:tc>
                  <a:txBody>
                    <a:bodyPr/>
                    <a:lstStyle/>
                    <a:p>
                      <a:pPr marL="0" algn="ctr" defTabSz="914400" rtl="0" eaLnBrk="1" fontAlgn="t" latinLnBrk="0" hangingPunct="1">
                        <a:lnSpc>
                          <a:spcPct val="100000"/>
                        </a:lnSpc>
                        <a:spcBef>
                          <a:spcPts val="600"/>
                        </a:spcBef>
                        <a:spcAft>
                          <a:spcPts val="600"/>
                        </a:spcAft>
                      </a:pPr>
                      <a:r>
                        <a:rPr lang="en-US" altLang="zh-CN" sz="1600" kern="1200">
                          <a:solidFill>
                            <a:schemeClr val="tx1"/>
                          </a:solidFill>
                          <a:effectLst/>
                          <a:latin typeface="微软雅黑" panose="020B0503020204020204" pitchFamily="34" charset="-122"/>
                          <a:ea typeface="微软雅黑" panose="020B0503020204020204" pitchFamily="34" charset="-122"/>
                          <a:cs typeface="+mn-cs"/>
                        </a:rPr>
                        <a:t>\\</a:t>
                      </a:r>
                      <a:endParaRPr lang="zh-CN" altLang="en-US" sz="1600" kern="12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t" latinLnBrk="0" hangingPunct="1">
                        <a:lnSpc>
                          <a:spcPct val="100000"/>
                        </a:lnSpc>
                        <a:spcBef>
                          <a:spcPts val="600"/>
                        </a:spcBef>
                        <a:spcAft>
                          <a:spcPts val="600"/>
                        </a:spcAft>
                      </a:pPr>
                      <a:r>
                        <a:rPr lang="zh-CN" altLang="en-US" sz="1600" kern="1200" dirty="0">
                          <a:solidFill>
                            <a:schemeClr val="tx1"/>
                          </a:solidFill>
                          <a:effectLst/>
                          <a:latin typeface="微软雅黑" panose="020B0503020204020204" pitchFamily="34" charset="-122"/>
                          <a:ea typeface="微软雅黑" panose="020B0503020204020204" pitchFamily="34" charset="-122"/>
                          <a:cs typeface="+mn-cs"/>
                        </a:rPr>
                        <a:t>反斜杠</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t" latinLnBrk="0" hangingPunct="1">
                        <a:lnSpc>
                          <a:spcPct val="100000"/>
                        </a:lnSpc>
                        <a:spcBef>
                          <a:spcPts val="600"/>
                        </a:spcBef>
                        <a:spcAft>
                          <a:spcPts val="600"/>
                        </a:spcAft>
                      </a:pPr>
                      <a:r>
                        <a:rPr lang="en-US" sz="1600" kern="1200" dirty="0">
                          <a:solidFill>
                            <a:schemeClr val="tx1"/>
                          </a:solidFill>
                          <a:effectLst/>
                          <a:latin typeface="微软雅黑" panose="020B0503020204020204" pitchFamily="34" charset="-122"/>
                          <a:ea typeface="微软雅黑" panose="020B0503020204020204" pitchFamily="34" charset="-122"/>
                          <a:cs typeface="+mn-cs"/>
                        </a:rPr>
                        <a:t>5C</a:t>
                      </a:r>
                      <a:r>
                        <a:rPr lang="zh-CN" altLang="en-US" sz="1600" kern="1200" dirty="0">
                          <a:solidFill>
                            <a:schemeClr val="tx1"/>
                          </a:solidFill>
                          <a:effectLst/>
                          <a:latin typeface="微软雅黑" panose="020B0503020204020204" pitchFamily="34" charset="-122"/>
                          <a:ea typeface="微软雅黑" panose="020B0503020204020204" pitchFamily="34" charset="-122"/>
                          <a:cs typeface="+mn-cs"/>
                        </a:rPr>
                        <a:t> </a:t>
                      </a:r>
                      <a:r>
                        <a:rPr lang="en-US" sz="160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600" kern="1200" dirty="0">
                          <a:solidFill>
                            <a:schemeClr val="tx1"/>
                          </a:solidFill>
                          <a:effectLst/>
                          <a:latin typeface="微软雅黑" panose="020B0503020204020204" pitchFamily="34" charset="-122"/>
                          <a:ea typeface="微软雅黑" panose="020B0503020204020204" pitchFamily="34" charset="-122"/>
                          <a:cs typeface="+mn-cs"/>
                        </a:rPr>
                        <a:t> </a:t>
                      </a:r>
                      <a:r>
                        <a:rPr lang="en-US" sz="1600" kern="1200" dirty="0">
                          <a:solidFill>
                            <a:schemeClr val="tx1"/>
                          </a:solidFill>
                          <a:effectLst/>
                          <a:latin typeface="微软雅黑" panose="020B0503020204020204" pitchFamily="34" charset="-122"/>
                          <a:ea typeface="微软雅黑" panose="020B0503020204020204" pitchFamily="34" charset="-122"/>
                          <a:cs typeface="+mn-cs"/>
                        </a:rPr>
                        <a:t>92</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11"/>
                  </a:ext>
                </a:extLst>
              </a:tr>
              <a:tr h="304800">
                <a:tc>
                  <a:txBody>
                    <a:bodyPr/>
                    <a:lstStyle/>
                    <a:p>
                      <a:pPr marL="0" algn="ctr" defTabSz="914400" rtl="0" eaLnBrk="1" fontAlgn="t" latinLnBrk="0" hangingPunct="1">
                        <a:lnSpc>
                          <a:spcPct val="100000"/>
                        </a:lnSpc>
                        <a:spcBef>
                          <a:spcPts val="600"/>
                        </a:spcBef>
                        <a:spcAft>
                          <a:spcPts val="600"/>
                        </a:spcAft>
                      </a:pPr>
                      <a:r>
                        <a:rPr lang="en-US" altLang="zh-CN" sz="1600" kern="1200">
                          <a:solidFill>
                            <a:schemeClr val="tx1"/>
                          </a:solidFill>
                          <a:effectLst/>
                          <a:latin typeface="微软雅黑" panose="020B0503020204020204" pitchFamily="34" charset="-122"/>
                          <a:ea typeface="微软雅黑" panose="020B0503020204020204" pitchFamily="34" charset="-122"/>
                          <a:cs typeface="+mn-cs"/>
                        </a:rPr>
                        <a:t>\?</a:t>
                      </a:r>
                      <a:endParaRPr lang="zh-CN" altLang="en-US" sz="1600" kern="12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t" latinLnBrk="0" hangingPunct="1">
                        <a:lnSpc>
                          <a:spcPct val="100000"/>
                        </a:lnSpc>
                        <a:spcBef>
                          <a:spcPts val="600"/>
                        </a:spcBef>
                        <a:spcAft>
                          <a:spcPts val="600"/>
                        </a:spcAft>
                      </a:pPr>
                      <a:r>
                        <a:rPr lang="zh-CN" altLang="en-US" sz="1600" kern="1200" dirty="0">
                          <a:solidFill>
                            <a:schemeClr val="tx1"/>
                          </a:solidFill>
                          <a:effectLst/>
                          <a:latin typeface="微软雅黑" panose="020B0503020204020204" pitchFamily="34" charset="-122"/>
                          <a:ea typeface="微软雅黑" panose="020B0503020204020204" pitchFamily="34" charset="-122"/>
                          <a:cs typeface="+mn-cs"/>
                        </a:rPr>
                        <a:t>问号字符</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t" latinLnBrk="0" hangingPunct="1">
                        <a:lnSpc>
                          <a:spcPct val="100000"/>
                        </a:lnSpc>
                        <a:spcBef>
                          <a:spcPts val="600"/>
                        </a:spcBef>
                        <a:spcAft>
                          <a:spcPts val="600"/>
                        </a:spcAft>
                      </a:pPr>
                      <a:r>
                        <a:rPr lang="en-US" sz="1600" kern="1200" dirty="0">
                          <a:solidFill>
                            <a:schemeClr val="tx1"/>
                          </a:solidFill>
                          <a:effectLst/>
                          <a:latin typeface="微软雅黑" panose="020B0503020204020204" pitchFamily="34" charset="-122"/>
                          <a:ea typeface="微软雅黑" panose="020B0503020204020204" pitchFamily="34" charset="-122"/>
                          <a:cs typeface="+mn-cs"/>
                        </a:rPr>
                        <a:t>3F</a:t>
                      </a:r>
                      <a:r>
                        <a:rPr lang="zh-CN" altLang="en-US" sz="1600" kern="1200" dirty="0">
                          <a:solidFill>
                            <a:schemeClr val="tx1"/>
                          </a:solidFill>
                          <a:effectLst/>
                          <a:latin typeface="微软雅黑" panose="020B0503020204020204" pitchFamily="34" charset="-122"/>
                          <a:ea typeface="微软雅黑" panose="020B0503020204020204" pitchFamily="34" charset="-122"/>
                          <a:cs typeface="+mn-cs"/>
                        </a:rPr>
                        <a:t> </a:t>
                      </a:r>
                      <a:r>
                        <a:rPr lang="en-US" sz="160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600" kern="1200" dirty="0">
                          <a:solidFill>
                            <a:schemeClr val="tx1"/>
                          </a:solidFill>
                          <a:effectLst/>
                          <a:latin typeface="微软雅黑" panose="020B0503020204020204" pitchFamily="34" charset="-122"/>
                          <a:ea typeface="微软雅黑" panose="020B0503020204020204" pitchFamily="34" charset="-122"/>
                          <a:cs typeface="+mn-cs"/>
                        </a:rPr>
                        <a:t> </a:t>
                      </a:r>
                      <a:r>
                        <a:rPr lang="en-US" sz="1600" kern="1200" dirty="0">
                          <a:solidFill>
                            <a:schemeClr val="tx1"/>
                          </a:solidFill>
                          <a:effectLst/>
                          <a:latin typeface="微软雅黑" panose="020B0503020204020204" pitchFamily="34" charset="-122"/>
                          <a:ea typeface="微软雅黑" panose="020B0503020204020204" pitchFamily="34" charset="-122"/>
                          <a:cs typeface="+mn-cs"/>
                        </a:rPr>
                        <a:t>63</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12"/>
                  </a:ext>
                </a:extLst>
              </a:tr>
              <a:tr h="304800">
                <a:tc>
                  <a:txBody>
                    <a:bodyPr/>
                    <a:lstStyle/>
                    <a:p>
                      <a:pPr marL="0" algn="ctr" defTabSz="914400" rtl="0" eaLnBrk="1" fontAlgn="t" latinLnBrk="0" hangingPunct="1">
                        <a:lnSpc>
                          <a:spcPct val="100000"/>
                        </a:lnSpc>
                        <a:spcBef>
                          <a:spcPts val="600"/>
                        </a:spcBef>
                        <a:spcAft>
                          <a:spcPts val="600"/>
                        </a:spcAft>
                      </a:pPr>
                      <a:r>
                        <a:rPr lang="en-US" sz="1600" kern="1200">
                          <a:solidFill>
                            <a:schemeClr val="tx1"/>
                          </a:solidFill>
                          <a:effectLst/>
                          <a:latin typeface="微软雅黑" panose="020B0503020204020204" pitchFamily="34" charset="-122"/>
                          <a:ea typeface="微软雅黑" panose="020B0503020204020204" pitchFamily="34" charset="-122"/>
                          <a:cs typeface="+mn-cs"/>
                        </a:rPr>
                        <a:t>\ddd</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t" latinLnBrk="0" hangingPunct="1">
                        <a:lnSpc>
                          <a:spcPct val="100000"/>
                        </a:lnSpc>
                        <a:spcBef>
                          <a:spcPts val="600"/>
                        </a:spcBef>
                        <a:spcAft>
                          <a:spcPts val="600"/>
                        </a:spcAft>
                      </a:pPr>
                      <a:r>
                        <a:rPr lang="en-US" altLang="zh-CN" sz="1400" kern="1200" dirty="0">
                          <a:solidFill>
                            <a:schemeClr val="tx1"/>
                          </a:solidFill>
                          <a:effectLst/>
                          <a:latin typeface="微软雅黑" panose="020B0503020204020204" pitchFamily="34" charset="-122"/>
                          <a:ea typeface="微软雅黑" panose="020B0503020204020204" pitchFamily="34" charset="-122"/>
                          <a:cs typeface="+mn-cs"/>
                        </a:rPr>
                        <a:t>ASCII</a:t>
                      </a:r>
                      <a:r>
                        <a:rPr lang="zh-CN" altLang="en-US" sz="1400" kern="1200" dirty="0">
                          <a:solidFill>
                            <a:schemeClr val="tx1"/>
                          </a:solidFill>
                          <a:effectLst/>
                          <a:latin typeface="微软雅黑" panose="020B0503020204020204" pitchFamily="34" charset="-122"/>
                          <a:ea typeface="微软雅黑" panose="020B0503020204020204" pitchFamily="34" charset="-122"/>
                          <a:cs typeface="+mn-cs"/>
                        </a:rPr>
                        <a:t>码为</a:t>
                      </a:r>
                      <a:r>
                        <a:rPr lang="en-US" altLang="zh-CN" sz="1400" kern="1200" dirty="0">
                          <a:solidFill>
                            <a:schemeClr val="tx1"/>
                          </a:solidFill>
                          <a:effectLst/>
                          <a:latin typeface="微软雅黑" panose="020B0503020204020204" pitchFamily="34" charset="-122"/>
                          <a:ea typeface="微软雅黑" panose="020B0503020204020204" pitchFamily="34" charset="-122"/>
                          <a:cs typeface="+mn-cs"/>
                        </a:rPr>
                        <a:t>8</a:t>
                      </a:r>
                      <a:r>
                        <a:rPr lang="zh-CN" altLang="en-US" sz="1400" kern="1200" dirty="0">
                          <a:solidFill>
                            <a:schemeClr val="tx1"/>
                          </a:solidFill>
                          <a:effectLst/>
                          <a:latin typeface="微软雅黑" panose="020B0503020204020204" pitchFamily="34" charset="-122"/>
                          <a:ea typeface="微软雅黑" panose="020B0503020204020204" pitchFamily="34" charset="-122"/>
                          <a:cs typeface="+mn-cs"/>
                        </a:rPr>
                        <a:t>进制</a:t>
                      </a:r>
                      <a:r>
                        <a:rPr lang="en-US" altLang="zh-CN" sz="1400" kern="1200" dirty="0" err="1">
                          <a:solidFill>
                            <a:schemeClr val="tx1"/>
                          </a:solidFill>
                          <a:effectLst/>
                          <a:latin typeface="微软雅黑" panose="020B0503020204020204" pitchFamily="34" charset="-122"/>
                          <a:ea typeface="微软雅黑" panose="020B0503020204020204" pitchFamily="34" charset="-122"/>
                          <a:cs typeface="+mn-cs"/>
                        </a:rPr>
                        <a:t>ddd</a:t>
                      </a:r>
                      <a:r>
                        <a:rPr lang="zh-CN" altLang="en-US" sz="1400" kern="1200" dirty="0">
                          <a:solidFill>
                            <a:schemeClr val="tx1"/>
                          </a:solidFill>
                          <a:effectLst/>
                          <a:latin typeface="微软雅黑" panose="020B0503020204020204" pitchFamily="34" charset="-122"/>
                          <a:ea typeface="微软雅黑" panose="020B0503020204020204" pitchFamily="34" charset="-122"/>
                          <a:cs typeface="+mn-cs"/>
                        </a:rPr>
                        <a:t>的任意字符</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t" latinLnBrk="0" hangingPunct="1">
                        <a:lnSpc>
                          <a:spcPct val="100000"/>
                        </a:lnSpc>
                        <a:spcBef>
                          <a:spcPts val="600"/>
                        </a:spcBef>
                        <a:spcAft>
                          <a:spcPts val="600"/>
                        </a:spcAft>
                      </a:pPr>
                      <a:r>
                        <a:rPr lang="zh-CN" altLang="en-US" sz="1600" kern="1200" dirty="0">
                          <a:solidFill>
                            <a:schemeClr val="tx1"/>
                          </a:solidFill>
                          <a:effectLst/>
                          <a:latin typeface="微软雅黑" panose="020B0503020204020204" pitchFamily="34" charset="-122"/>
                          <a:ea typeface="微软雅黑" panose="020B0503020204020204" pitchFamily="34" charset="-122"/>
                          <a:cs typeface="+mn-cs"/>
                        </a:rPr>
                        <a:t>三位八进制</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13"/>
                  </a:ext>
                </a:extLst>
              </a:tr>
              <a:tr h="304800">
                <a:tc>
                  <a:txBody>
                    <a:bodyPr/>
                    <a:lstStyle/>
                    <a:p>
                      <a:pPr marL="0" algn="ctr" defTabSz="914400" rtl="0" eaLnBrk="1" fontAlgn="t" latinLnBrk="0" hangingPunct="1">
                        <a:lnSpc>
                          <a:spcPct val="100000"/>
                        </a:lnSpc>
                        <a:spcBef>
                          <a:spcPts val="600"/>
                        </a:spcBef>
                        <a:spcAft>
                          <a:spcPts val="600"/>
                        </a:spcAft>
                      </a:pPr>
                      <a:r>
                        <a:rPr lang="en-US" sz="1600" kern="1200" dirty="0">
                          <a:solidFill>
                            <a:schemeClr val="tx1"/>
                          </a:solidFill>
                          <a:effectLst/>
                          <a:latin typeface="微软雅黑" panose="020B0503020204020204" pitchFamily="34" charset="-122"/>
                          <a:ea typeface="微软雅黑" panose="020B0503020204020204" pitchFamily="34" charset="-122"/>
                          <a:cs typeface="+mn-cs"/>
                        </a:rPr>
                        <a:t>\</a:t>
                      </a:r>
                      <a:r>
                        <a:rPr lang="en-US" sz="1600" kern="1200" dirty="0" err="1">
                          <a:solidFill>
                            <a:schemeClr val="tx1"/>
                          </a:solidFill>
                          <a:effectLst/>
                          <a:latin typeface="微软雅黑" panose="020B0503020204020204" pitchFamily="34" charset="-122"/>
                          <a:ea typeface="微软雅黑" panose="020B0503020204020204" pitchFamily="34" charset="-122"/>
                          <a:cs typeface="+mn-cs"/>
                        </a:rPr>
                        <a:t>xhh</a:t>
                      </a:r>
                      <a:endParaRPr lang="en-US" sz="1600" kern="12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t" latinLnBrk="0" hangingPunct="1">
                        <a:lnSpc>
                          <a:spcPct val="100000"/>
                        </a:lnSpc>
                        <a:spcBef>
                          <a:spcPts val="600"/>
                        </a:spcBef>
                        <a:spcAft>
                          <a:spcPts val="600"/>
                        </a:spcAft>
                      </a:pPr>
                      <a:r>
                        <a:rPr lang="en-US" altLang="zh-CN" sz="1400" kern="1200" dirty="0">
                          <a:solidFill>
                            <a:schemeClr val="tx1"/>
                          </a:solidFill>
                          <a:effectLst/>
                          <a:latin typeface="微软雅黑" panose="020B0503020204020204" pitchFamily="34" charset="-122"/>
                          <a:ea typeface="微软雅黑" panose="020B0503020204020204" pitchFamily="34" charset="-122"/>
                          <a:cs typeface="+mn-cs"/>
                        </a:rPr>
                        <a:t>ASCII</a:t>
                      </a:r>
                      <a:r>
                        <a:rPr lang="zh-CN" altLang="en-US" sz="1400" kern="1200" dirty="0">
                          <a:solidFill>
                            <a:schemeClr val="tx1"/>
                          </a:solidFill>
                          <a:effectLst/>
                          <a:latin typeface="微软雅黑" panose="020B0503020204020204" pitchFamily="34" charset="-122"/>
                          <a:ea typeface="微软雅黑" panose="020B0503020204020204" pitchFamily="34" charset="-122"/>
                          <a:cs typeface="+mn-cs"/>
                        </a:rPr>
                        <a:t>码为</a:t>
                      </a:r>
                      <a:r>
                        <a:rPr lang="en-US" altLang="zh-CN" sz="1400" kern="1200" dirty="0">
                          <a:solidFill>
                            <a:schemeClr val="tx1"/>
                          </a:solidFill>
                          <a:effectLst/>
                          <a:latin typeface="微软雅黑" panose="020B0503020204020204" pitchFamily="34" charset="-122"/>
                          <a:ea typeface="微软雅黑" panose="020B0503020204020204" pitchFamily="34" charset="-122"/>
                          <a:cs typeface="+mn-cs"/>
                        </a:rPr>
                        <a:t>16</a:t>
                      </a:r>
                      <a:r>
                        <a:rPr lang="zh-CN" altLang="en-US" sz="1400" kern="1200" dirty="0">
                          <a:solidFill>
                            <a:schemeClr val="tx1"/>
                          </a:solidFill>
                          <a:effectLst/>
                          <a:latin typeface="微软雅黑" panose="020B0503020204020204" pitchFamily="34" charset="-122"/>
                          <a:ea typeface="微软雅黑" panose="020B0503020204020204" pitchFamily="34" charset="-122"/>
                          <a:cs typeface="+mn-cs"/>
                        </a:rPr>
                        <a:t>进制</a:t>
                      </a:r>
                      <a:r>
                        <a:rPr lang="en-US" altLang="zh-CN" sz="1400" kern="1200" dirty="0" err="1">
                          <a:solidFill>
                            <a:schemeClr val="tx1"/>
                          </a:solidFill>
                          <a:effectLst/>
                          <a:latin typeface="微软雅黑" panose="020B0503020204020204" pitchFamily="34" charset="-122"/>
                          <a:ea typeface="微软雅黑" panose="020B0503020204020204" pitchFamily="34" charset="-122"/>
                          <a:cs typeface="+mn-cs"/>
                        </a:rPr>
                        <a:t>hh</a:t>
                      </a:r>
                      <a:r>
                        <a:rPr lang="zh-CN" altLang="en-US" sz="1400" kern="1200" dirty="0">
                          <a:solidFill>
                            <a:schemeClr val="tx1"/>
                          </a:solidFill>
                          <a:effectLst/>
                          <a:latin typeface="微软雅黑" panose="020B0503020204020204" pitchFamily="34" charset="-122"/>
                          <a:ea typeface="微软雅黑" panose="020B0503020204020204" pitchFamily="34" charset="-122"/>
                          <a:cs typeface="+mn-cs"/>
                        </a:rPr>
                        <a:t>的任意字符</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t" latinLnBrk="0" hangingPunct="1">
                        <a:lnSpc>
                          <a:spcPct val="100000"/>
                        </a:lnSpc>
                        <a:spcBef>
                          <a:spcPts val="600"/>
                        </a:spcBef>
                        <a:spcAft>
                          <a:spcPts val="600"/>
                        </a:spcAft>
                      </a:pPr>
                      <a:r>
                        <a:rPr lang="zh-CN" altLang="en-US" sz="1600" kern="1200" dirty="0">
                          <a:solidFill>
                            <a:schemeClr val="tx1"/>
                          </a:solidFill>
                          <a:effectLst/>
                          <a:latin typeface="微软雅黑" panose="020B0503020204020204" pitchFamily="34" charset="-122"/>
                          <a:ea typeface="微软雅黑" panose="020B0503020204020204" pitchFamily="34" charset="-122"/>
                          <a:cs typeface="+mn-cs"/>
                        </a:rPr>
                        <a:t>二位十六进制</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725509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t>字符类型</a:t>
            </a:r>
            <a:r>
              <a:rPr lang="zh-CN" altLang="en-US" sz="2400" dirty="0">
                <a:solidFill>
                  <a:srgbClr val="FFFF00"/>
                </a:solidFill>
              </a:rPr>
              <a:t>：转义字符</a:t>
            </a:r>
            <a:endParaRPr lang="zh-CN" altLang="en-US" dirty="0"/>
          </a:p>
        </p:txBody>
      </p:sp>
      <p:sp>
        <p:nvSpPr>
          <p:cNvPr id="4" name="Date Placeholder 3"/>
          <p:cNvSpPr>
            <a:spLocks noGrp="1"/>
          </p:cNvSpPr>
          <p:nvPr>
            <p:ph type="dt" sz="half" idx="10"/>
          </p:nvPr>
        </p:nvSpPr>
        <p:spPr/>
        <p:txBody>
          <a:bodyPr/>
          <a:lstStyle/>
          <a:p>
            <a:fld id="{C9840661-71DF-4973-8EB4-4356D7864B65}" type="datetime1">
              <a:rPr lang="zh-CN" altLang="en-US" smtClean="0"/>
              <a:t>2020/9/25</a:t>
            </a:fld>
            <a:endParaRPr lang="zh-CN" altLang="en-US"/>
          </a:p>
        </p:txBody>
      </p:sp>
      <p:sp>
        <p:nvSpPr>
          <p:cNvPr id="5" name="Footer Placeholder 4"/>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
        <p:nvSpPr>
          <p:cNvPr id="6" name="Slide Number Placeholder 5"/>
          <p:cNvSpPr>
            <a:spLocks noGrp="1"/>
          </p:cNvSpPr>
          <p:nvPr>
            <p:ph type="sldNum" sz="quarter" idx="12"/>
          </p:nvPr>
        </p:nvSpPr>
        <p:spPr/>
        <p:txBody>
          <a:bodyPr/>
          <a:lstStyle/>
          <a:p>
            <a:fld id="{57E71E5F-B3DE-4457-8F57-E0F998074911}" type="slidenum">
              <a:rPr lang="zh-CN" altLang="en-US" smtClean="0"/>
              <a:pPr/>
              <a:t>24</a:t>
            </a:fld>
            <a:endParaRPr lang="zh-CN" altLang="en-US"/>
          </a:p>
        </p:txBody>
      </p:sp>
      <p:sp>
        <p:nvSpPr>
          <p:cNvPr id="7" name="内容占位符 6">
            <a:extLst>
              <a:ext uri="{FF2B5EF4-FFF2-40B4-BE49-F238E27FC236}">
                <a16:creationId xmlns:a16="http://schemas.microsoft.com/office/drawing/2014/main" id="{9068CBD3-522A-3946-BE0D-D4CE65E6498D}"/>
              </a:ext>
            </a:extLst>
          </p:cNvPr>
          <p:cNvSpPr>
            <a:spLocks noGrp="1"/>
          </p:cNvSpPr>
          <p:nvPr>
            <p:ph idx="1"/>
          </p:nvPr>
        </p:nvSpPr>
        <p:spPr>
          <a:xfrm>
            <a:off x="377371" y="1348268"/>
            <a:ext cx="8403771" cy="560919"/>
          </a:xfrm>
        </p:spPr>
        <p:txBody>
          <a:bodyPr>
            <a:normAutofit fontScale="92500"/>
          </a:bodyPr>
          <a:lstStyle/>
          <a:p>
            <a:r>
              <a:rPr lang="zh-CN" altLang="en-US" dirty="0"/>
              <a:t>思考：用</a:t>
            </a:r>
            <a:r>
              <a:rPr lang="en-US" altLang="zh-CN" dirty="0" err="1"/>
              <a:t>printf</a:t>
            </a:r>
            <a:r>
              <a:rPr lang="zh-CN" altLang="en-US" dirty="0"/>
              <a:t>打印一个“换行”，有几种写法？，请填空</a:t>
            </a:r>
          </a:p>
        </p:txBody>
      </p:sp>
      <p:sp>
        <p:nvSpPr>
          <p:cNvPr id="9" name="矩形 8">
            <a:extLst>
              <a:ext uri="{FF2B5EF4-FFF2-40B4-BE49-F238E27FC236}">
                <a16:creationId xmlns:a16="http://schemas.microsoft.com/office/drawing/2014/main" id="{DB629819-3B5D-974C-8262-AAE59C31CA8C}"/>
              </a:ext>
            </a:extLst>
          </p:cNvPr>
          <p:cNvSpPr/>
          <p:nvPr/>
        </p:nvSpPr>
        <p:spPr>
          <a:xfrm>
            <a:off x="929844" y="2183253"/>
            <a:ext cx="2416046" cy="369332"/>
          </a:xfrm>
          <a:prstGeom prst="rect">
            <a:avLst/>
          </a:prstGeom>
        </p:spPr>
        <p:txBody>
          <a:bodyPr wrap="none">
            <a:spAutoFit/>
          </a:bodyPr>
          <a:lstStyle/>
          <a:p>
            <a:r>
              <a:rPr lang="en-US" altLang="zh-CN" dirty="0" err="1">
                <a:solidFill>
                  <a:srgbClr val="2E0D6E"/>
                </a:solidFill>
                <a:latin typeface="Menlo" panose="020B0609030804020204" pitchFamily="49" charset="0"/>
              </a:rPr>
              <a:t>printf</a:t>
            </a:r>
            <a:r>
              <a:rPr lang="en-US" altLang="zh-CN" dirty="0">
                <a:solidFill>
                  <a:srgbClr val="000000"/>
                </a:solidFill>
                <a:latin typeface="Menlo" panose="020B0609030804020204" pitchFamily="49" charset="0"/>
              </a:rPr>
              <a:t>(</a:t>
            </a:r>
            <a:r>
              <a:rPr lang="en-US" altLang="zh-CN" dirty="0">
                <a:solidFill>
                  <a:srgbClr val="C41A16"/>
                </a:solidFill>
                <a:latin typeface="Menlo" panose="020B0609030804020204" pitchFamily="49" charset="0"/>
              </a:rPr>
              <a:t>"</a:t>
            </a:r>
            <a:r>
              <a:rPr lang="en-US" altLang="zh-CN" u="sng" dirty="0">
                <a:latin typeface="Menlo" panose="020B0609030804020204" pitchFamily="49" charset="0"/>
              </a:rPr>
              <a:t>     </a:t>
            </a:r>
            <a:r>
              <a:rPr lang="en-US" altLang="zh-CN" dirty="0">
                <a:solidFill>
                  <a:srgbClr val="C41A16"/>
                </a:solidFill>
                <a:latin typeface="Menlo" panose="020B0609030804020204" pitchFamily="49" charset="0"/>
              </a:rPr>
              <a:t>"</a:t>
            </a:r>
            <a:r>
              <a:rPr lang="en-US" altLang="zh-CN" dirty="0">
                <a:solidFill>
                  <a:srgbClr val="000000"/>
                </a:solidFill>
                <a:latin typeface="Menlo" panose="020B0609030804020204" pitchFamily="49" charset="0"/>
              </a:rPr>
              <a:t>);</a:t>
            </a:r>
            <a:endParaRPr lang="en-US" altLang="zh-CN" dirty="0">
              <a:solidFill>
                <a:srgbClr val="2E0D6E"/>
              </a:solidFill>
              <a:effectLst/>
              <a:latin typeface="Menlo" panose="020B0609030804020204" pitchFamily="49" charset="0"/>
            </a:endParaRPr>
          </a:p>
        </p:txBody>
      </p:sp>
      <p:sp>
        <p:nvSpPr>
          <p:cNvPr id="12" name="矩形 11">
            <a:extLst>
              <a:ext uri="{FF2B5EF4-FFF2-40B4-BE49-F238E27FC236}">
                <a16:creationId xmlns:a16="http://schemas.microsoft.com/office/drawing/2014/main" id="{5E866041-AB9B-D34F-B0A4-3313FF81929B}"/>
              </a:ext>
            </a:extLst>
          </p:cNvPr>
          <p:cNvSpPr/>
          <p:nvPr/>
        </p:nvSpPr>
        <p:spPr>
          <a:xfrm>
            <a:off x="929844" y="2635781"/>
            <a:ext cx="2416046" cy="369332"/>
          </a:xfrm>
          <a:prstGeom prst="rect">
            <a:avLst/>
          </a:prstGeom>
        </p:spPr>
        <p:txBody>
          <a:bodyPr wrap="none">
            <a:spAutoFit/>
          </a:bodyPr>
          <a:lstStyle/>
          <a:p>
            <a:r>
              <a:rPr lang="en-US" altLang="zh-CN" dirty="0" err="1">
                <a:solidFill>
                  <a:srgbClr val="2E0D6E"/>
                </a:solidFill>
                <a:latin typeface="Menlo" panose="020B0609030804020204" pitchFamily="49" charset="0"/>
              </a:rPr>
              <a:t>printf</a:t>
            </a:r>
            <a:r>
              <a:rPr lang="en-US" altLang="zh-CN" dirty="0">
                <a:solidFill>
                  <a:srgbClr val="000000"/>
                </a:solidFill>
                <a:latin typeface="Menlo" panose="020B0609030804020204" pitchFamily="49" charset="0"/>
              </a:rPr>
              <a:t>(</a:t>
            </a:r>
            <a:r>
              <a:rPr lang="en-US" altLang="zh-CN" dirty="0">
                <a:solidFill>
                  <a:srgbClr val="C41A16"/>
                </a:solidFill>
                <a:latin typeface="Menlo" panose="020B0609030804020204" pitchFamily="49" charset="0"/>
              </a:rPr>
              <a:t>"</a:t>
            </a:r>
            <a:r>
              <a:rPr lang="en-US" altLang="zh-CN" u="sng" dirty="0">
                <a:latin typeface="Menlo" panose="020B0609030804020204" pitchFamily="49" charset="0"/>
              </a:rPr>
              <a:t>     </a:t>
            </a:r>
            <a:r>
              <a:rPr lang="en-US" altLang="zh-CN" dirty="0">
                <a:solidFill>
                  <a:srgbClr val="C41A16"/>
                </a:solidFill>
                <a:latin typeface="Menlo" panose="020B0609030804020204" pitchFamily="49" charset="0"/>
              </a:rPr>
              <a:t>"</a:t>
            </a:r>
            <a:r>
              <a:rPr lang="en-US" altLang="zh-CN" dirty="0">
                <a:solidFill>
                  <a:srgbClr val="000000"/>
                </a:solidFill>
                <a:latin typeface="Menlo" panose="020B0609030804020204" pitchFamily="49" charset="0"/>
              </a:rPr>
              <a:t>);</a:t>
            </a:r>
            <a:endParaRPr lang="en-US" altLang="zh-CN" dirty="0">
              <a:solidFill>
                <a:srgbClr val="2E0D6E"/>
              </a:solidFill>
              <a:effectLst/>
              <a:latin typeface="Menlo" panose="020B0609030804020204" pitchFamily="49" charset="0"/>
            </a:endParaRPr>
          </a:p>
        </p:txBody>
      </p:sp>
      <p:sp>
        <p:nvSpPr>
          <p:cNvPr id="13" name="矩形 12">
            <a:extLst>
              <a:ext uri="{FF2B5EF4-FFF2-40B4-BE49-F238E27FC236}">
                <a16:creationId xmlns:a16="http://schemas.microsoft.com/office/drawing/2014/main" id="{108476E5-0D80-8F45-8316-C106A990130F}"/>
              </a:ext>
            </a:extLst>
          </p:cNvPr>
          <p:cNvSpPr/>
          <p:nvPr/>
        </p:nvSpPr>
        <p:spPr>
          <a:xfrm>
            <a:off x="929844" y="3084969"/>
            <a:ext cx="2416046" cy="369332"/>
          </a:xfrm>
          <a:prstGeom prst="rect">
            <a:avLst/>
          </a:prstGeom>
        </p:spPr>
        <p:txBody>
          <a:bodyPr wrap="none">
            <a:spAutoFit/>
          </a:bodyPr>
          <a:lstStyle/>
          <a:p>
            <a:r>
              <a:rPr lang="en-US" altLang="zh-CN" dirty="0" err="1">
                <a:solidFill>
                  <a:srgbClr val="2E0D6E"/>
                </a:solidFill>
                <a:latin typeface="Menlo" panose="020B0609030804020204" pitchFamily="49" charset="0"/>
              </a:rPr>
              <a:t>printf</a:t>
            </a:r>
            <a:r>
              <a:rPr lang="en-US" altLang="zh-CN" dirty="0">
                <a:solidFill>
                  <a:srgbClr val="000000"/>
                </a:solidFill>
                <a:latin typeface="Menlo" panose="020B0609030804020204" pitchFamily="49" charset="0"/>
              </a:rPr>
              <a:t>(</a:t>
            </a:r>
            <a:r>
              <a:rPr lang="en-US" altLang="zh-CN" dirty="0">
                <a:solidFill>
                  <a:srgbClr val="C41A16"/>
                </a:solidFill>
                <a:latin typeface="Menlo" panose="020B0609030804020204" pitchFamily="49" charset="0"/>
              </a:rPr>
              <a:t>"</a:t>
            </a:r>
            <a:r>
              <a:rPr lang="en-US" altLang="zh-CN" u="sng" dirty="0">
                <a:latin typeface="Menlo" panose="020B0609030804020204" pitchFamily="49" charset="0"/>
              </a:rPr>
              <a:t>     </a:t>
            </a:r>
            <a:r>
              <a:rPr lang="en-US" altLang="zh-CN" dirty="0">
                <a:solidFill>
                  <a:srgbClr val="C41A16"/>
                </a:solidFill>
                <a:latin typeface="Menlo" panose="020B0609030804020204" pitchFamily="49" charset="0"/>
              </a:rPr>
              <a:t>"</a:t>
            </a:r>
            <a:r>
              <a:rPr lang="en-US" altLang="zh-CN" dirty="0">
                <a:solidFill>
                  <a:srgbClr val="000000"/>
                </a:solidFill>
                <a:latin typeface="Menlo" panose="020B0609030804020204" pitchFamily="49" charset="0"/>
              </a:rPr>
              <a:t>);</a:t>
            </a:r>
            <a:endParaRPr lang="en-US" altLang="zh-CN" dirty="0">
              <a:solidFill>
                <a:srgbClr val="2E0D6E"/>
              </a:solidFill>
              <a:effectLst/>
              <a:latin typeface="Menlo" panose="020B0609030804020204" pitchFamily="49" charset="0"/>
            </a:endParaRPr>
          </a:p>
        </p:txBody>
      </p:sp>
      <p:sp>
        <p:nvSpPr>
          <p:cNvPr id="14" name="矩形 13">
            <a:extLst>
              <a:ext uri="{FF2B5EF4-FFF2-40B4-BE49-F238E27FC236}">
                <a16:creationId xmlns:a16="http://schemas.microsoft.com/office/drawing/2014/main" id="{BABDA375-C8F8-3C4F-84B5-B78888F4DDA9}"/>
              </a:ext>
            </a:extLst>
          </p:cNvPr>
          <p:cNvSpPr/>
          <p:nvPr/>
        </p:nvSpPr>
        <p:spPr>
          <a:xfrm>
            <a:off x="929844" y="3534157"/>
            <a:ext cx="2416046" cy="369332"/>
          </a:xfrm>
          <a:prstGeom prst="rect">
            <a:avLst/>
          </a:prstGeom>
        </p:spPr>
        <p:txBody>
          <a:bodyPr wrap="none">
            <a:spAutoFit/>
          </a:bodyPr>
          <a:lstStyle/>
          <a:p>
            <a:r>
              <a:rPr lang="en-US" altLang="zh-CN" dirty="0" err="1">
                <a:solidFill>
                  <a:srgbClr val="2E0D6E"/>
                </a:solidFill>
                <a:latin typeface="Menlo" panose="020B0609030804020204" pitchFamily="49" charset="0"/>
              </a:rPr>
              <a:t>printf</a:t>
            </a:r>
            <a:r>
              <a:rPr lang="en-US" altLang="zh-CN" dirty="0">
                <a:solidFill>
                  <a:srgbClr val="000000"/>
                </a:solidFill>
                <a:latin typeface="Menlo" panose="020B0609030804020204" pitchFamily="49" charset="0"/>
              </a:rPr>
              <a:t>(</a:t>
            </a:r>
            <a:r>
              <a:rPr lang="en-US" altLang="zh-CN" dirty="0">
                <a:solidFill>
                  <a:srgbClr val="C41A16"/>
                </a:solidFill>
                <a:latin typeface="Menlo" panose="020B0609030804020204" pitchFamily="49" charset="0"/>
              </a:rPr>
              <a:t>"</a:t>
            </a:r>
            <a:r>
              <a:rPr lang="en-US" altLang="zh-CN" u="sng" dirty="0">
                <a:latin typeface="Menlo" panose="020B0609030804020204" pitchFamily="49" charset="0"/>
              </a:rPr>
              <a:t>     </a:t>
            </a:r>
            <a:r>
              <a:rPr lang="en-US" altLang="zh-CN" dirty="0">
                <a:solidFill>
                  <a:srgbClr val="C41A16"/>
                </a:solidFill>
                <a:latin typeface="Menlo" panose="020B0609030804020204" pitchFamily="49" charset="0"/>
              </a:rPr>
              <a:t>"</a:t>
            </a:r>
            <a:r>
              <a:rPr lang="en-US" altLang="zh-CN" dirty="0">
                <a:solidFill>
                  <a:srgbClr val="000000"/>
                </a:solidFill>
                <a:latin typeface="Menlo" panose="020B0609030804020204" pitchFamily="49" charset="0"/>
              </a:rPr>
              <a:t>);</a:t>
            </a:r>
            <a:endParaRPr lang="en-US" altLang="zh-CN" dirty="0">
              <a:solidFill>
                <a:srgbClr val="2E0D6E"/>
              </a:solidFill>
              <a:effectLst/>
              <a:latin typeface="Menlo" panose="020B0609030804020204" pitchFamily="49" charset="0"/>
            </a:endParaRPr>
          </a:p>
        </p:txBody>
      </p:sp>
      <p:sp>
        <p:nvSpPr>
          <p:cNvPr id="15" name="矩形 14">
            <a:extLst>
              <a:ext uri="{FF2B5EF4-FFF2-40B4-BE49-F238E27FC236}">
                <a16:creationId xmlns:a16="http://schemas.microsoft.com/office/drawing/2014/main" id="{F2308CEC-B867-C84A-9775-E834828C319C}"/>
              </a:ext>
            </a:extLst>
          </p:cNvPr>
          <p:cNvSpPr/>
          <p:nvPr/>
        </p:nvSpPr>
        <p:spPr>
          <a:xfrm>
            <a:off x="929844" y="3977131"/>
            <a:ext cx="2416046" cy="369332"/>
          </a:xfrm>
          <a:prstGeom prst="rect">
            <a:avLst/>
          </a:prstGeom>
        </p:spPr>
        <p:txBody>
          <a:bodyPr wrap="none">
            <a:spAutoFit/>
          </a:bodyPr>
          <a:lstStyle/>
          <a:p>
            <a:r>
              <a:rPr lang="en-US" altLang="zh-CN" dirty="0" err="1">
                <a:solidFill>
                  <a:srgbClr val="2E0D6E"/>
                </a:solidFill>
                <a:latin typeface="Menlo" panose="020B0609030804020204" pitchFamily="49" charset="0"/>
              </a:rPr>
              <a:t>printf</a:t>
            </a:r>
            <a:r>
              <a:rPr lang="en-US" altLang="zh-CN" dirty="0">
                <a:solidFill>
                  <a:srgbClr val="000000"/>
                </a:solidFill>
                <a:latin typeface="Menlo" panose="020B0609030804020204" pitchFamily="49" charset="0"/>
              </a:rPr>
              <a:t>(</a:t>
            </a:r>
            <a:r>
              <a:rPr lang="en-US" altLang="zh-CN" dirty="0">
                <a:solidFill>
                  <a:srgbClr val="C41A16"/>
                </a:solidFill>
                <a:latin typeface="Menlo" panose="020B0609030804020204" pitchFamily="49" charset="0"/>
              </a:rPr>
              <a:t>"</a:t>
            </a:r>
            <a:r>
              <a:rPr lang="en-US" altLang="zh-CN" u="sng" dirty="0">
                <a:latin typeface="Menlo" panose="020B0609030804020204" pitchFamily="49" charset="0"/>
              </a:rPr>
              <a:t>     </a:t>
            </a:r>
            <a:r>
              <a:rPr lang="en-US" altLang="zh-CN" dirty="0">
                <a:solidFill>
                  <a:srgbClr val="C41A16"/>
                </a:solidFill>
                <a:latin typeface="Menlo" panose="020B0609030804020204" pitchFamily="49" charset="0"/>
              </a:rPr>
              <a:t>"</a:t>
            </a:r>
            <a:r>
              <a:rPr lang="en-US" altLang="zh-CN" dirty="0">
                <a:solidFill>
                  <a:srgbClr val="000000"/>
                </a:solidFill>
                <a:latin typeface="Menlo" panose="020B0609030804020204" pitchFamily="49" charset="0"/>
              </a:rPr>
              <a:t>);</a:t>
            </a:r>
            <a:endParaRPr lang="en-US" altLang="zh-CN" dirty="0">
              <a:solidFill>
                <a:srgbClr val="2E0D6E"/>
              </a:solidFill>
              <a:effectLst/>
              <a:latin typeface="Menlo" panose="020B0609030804020204" pitchFamily="49" charset="0"/>
            </a:endParaRPr>
          </a:p>
        </p:txBody>
      </p:sp>
      <p:sp>
        <p:nvSpPr>
          <p:cNvPr id="16" name="矩形 15">
            <a:extLst>
              <a:ext uri="{FF2B5EF4-FFF2-40B4-BE49-F238E27FC236}">
                <a16:creationId xmlns:a16="http://schemas.microsoft.com/office/drawing/2014/main" id="{BDE82090-0EE1-3D43-A839-F9A71DF0F5E3}"/>
              </a:ext>
            </a:extLst>
          </p:cNvPr>
          <p:cNvSpPr/>
          <p:nvPr/>
        </p:nvSpPr>
        <p:spPr>
          <a:xfrm>
            <a:off x="929844" y="4405697"/>
            <a:ext cx="2416046" cy="369332"/>
          </a:xfrm>
          <a:prstGeom prst="rect">
            <a:avLst/>
          </a:prstGeom>
        </p:spPr>
        <p:txBody>
          <a:bodyPr wrap="none">
            <a:spAutoFit/>
          </a:bodyPr>
          <a:lstStyle/>
          <a:p>
            <a:r>
              <a:rPr lang="en-US" altLang="zh-CN" dirty="0" err="1">
                <a:solidFill>
                  <a:srgbClr val="2E0D6E"/>
                </a:solidFill>
                <a:latin typeface="Menlo" panose="020B0609030804020204" pitchFamily="49" charset="0"/>
              </a:rPr>
              <a:t>printf</a:t>
            </a:r>
            <a:r>
              <a:rPr lang="en-US" altLang="zh-CN" dirty="0">
                <a:solidFill>
                  <a:srgbClr val="000000"/>
                </a:solidFill>
                <a:latin typeface="Menlo" panose="020B0609030804020204" pitchFamily="49" charset="0"/>
              </a:rPr>
              <a:t>(</a:t>
            </a:r>
            <a:r>
              <a:rPr lang="en-US" altLang="zh-CN" dirty="0">
                <a:solidFill>
                  <a:srgbClr val="C41A16"/>
                </a:solidFill>
                <a:latin typeface="Menlo" panose="020B0609030804020204" pitchFamily="49" charset="0"/>
              </a:rPr>
              <a:t>"</a:t>
            </a:r>
            <a:r>
              <a:rPr lang="en-US" altLang="zh-CN" u="sng" dirty="0">
                <a:latin typeface="Menlo" panose="020B0609030804020204" pitchFamily="49" charset="0"/>
              </a:rPr>
              <a:t>     </a:t>
            </a:r>
            <a:r>
              <a:rPr lang="en-US" altLang="zh-CN" dirty="0">
                <a:solidFill>
                  <a:srgbClr val="C41A16"/>
                </a:solidFill>
                <a:latin typeface="Menlo" panose="020B0609030804020204" pitchFamily="49" charset="0"/>
              </a:rPr>
              <a:t>"</a:t>
            </a:r>
            <a:r>
              <a:rPr lang="en-US" altLang="zh-CN" dirty="0">
                <a:solidFill>
                  <a:srgbClr val="000000"/>
                </a:solidFill>
                <a:latin typeface="Menlo" panose="020B0609030804020204" pitchFamily="49" charset="0"/>
              </a:rPr>
              <a:t>);</a:t>
            </a:r>
            <a:endParaRPr lang="en-US" altLang="zh-CN" dirty="0">
              <a:solidFill>
                <a:srgbClr val="2E0D6E"/>
              </a:solidFill>
              <a:effectLst/>
              <a:latin typeface="Menlo" panose="020B0609030804020204" pitchFamily="49" charset="0"/>
            </a:endParaRPr>
          </a:p>
        </p:txBody>
      </p:sp>
      <p:sp>
        <p:nvSpPr>
          <p:cNvPr id="17" name="矩形 16">
            <a:extLst>
              <a:ext uri="{FF2B5EF4-FFF2-40B4-BE49-F238E27FC236}">
                <a16:creationId xmlns:a16="http://schemas.microsoft.com/office/drawing/2014/main" id="{F341A6B0-BE64-6846-84D0-86253854ED24}"/>
              </a:ext>
            </a:extLst>
          </p:cNvPr>
          <p:cNvSpPr/>
          <p:nvPr/>
        </p:nvSpPr>
        <p:spPr>
          <a:xfrm>
            <a:off x="929844" y="4834788"/>
            <a:ext cx="2416046" cy="369332"/>
          </a:xfrm>
          <a:prstGeom prst="rect">
            <a:avLst/>
          </a:prstGeom>
        </p:spPr>
        <p:txBody>
          <a:bodyPr wrap="none">
            <a:spAutoFit/>
          </a:bodyPr>
          <a:lstStyle/>
          <a:p>
            <a:r>
              <a:rPr lang="en-US" altLang="zh-CN" dirty="0" err="1">
                <a:solidFill>
                  <a:srgbClr val="2E0D6E"/>
                </a:solidFill>
                <a:latin typeface="Menlo" panose="020B0609030804020204" pitchFamily="49" charset="0"/>
              </a:rPr>
              <a:t>printf</a:t>
            </a:r>
            <a:r>
              <a:rPr lang="en-US" altLang="zh-CN" dirty="0">
                <a:solidFill>
                  <a:srgbClr val="000000"/>
                </a:solidFill>
                <a:latin typeface="Menlo" panose="020B0609030804020204" pitchFamily="49" charset="0"/>
              </a:rPr>
              <a:t>(</a:t>
            </a:r>
            <a:r>
              <a:rPr lang="en-US" altLang="zh-CN" dirty="0">
                <a:solidFill>
                  <a:srgbClr val="C41A16"/>
                </a:solidFill>
                <a:latin typeface="Menlo" panose="020B0609030804020204" pitchFamily="49" charset="0"/>
              </a:rPr>
              <a:t>"</a:t>
            </a:r>
            <a:r>
              <a:rPr lang="en-US" altLang="zh-CN" u="sng" dirty="0">
                <a:latin typeface="Menlo" panose="020B0609030804020204" pitchFamily="49" charset="0"/>
              </a:rPr>
              <a:t>     </a:t>
            </a:r>
            <a:r>
              <a:rPr lang="en-US" altLang="zh-CN" dirty="0">
                <a:solidFill>
                  <a:srgbClr val="C41A16"/>
                </a:solidFill>
                <a:latin typeface="Menlo" panose="020B0609030804020204" pitchFamily="49" charset="0"/>
              </a:rPr>
              <a:t>"</a:t>
            </a:r>
            <a:r>
              <a:rPr lang="en-US" altLang="zh-CN" dirty="0">
                <a:solidFill>
                  <a:srgbClr val="000000"/>
                </a:solidFill>
                <a:latin typeface="Menlo" panose="020B0609030804020204" pitchFamily="49" charset="0"/>
              </a:rPr>
              <a:t>);</a:t>
            </a:r>
            <a:endParaRPr lang="en-US" altLang="zh-CN" dirty="0">
              <a:solidFill>
                <a:srgbClr val="2E0D6E"/>
              </a:solidFill>
              <a:effectLst/>
              <a:latin typeface="Menlo" panose="020B0609030804020204" pitchFamily="49" charset="0"/>
            </a:endParaRPr>
          </a:p>
        </p:txBody>
      </p:sp>
      <p:sp>
        <p:nvSpPr>
          <p:cNvPr id="18" name="文本框 17">
            <a:extLst>
              <a:ext uri="{FF2B5EF4-FFF2-40B4-BE49-F238E27FC236}">
                <a16:creationId xmlns:a16="http://schemas.microsoft.com/office/drawing/2014/main" id="{54139F34-A4A6-8441-B6B6-457D2B608698}"/>
              </a:ext>
            </a:extLst>
          </p:cNvPr>
          <p:cNvSpPr txBox="1"/>
          <p:nvPr/>
        </p:nvSpPr>
        <p:spPr>
          <a:xfrm>
            <a:off x="4786533" y="2729170"/>
            <a:ext cx="3647152" cy="1754326"/>
          </a:xfrm>
          <a:prstGeom prst="rect">
            <a:avLst/>
          </a:prstGeom>
          <a:noFill/>
        </p:spPr>
        <p:txBody>
          <a:bodyPr wrap="none" rtlCol="0">
            <a:spAutoFit/>
          </a:bodyPr>
          <a:lstStyle/>
          <a:p>
            <a:r>
              <a:rPr kumimoji="1" lang="en-US" altLang="zh-CN" b="1" dirty="0">
                <a:latin typeface="Microsoft YaHei" panose="020B0503020204020204" pitchFamily="34" charset="-122"/>
                <a:ea typeface="Microsoft YaHei" panose="020B0503020204020204" pitchFamily="34" charset="-122"/>
              </a:rPr>
              <a:t>(</a:t>
            </a:r>
            <a:r>
              <a:rPr kumimoji="1" lang="zh-CN" altLang="en-US" b="1" dirty="0">
                <a:latin typeface="Microsoft YaHei" panose="020B0503020204020204" pitchFamily="34" charset="-122"/>
                <a:ea typeface="Microsoft YaHei" panose="020B0503020204020204" pitchFamily="34" charset="-122"/>
              </a:rPr>
              <a:t>大写加粗的小声：</a:t>
            </a:r>
            <a:endParaRPr kumimoji="1" lang="en-US" altLang="zh-CN" b="1" dirty="0">
              <a:latin typeface="Microsoft YaHei" panose="020B0503020204020204" pitchFamily="34" charset="-122"/>
              <a:ea typeface="Microsoft YaHei" panose="020B0503020204020204" pitchFamily="34" charset="-122"/>
            </a:endParaRPr>
          </a:p>
          <a:p>
            <a:endParaRPr kumimoji="1" lang="en-US" altLang="zh-CN" b="1" dirty="0">
              <a:latin typeface="Microsoft YaHei" panose="020B0503020204020204" pitchFamily="34" charset="-122"/>
              <a:ea typeface="Microsoft YaHei" panose="020B0503020204020204" pitchFamily="34" charset="-122"/>
            </a:endParaRPr>
          </a:p>
          <a:p>
            <a:r>
              <a:rPr lang="zh-CN" altLang="en-US" b="1" dirty="0">
                <a:latin typeface="Microsoft YaHei" panose="020B0503020204020204" pitchFamily="34" charset="-122"/>
                <a:ea typeface="Microsoft YaHei" panose="020B0503020204020204" pitchFamily="34" charset="-122"/>
              </a:rPr>
              <a:t>孔乙己问：茴字究竟有几种写法？</a:t>
            </a:r>
            <a:endParaRPr lang="en-US" altLang="zh-CN" b="1" dirty="0">
              <a:latin typeface="Microsoft YaHei" panose="020B0503020204020204" pitchFamily="34" charset="-122"/>
              <a:ea typeface="Microsoft YaHei" panose="020B0503020204020204" pitchFamily="34" charset="-122"/>
            </a:endParaRPr>
          </a:p>
          <a:p>
            <a:r>
              <a:rPr kumimoji="1" lang="zh-CN" altLang="en-US" b="1" dirty="0">
                <a:latin typeface="Microsoft YaHei" panose="020B0503020204020204" pitchFamily="34" charset="-122"/>
                <a:ea typeface="Microsoft YaHei" panose="020B0503020204020204" pitchFamily="34" charset="-122"/>
              </a:rPr>
              <a:t>范老师问：换行究竟有几种写法？</a:t>
            </a:r>
            <a:endParaRPr kumimoji="1" lang="en-US" altLang="zh-CN" b="1" dirty="0">
              <a:latin typeface="Microsoft YaHei" panose="020B0503020204020204" pitchFamily="34" charset="-122"/>
              <a:ea typeface="Microsoft YaHei" panose="020B0503020204020204" pitchFamily="34" charset="-122"/>
            </a:endParaRPr>
          </a:p>
          <a:p>
            <a:endParaRPr kumimoji="1" lang="en-US" altLang="zh-CN" b="1" dirty="0">
              <a:latin typeface="Microsoft YaHei" panose="020B0503020204020204" pitchFamily="34" charset="-122"/>
              <a:ea typeface="Microsoft YaHei" panose="020B0503020204020204" pitchFamily="34" charset="-122"/>
            </a:endParaRPr>
          </a:p>
          <a:p>
            <a:r>
              <a:rPr kumimoji="1" lang="zh-CN" altLang="en-US" b="1" dirty="0">
                <a:solidFill>
                  <a:srgbClr val="C00000"/>
                </a:solidFill>
                <a:latin typeface="Microsoft YaHei" panose="020B0503020204020204" pitchFamily="34" charset="-122"/>
                <a:ea typeface="Microsoft YaHei" panose="020B0503020204020204" pitchFamily="34" charset="-122"/>
              </a:rPr>
              <a:t>区别在哪里？</a:t>
            </a:r>
          </a:p>
        </p:txBody>
      </p:sp>
    </p:spTree>
    <p:extLst>
      <p:ext uri="{BB962C8B-B14F-4D97-AF65-F5344CB8AC3E}">
        <p14:creationId xmlns:p14="http://schemas.microsoft.com/office/powerpoint/2010/main" val="1627480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t>字符类型</a:t>
            </a:r>
            <a:r>
              <a:rPr lang="zh-CN" altLang="en-US" sz="2400" dirty="0">
                <a:solidFill>
                  <a:srgbClr val="FFFF00"/>
                </a:solidFill>
              </a:rPr>
              <a:t>：转义字符</a:t>
            </a:r>
            <a:endParaRPr lang="zh-CN" altLang="en-US" dirty="0"/>
          </a:p>
        </p:txBody>
      </p:sp>
      <p:sp>
        <p:nvSpPr>
          <p:cNvPr id="4" name="Date Placeholder 3"/>
          <p:cNvSpPr>
            <a:spLocks noGrp="1"/>
          </p:cNvSpPr>
          <p:nvPr>
            <p:ph type="dt" sz="half" idx="10"/>
          </p:nvPr>
        </p:nvSpPr>
        <p:spPr/>
        <p:txBody>
          <a:bodyPr/>
          <a:lstStyle/>
          <a:p>
            <a:fld id="{C9840661-71DF-4973-8EB4-4356D7864B65}" type="datetime1">
              <a:rPr lang="zh-CN" altLang="en-US" smtClean="0"/>
              <a:t>2020/9/25</a:t>
            </a:fld>
            <a:endParaRPr lang="zh-CN" altLang="en-US"/>
          </a:p>
        </p:txBody>
      </p:sp>
      <p:sp>
        <p:nvSpPr>
          <p:cNvPr id="5" name="Footer Placeholder 4"/>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
        <p:nvSpPr>
          <p:cNvPr id="6" name="Slide Number Placeholder 5"/>
          <p:cNvSpPr>
            <a:spLocks noGrp="1"/>
          </p:cNvSpPr>
          <p:nvPr>
            <p:ph type="sldNum" sz="quarter" idx="12"/>
          </p:nvPr>
        </p:nvSpPr>
        <p:spPr/>
        <p:txBody>
          <a:bodyPr/>
          <a:lstStyle/>
          <a:p>
            <a:fld id="{57E71E5F-B3DE-4457-8F57-E0F998074911}" type="slidenum">
              <a:rPr lang="zh-CN" altLang="en-US" smtClean="0"/>
              <a:pPr/>
              <a:t>25</a:t>
            </a:fld>
            <a:endParaRPr lang="zh-CN" altLang="en-US"/>
          </a:p>
        </p:txBody>
      </p:sp>
      <p:sp>
        <p:nvSpPr>
          <p:cNvPr id="7" name="内容占位符 6">
            <a:extLst>
              <a:ext uri="{FF2B5EF4-FFF2-40B4-BE49-F238E27FC236}">
                <a16:creationId xmlns:a16="http://schemas.microsoft.com/office/drawing/2014/main" id="{9068CBD3-522A-3946-BE0D-D4CE65E6498D}"/>
              </a:ext>
            </a:extLst>
          </p:cNvPr>
          <p:cNvSpPr>
            <a:spLocks noGrp="1"/>
          </p:cNvSpPr>
          <p:nvPr>
            <p:ph idx="1"/>
          </p:nvPr>
        </p:nvSpPr>
        <p:spPr>
          <a:xfrm>
            <a:off x="377371" y="1348268"/>
            <a:ext cx="8403771" cy="721692"/>
          </a:xfrm>
        </p:spPr>
        <p:txBody>
          <a:bodyPr>
            <a:normAutofit fontScale="77500" lnSpcReduction="20000"/>
          </a:bodyPr>
          <a:lstStyle/>
          <a:p>
            <a:r>
              <a:rPr lang="zh-CN" altLang="en-US" dirty="0"/>
              <a:t>思考：在</a:t>
            </a:r>
            <a:r>
              <a:rPr lang="en-US" altLang="zh-CN" dirty="0"/>
              <a:t>C</a:t>
            </a:r>
            <a:r>
              <a:rPr lang="zh-CN" altLang="en-US" dirty="0"/>
              <a:t>语言中，一个字符要用单引号括起来，</a:t>
            </a:r>
            <a:r>
              <a:rPr lang="en-US" altLang="zh-CN" dirty="0" err="1"/>
              <a:t>printf</a:t>
            </a:r>
            <a:r>
              <a:rPr lang="zh-CN" altLang="en-US" dirty="0"/>
              <a:t>中输出一个字符的占位符是</a:t>
            </a:r>
            <a:r>
              <a:rPr lang="en-US" altLang="zh-CN" dirty="0"/>
              <a:t>%c</a:t>
            </a:r>
            <a:r>
              <a:rPr lang="zh-CN" altLang="en-US" dirty="0"/>
              <a:t>。用</a:t>
            </a:r>
            <a:r>
              <a:rPr lang="en-US" altLang="zh-CN" dirty="0" err="1"/>
              <a:t>printf</a:t>
            </a:r>
            <a:r>
              <a:rPr lang="zh-CN" altLang="en-US" dirty="0"/>
              <a:t>打印一个“换行”，有几种写法？，请填空</a:t>
            </a:r>
          </a:p>
        </p:txBody>
      </p:sp>
      <p:sp>
        <p:nvSpPr>
          <p:cNvPr id="9" name="矩形 8">
            <a:extLst>
              <a:ext uri="{FF2B5EF4-FFF2-40B4-BE49-F238E27FC236}">
                <a16:creationId xmlns:a16="http://schemas.microsoft.com/office/drawing/2014/main" id="{DB629819-3B5D-974C-8262-AAE59C31CA8C}"/>
              </a:ext>
            </a:extLst>
          </p:cNvPr>
          <p:cNvSpPr/>
          <p:nvPr/>
        </p:nvSpPr>
        <p:spPr>
          <a:xfrm>
            <a:off x="929844" y="2364124"/>
            <a:ext cx="2694969" cy="369332"/>
          </a:xfrm>
          <a:prstGeom prst="rect">
            <a:avLst/>
          </a:prstGeom>
        </p:spPr>
        <p:txBody>
          <a:bodyPr wrap="none">
            <a:spAutoFit/>
          </a:bodyPr>
          <a:lstStyle/>
          <a:p>
            <a:r>
              <a:rPr lang="en-US" altLang="zh-CN" dirty="0" err="1">
                <a:solidFill>
                  <a:srgbClr val="2E0D6E"/>
                </a:solidFill>
                <a:latin typeface="Menlo" panose="020B0609030804020204" pitchFamily="49" charset="0"/>
              </a:rPr>
              <a:t>printf</a:t>
            </a:r>
            <a:r>
              <a:rPr lang="en-US" altLang="zh-CN" dirty="0">
                <a:solidFill>
                  <a:srgbClr val="000000"/>
                </a:solidFill>
                <a:latin typeface="Menlo" panose="020B0609030804020204" pitchFamily="49" charset="0"/>
              </a:rPr>
              <a:t>(</a:t>
            </a:r>
            <a:r>
              <a:rPr lang="en-US" altLang="zh-CN" dirty="0">
                <a:solidFill>
                  <a:srgbClr val="C41A16"/>
                </a:solidFill>
                <a:latin typeface="Menlo" panose="020B0609030804020204" pitchFamily="49" charset="0"/>
              </a:rPr>
              <a:t>"%c"</a:t>
            </a:r>
            <a:r>
              <a:rPr lang="en-US" altLang="zh-CN" dirty="0">
                <a:latin typeface="Menlo" panose="020B0609030804020204" pitchFamily="49" charset="0"/>
              </a:rPr>
              <a:t>,</a:t>
            </a:r>
            <a:r>
              <a:rPr lang="zh-CN" altLang="en-US" dirty="0">
                <a:solidFill>
                  <a:srgbClr val="C41A16"/>
                </a:solidFill>
                <a:latin typeface="Menlo" panose="020B0609030804020204" pitchFamily="49" charset="0"/>
              </a:rPr>
              <a:t> </a:t>
            </a:r>
            <a:r>
              <a:rPr lang="zh-CN" altLang="en-US" u="sng" dirty="0">
                <a:latin typeface="Menlo" panose="020B0609030804020204" pitchFamily="49" charset="0"/>
              </a:rPr>
              <a:t>   </a:t>
            </a:r>
            <a:r>
              <a:rPr lang="en-US" altLang="zh-CN" dirty="0">
                <a:solidFill>
                  <a:srgbClr val="000000"/>
                </a:solidFill>
                <a:latin typeface="Menlo" panose="020B0609030804020204" pitchFamily="49" charset="0"/>
              </a:rPr>
              <a:t>);</a:t>
            </a:r>
            <a:endParaRPr lang="en-US" altLang="zh-CN" dirty="0">
              <a:solidFill>
                <a:srgbClr val="2E0D6E"/>
              </a:solidFill>
              <a:effectLst/>
              <a:latin typeface="Menlo" panose="020B0609030804020204" pitchFamily="49" charset="0"/>
            </a:endParaRPr>
          </a:p>
        </p:txBody>
      </p:sp>
      <p:sp>
        <p:nvSpPr>
          <p:cNvPr id="19" name="矩形 18">
            <a:extLst>
              <a:ext uri="{FF2B5EF4-FFF2-40B4-BE49-F238E27FC236}">
                <a16:creationId xmlns:a16="http://schemas.microsoft.com/office/drawing/2014/main" id="{C1F3D8CB-A2B6-0F41-B20A-93B6AEB2AF2A}"/>
              </a:ext>
            </a:extLst>
          </p:cNvPr>
          <p:cNvSpPr/>
          <p:nvPr/>
        </p:nvSpPr>
        <p:spPr>
          <a:xfrm>
            <a:off x="929844" y="2842954"/>
            <a:ext cx="2694969" cy="369332"/>
          </a:xfrm>
          <a:prstGeom prst="rect">
            <a:avLst/>
          </a:prstGeom>
        </p:spPr>
        <p:txBody>
          <a:bodyPr wrap="none">
            <a:spAutoFit/>
          </a:bodyPr>
          <a:lstStyle/>
          <a:p>
            <a:r>
              <a:rPr lang="en-US" altLang="zh-CN" dirty="0" err="1">
                <a:solidFill>
                  <a:srgbClr val="2E0D6E"/>
                </a:solidFill>
                <a:latin typeface="Menlo" panose="020B0609030804020204" pitchFamily="49" charset="0"/>
              </a:rPr>
              <a:t>printf</a:t>
            </a:r>
            <a:r>
              <a:rPr lang="en-US" altLang="zh-CN" dirty="0">
                <a:solidFill>
                  <a:srgbClr val="000000"/>
                </a:solidFill>
                <a:latin typeface="Menlo" panose="020B0609030804020204" pitchFamily="49" charset="0"/>
              </a:rPr>
              <a:t>(</a:t>
            </a:r>
            <a:r>
              <a:rPr lang="en-US" altLang="zh-CN" dirty="0">
                <a:solidFill>
                  <a:srgbClr val="C41A16"/>
                </a:solidFill>
                <a:latin typeface="Menlo" panose="020B0609030804020204" pitchFamily="49" charset="0"/>
              </a:rPr>
              <a:t>"%c"</a:t>
            </a:r>
            <a:r>
              <a:rPr lang="en-US" altLang="zh-CN" dirty="0">
                <a:latin typeface="Menlo" panose="020B0609030804020204" pitchFamily="49" charset="0"/>
              </a:rPr>
              <a:t>,</a:t>
            </a:r>
            <a:r>
              <a:rPr lang="zh-CN" altLang="en-US" dirty="0">
                <a:solidFill>
                  <a:srgbClr val="C41A16"/>
                </a:solidFill>
                <a:latin typeface="Menlo" panose="020B0609030804020204" pitchFamily="49" charset="0"/>
              </a:rPr>
              <a:t> </a:t>
            </a:r>
            <a:r>
              <a:rPr lang="zh-CN" altLang="en-US" u="sng" dirty="0">
                <a:latin typeface="Menlo" panose="020B0609030804020204" pitchFamily="49" charset="0"/>
              </a:rPr>
              <a:t>   </a:t>
            </a:r>
            <a:r>
              <a:rPr lang="en-US" altLang="zh-CN" dirty="0">
                <a:solidFill>
                  <a:srgbClr val="000000"/>
                </a:solidFill>
                <a:latin typeface="Menlo" panose="020B0609030804020204" pitchFamily="49" charset="0"/>
              </a:rPr>
              <a:t>);</a:t>
            </a:r>
            <a:endParaRPr lang="en-US" altLang="zh-CN" dirty="0">
              <a:solidFill>
                <a:srgbClr val="2E0D6E"/>
              </a:solidFill>
              <a:effectLst/>
              <a:latin typeface="Menlo" panose="020B0609030804020204" pitchFamily="49" charset="0"/>
            </a:endParaRPr>
          </a:p>
        </p:txBody>
      </p:sp>
      <p:sp>
        <p:nvSpPr>
          <p:cNvPr id="20" name="矩形 19">
            <a:extLst>
              <a:ext uri="{FF2B5EF4-FFF2-40B4-BE49-F238E27FC236}">
                <a16:creationId xmlns:a16="http://schemas.microsoft.com/office/drawing/2014/main" id="{CF90E311-07AF-5A42-B3DC-864DE7A14FF5}"/>
              </a:ext>
            </a:extLst>
          </p:cNvPr>
          <p:cNvSpPr/>
          <p:nvPr/>
        </p:nvSpPr>
        <p:spPr>
          <a:xfrm>
            <a:off x="929844" y="3321784"/>
            <a:ext cx="2694969" cy="369332"/>
          </a:xfrm>
          <a:prstGeom prst="rect">
            <a:avLst/>
          </a:prstGeom>
        </p:spPr>
        <p:txBody>
          <a:bodyPr wrap="none">
            <a:spAutoFit/>
          </a:bodyPr>
          <a:lstStyle/>
          <a:p>
            <a:r>
              <a:rPr lang="en-US" altLang="zh-CN" dirty="0" err="1">
                <a:solidFill>
                  <a:srgbClr val="2E0D6E"/>
                </a:solidFill>
                <a:latin typeface="Menlo" panose="020B0609030804020204" pitchFamily="49" charset="0"/>
              </a:rPr>
              <a:t>printf</a:t>
            </a:r>
            <a:r>
              <a:rPr lang="en-US" altLang="zh-CN" dirty="0">
                <a:solidFill>
                  <a:srgbClr val="000000"/>
                </a:solidFill>
                <a:latin typeface="Menlo" panose="020B0609030804020204" pitchFamily="49" charset="0"/>
              </a:rPr>
              <a:t>(</a:t>
            </a:r>
            <a:r>
              <a:rPr lang="en-US" altLang="zh-CN" dirty="0">
                <a:solidFill>
                  <a:srgbClr val="C41A16"/>
                </a:solidFill>
                <a:latin typeface="Menlo" panose="020B0609030804020204" pitchFamily="49" charset="0"/>
              </a:rPr>
              <a:t>"%c"</a:t>
            </a:r>
            <a:r>
              <a:rPr lang="en-US" altLang="zh-CN" dirty="0">
                <a:latin typeface="Menlo" panose="020B0609030804020204" pitchFamily="49" charset="0"/>
              </a:rPr>
              <a:t>,</a:t>
            </a:r>
            <a:r>
              <a:rPr lang="zh-CN" altLang="en-US" dirty="0">
                <a:solidFill>
                  <a:srgbClr val="C41A16"/>
                </a:solidFill>
                <a:latin typeface="Menlo" panose="020B0609030804020204" pitchFamily="49" charset="0"/>
              </a:rPr>
              <a:t> </a:t>
            </a:r>
            <a:r>
              <a:rPr lang="zh-CN" altLang="en-US" u="sng" dirty="0">
                <a:latin typeface="Menlo" panose="020B0609030804020204" pitchFamily="49" charset="0"/>
              </a:rPr>
              <a:t>   </a:t>
            </a:r>
            <a:r>
              <a:rPr lang="en-US" altLang="zh-CN" dirty="0">
                <a:solidFill>
                  <a:srgbClr val="000000"/>
                </a:solidFill>
                <a:latin typeface="Menlo" panose="020B0609030804020204" pitchFamily="49" charset="0"/>
              </a:rPr>
              <a:t>);</a:t>
            </a:r>
            <a:endParaRPr lang="en-US" altLang="zh-CN" dirty="0">
              <a:solidFill>
                <a:srgbClr val="2E0D6E"/>
              </a:solidFill>
              <a:effectLst/>
              <a:latin typeface="Menlo" panose="020B0609030804020204" pitchFamily="49" charset="0"/>
            </a:endParaRPr>
          </a:p>
        </p:txBody>
      </p:sp>
      <p:sp>
        <p:nvSpPr>
          <p:cNvPr id="21" name="矩形 20">
            <a:extLst>
              <a:ext uri="{FF2B5EF4-FFF2-40B4-BE49-F238E27FC236}">
                <a16:creationId xmlns:a16="http://schemas.microsoft.com/office/drawing/2014/main" id="{4B42184F-E079-5C4F-9883-236B1B89E841}"/>
              </a:ext>
            </a:extLst>
          </p:cNvPr>
          <p:cNvSpPr/>
          <p:nvPr/>
        </p:nvSpPr>
        <p:spPr>
          <a:xfrm>
            <a:off x="929843" y="3797493"/>
            <a:ext cx="2694969" cy="369332"/>
          </a:xfrm>
          <a:prstGeom prst="rect">
            <a:avLst/>
          </a:prstGeom>
        </p:spPr>
        <p:txBody>
          <a:bodyPr wrap="none">
            <a:spAutoFit/>
          </a:bodyPr>
          <a:lstStyle/>
          <a:p>
            <a:r>
              <a:rPr lang="en-US" altLang="zh-CN" dirty="0" err="1">
                <a:solidFill>
                  <a:srgbClr val="2E0D6E"/>
                </a:solidFill>
                <a:latin typeface="Menlo" panose="020B0609030804020204" pitchFamily="49" charset="0"/>
              </a:rPr>
              <a:t>printf</a:t>
            </a:r>
            <a:r>
              <a:rPr lang="en-US" altLang="zh-CN" dirty="0">
                <a:solidFill>
                  <a:srgbClr val="000000"/>
                </a:solidFill>
                <a:latin typeface="Menlo" panose="020B0609030804020204" pitchFamily="49" charset="0"/>
              </a:rPr>
              <a:t>(</a:t>
            </a:r>
            <a:r>
              <a:rPr lang="en-US" altLang="zh-CN" dirty="0">
                <a:solidFill>
                  <a:srgbClr val="C41A16"/>
                </a:solidFill>
                <a:latin typeface="Menlo" panose="020B0609030804020204" pitchFamily="49" charset="0"/>
              </a:rPr>
              <a:t>"%c"</a:t>
            </a:r>
            <a:r>
              <a:rPr lang="en-US" altLang="zh-CN" dirty="0">
                <a:latin typeface="Menlo" panose="020B0609030804020204" pitchFamily="49" charset="0"/>
              </a:rPr>
              <a:t>,</a:t>
            </a:r>
            <a:r>
              <a:rPr lang="zh-CN" altLang="en-US" dirty="0">
                <a:solidFill>
                  <a:srgbClr val="C41A16"/>
                </a:solidFill>
                <a:latin typeface="Menlo" panose="020B0609030804020204" pitchFamily="49" charset="0"/>
              </a:rPr>
              <a:t> </a:t>
            </a:r>
            <a:r>
              <a:rPr lang="zh-CN" altLang="en-US" u="sng" dirty="0">
                <a:latin typeface="Menlo" panose="020B0609030804020204" pitchFamily="49" charset="0"/>
              </a:rPr>
              <a:t>   </a:t>
            </a:r>
            <a:r>
              <a:rPr lang="en-US" altLang="zh-CN" dirty="0">
                <a:solidFill>
                  <a:srgbClr val="000000"/>
                </a:solidFill>
                <a:latin typeface="Menlo" panose="020B0609030804020204" pitchFamily="49" charset="0"/>
              </a:rPr>
              <a:t>);</a:t>
            </a:r>
            <a:endParaRPr lang="en-US" altLang="zh-CN" dirty="0">
              <a:solidFill>
                <a:srgbClr val="2E0D6E"/>
              </a:solidFill>
              <a:effectLst/>
              <a:latin typeface="Menlo" panose="020B0609030804020204" pitchFamily="49" charset="0"/>
            </a:endParaRPr>
          </a:p>
        </p:txBody>
      </p:sp>
      <p:sp>
        <p:nvSpPr>
          <p:cNvPr id="22" name="矩形 21">
            <a:extLst>
              <a:ext uri="{FF2B5EF4-FFF2-40B4-BE49-F238E27FC236}">
                <a16:creationId xmlns:a16="http://schemas.microsoft.com/office/drawing/2014/main" id="{2084CC8D-AE6D-A94D-8CF1-1E1272010830}"/>
              </a:ext>
            </a:extLst>
          </p:cNvPr>
          <p:cNvSpPr/>
          <p:nvPr/>
        </p:nvSpPr>
        <p:spPr>
          <a:xfrm>
            <a:off x="929843" y="4279444"/>
            <a:ext cx="2694969" cy="369332"/>
          </a:xfrm>
          <a:prstGeom prst="rect">
            <a:avLst/>
          </a:prstGeom>
        </p:spPr>
        <p:txBody>
          <a:bodyPr wrap="none">
            <a:spAutoFit/>
          </a:bodyPr>
          <a:lstStyle/>
          <a:p>
            <a:r>
              <a:rPr lang="en-US" altLang="zh-CN" dirty="0" err="1">
                <a:solidFill>
                  <a:srgbClr val="2E0D6E"/>
                </a:solidFill>
                <a:latin typeface="Menlo" panose="020B0609030804020204" pitchFamily="49" charset="0"/>
              </a:rPr>
              <a:t>printf</a:t>
            </a:r>
            <a:r>
              <a:rPr lang="en-US" altLang="zh-CN" dirty="0">
                <a:solidFill>
                  <a:srgbClr val="000000"/>
                </a:solidFill>
                <a:latin typeface="Menlo" panose="020B0609030804020204" pitchFamily="49" charset="0"/>
              </a:rPr>
              <a:t>(</a:t>
            </a:r>
            <a:r>
              <a:rPr lang="en-US" altLang="zh-CN" dirty="0">
                <a:solidFill>
                  <a:srgbClr val="C41A16"/>
                </a:solidFill>
                <a:latin typeface="Menlo" panose="020B0609030804020204" pitchFamily="49" charset="0"/>
              </a:rPr>
              <a:t>"%c"</a:t>
            </a:r>
            <a:r>
              <a:rPr lang="en-US" altLang="zh-CN" dirty="0">
                <a:latin typeface="Menlo" panose="020B0609030804020204" pitchFamily="49" charset="0"/>
              </a:rPr>
              <a:t>,</a:t>
            </a:r>
            <a:r>
              <a:rPr lang="zh-CN" altLang="en-US" dirty="0">
                <a:solidFill>
                  <a:srgbClr val="C41A16"/>
                </a:solidFill>
                <a:latin typeface="Menlo" panose="020B0609030804020204" pitchFamily="49" charset="0"/>
              </a:rPr>
              <a:t> </a:t>
            </a:r>
            <a:r>
              <a:rPr lang="zh-CN" altLang="en-US" u="sng" dirty="0">
                <a:latin typeface="Menlo" panose="020B0609030804020204" pitchFamily="49" charset="0"/>
              </a:rPr>
              <a:t>   </a:t>
            </a:r>
            <a:r>
              <a:rPr lang="en-US" altLang="zh-CN" dirty="0">
                <a:solidFill>
                  <a:srgbClr val="000000"/>
                </a:solidFill>
                <a:latin typeface="Menlo" panose="020B0609030804020204" pitchFamily="49" charset="0"/>
              </a:rPr>
              <a:t>);</a:t>
            </a:r>
            <a:endParaRPr lang="en-US" altLang="zh-CN" dirty="0">
              <a:solidFill>
                <a:srgbClr val="2E0D6E"/>
              </a:solidFill>
              <a:effectLst/>
              <a:latin typeface="Menlo" panose="020B0609030804020204" pitchFamily="49" charset="0"/>
            </a:endParaRPr>
          </a:p>
        </p:txBody>
      </p:sp>
      <p:sp>
        <p:nvSpPr>
          <p:cNvPr id="23" name="矩形 22">
            <a:extLst>
              <a:ext uri="{FF2B5EF4-FFF2-40B4-BE49-F238E27FC236}">
                <a16:creationId xmlns:a16="http://schemas.microsoft.com/office/drawing/2014/main" id="{13AB0FCC-268E-1440-80A7-6BD44E6FE60B}"/>
              </a:ext>
            </a:extLst>
          </p:cNvPr>
          <p:cNvSpPr/>
          <p:nvPr/>
        </p:nvSpPr>
        <p:spPr>
          <a:xfrm>
            <a:off x="929842" y="4755153"/>
            <a:ext cx="2694969" cy="369332"/>
          </a:xfrm>
          <a:prstGeom prst="rect">
            <a:avLst/>
          </a:prstGeom>
        </p:spPr>
        <p:txBody>
          <a:bodyPr wrap="none">
            <a:spAutoFit/>
          </a:bodyPr>
          <a:lstStyle/>
          <a:p>
            <a:r>
              <a:rPr lang="en-US" altLang="zh-CN" dirty="0" err="1">
                <a:solidFill>
                  <a:srgbClr val="2E0D6E"/>
                </a:solidFill>
                <a:latin typeface="Menlo" panose="020B0609030804020204" pitchFamily="49" charset="0"/>
              </a:rPr>
              <a:t>printf</a:t>
            </a:r>
            <a:r>
              <a:rPr lang="en-US" altLang="zh-CN" dirty="0">
                <a:solidFill>
                  <a:srgbClr val="000000"/>
                </a:solidFill>
                <a:latin typeface="Menlo" panose="020B0609030804020204" pitchFamily="49" charset="0"/>
              </a:rPr>
              <a:t>(</a:t>
            </a:r>
            <a:r>
              <a:rPr lang="en-US" altLang="zh-CN" dirty="0">
                <a:solidFill>
                  <a:srgbClr val="C41A16"/>
                </a:solidFill>
                <a:latin typeface="Menlo" panose="020B0609030804020204" pitchFamily="49" charset="0"/>
              </a:rPr>
              <a:t>"%c"</a:t>
            </a:r>
            <a:r>
              <a:rPr lang="en-US" altLang="zh-CN" dirty="0">
                <a:latin typeface="Menlo" panose="020B0609030804020204" pitchFamily="49" charset="0"/>
              </a:rPr>
              <a:t>,</a:t>
            </a:r>
            <a:r>
              <a:rPr lang="zh-CN" altLang="en-US" dirty="0">
                <a:solidFill>
                  <a:srgbClr val="C41A16"/>
                </a:solidFill>
                <a:latin typeface="Menlo" panose="020B0609030804020204" pitchFamily="49" charset="0"/>
              </a:rPr>
              <a:t> </a:t>
            </a:r>
            <a:r>
              <a:rPr lang="zh-CN" altLang="en-US" u="sng" dirty="0">
                <a:latin typeface="Menlo" panose="020B0609030804020204" pitchFamily="49" charset="0"/>
              </a:rPr>
              <a:t>   </a:t>
            </a:r>
            <a:r>
              <a:rPr lang="en-US" altLang="zh-CN" dirty="0">
                <a:solidFill>
                  <a:srgbClr val="000000"/>
                </a:solidFill>
                <a:latin typeface="Menlo" panose="020B0609030804020204" pitchFamily="49" charset="0"/>
              </a:rPr>
              <a:t>);</a:t>
            </a:r>
            <a:endParaRPr lang="en-US" altLang="zh-CN" dirty="0">
              <a:solidFill>
                <a:srgbClr val="2E0D6E"/>
              </a:solidFill>
              <a:effectLst/>
              <a:latin typeface="Menlo" panose="020B0609030804020204" pitchFamily="49" charset="0"/>
            </a:endParaRPr>
          </a:p>
        </p:txBody>
      </p:sp>
      <p:sp>
        <p:nvSpPr>
          <p:cNvPr id="24" name="矩形 23">
            <a:extLst>
              <a:ext uri="{FF2B5EF4-FFF2-40B4-BE49-F238E27FC236}">
                <a16:creationId xmlns:a16="http://schemas.microsoft.com/office/drawing/2014/main" id="{7E7030E1-9F36-D34E-9AA8-5CC1A769B5AB}"/>
              </a:ext>
            </a:extLst>
          </p:cNvPr>
          <p:cNvSpPr/>
          <p:nvPr/>
        </p:nvSpPr>
        <p:spPr>
          <a:xfrm>
            <a:off x="929842" y="5233983"/>
            <a:ext cx="2694969" cy="369332"/>
          </a:xfrm>
          <a:prstGeom prst="rect">
            <a:avLst/>
          </a:prstGeom>
        </p:spPr>
        <p:txBody>
          <a:bodyPr wrap="none">
            <a:spAutoFit/>
          </a:bodyPr>
          <a:lstStyle/>
          <a:p>
            <a:r>
              <a:rPr lang="en-US" altLang="zh-CN" dirty="0" err="1">
                <a:solidFill>
                  <a:srgbClr val="2E0D6E"/>
                </a:solidFill>
                <a:latin typeface="Menlo" panose="020B0609030804020204" pitchFamily="49" charset="0"/>
              </a:rPr>
              <a:t>printf</a:t>
            </a:r>
            <a:r>
              <a:rPr lang="en-US" altLang="zh-CN" dirty="0">
                <a:solidFill>
                  <a:srgbClr val="000000"/>
                </a:solidFill>
                <a:latin typeface="Menlo" panose="020B0609030804020204" pitchFamily="49" charset="0"/>
              </a:rPr>
              <a:t>(</a:t>
            </a:r>
            <a:r>
              <a:rPr lang="en-US" altLang="zh-CN" dirty="0">
                <a:solidFill>
                  <a:srgbClr val="C41A16"/>
                </a:solidFill>
                <a:latin typeface="Menlo" panose="020B0609030804020204" pitchFamily="49" charset="0"/>
              </a:rPr>
              <a:t>"%c"</a:t>
            </a:r>
            <a:r>
              <a:rPr lang="en-US" altLang="zh-CN" dirty="0">
                <a:latin typeface="Menlo" panose="020B0609030804020204" pitchFamily="49" charset="0"/>
              </a:rPr>
              <a:t>,</a:t>
            </a:r>
            <a:r>
              <a:rPr lang="zh-CN" altLang="en-US" dirty="0">
                <a:solidFill>
                  <a:srgbClr val="C41A16"/>
                </a:solidFill>
                <a:latin typeface="Menlo" panose="020B0609030804020204" pitchFamily="49" charset="0"/>
              </a:rPr>
              <a:t> </a:t>
            </a:r>
            <a:r>
              <a:rPr lang="zh-CN" altLang="en-US" u="sng" dirty="0">
                <a:latin typeface="Menlo" panose="020B0609030804020204" pitchFamily="49" charset="0"/>
              </a:rPr>
              <a:t>   </a:t>
            </a:r>
            <a:r>
              <a:rPr lang="en-US" altLang="zh-CN" dirty="0">
                <a:solidFill>
                  <a:srgbClr val="000000"/>
                </a:solidFill>
                <a:latin typeface="Menlo" panose="020B0609030804020204" pitchFamily="49" charset="0"/>
              </a:rPr>
              <a:t>);</a:t>
            </a:r>
            <a:endParaRPr lang="en-US" altLang="zh-CN" dirty="0">
              <a:solidFill>
                <a:srgbClr val="2E0D6E"/>
              </a:solidFill>
              <a:effectLst/>
              <a:latin typeface="Menlo" panose="020B0609030804020204" pitchFamily="49" charset="0"/>
            </a:endParaRPr>
          </a:p>
        </p:txBody>
      </p:sp>
      <p:sp>
        <p:nvSpPr>
          <p:cNvPr id="25" name="文本框 24">
            <a:extLst>
              <a:ext uri="{FF2B5EF4-FFF2-40B4-BE49-F238E27FC236}">
                <a16:creationId xmlns:a16="http://schemas.microsoft.com/office/drawing/2014/main" id="{B7A23958-A907-5542-8AC7-6EE2585BB9BB}"/>
              </a:ext>
            </a:extLst>
          </p:cNvPr>
          <p:cNvSpPr txBox="1"/>
          <p:nvPr/>
        </p:nvSpPr>
        <p:spPr>
          <a:xfrm>
            <a:off x="4033466" y="3096604"/>
            <a:ext cx="4570482" cy="1477328"/>
          </a:xfrm>
          <a:prstGeom prst="rect">
            <a:avLst/>
          </a:prstGeom>
          <a:noFill/>
        </p:spPr>
        <p:txBody>
          <a:bodyPr wrap="none" rtlCol="0">
            <a:spAutoFit/>
          </a:bodyPr>
          <a:lstStyle/>
          <a:p>
            <a:r>
              <a:rPr kumimoji="1" lang="en-US" altLang="zh-CN" b="1" dirty="0">
                <a:latin typeface="Microsoft YaHei" panose="020B0503020204020204" pitchFamily="34" charset="-122"/>
                <a:ea typeface="Microsoft YaHei" panose="020B0503020204020204" pitchFamily="34" charset="-122"/>
              </a:rPr>
              <a:t>(</a:t>
            </a:r>
            <a:r>
              <a:rPr kumimoji="1" lang="zh-CN" altLang="en-US" b="1" dirty="0">
                <a:latin typeface="Microsoft YaHei" panose="020B0503020204020204" pitchFamily="34" charset="-122"/>
                <a:ea typeface="Microsoft YaHei" panose="020B0503020204020204" pitchFamily="34" charset="-122"/>
              </a:rPr>
              <a:t>再次，大写加粗的小声：</a:t>
            </a:r>
            <a:endParaRPr kumimoji="1" lang="en-US" altLang="zh-CN" b="1" dirty="0">
              <a:latin typeface="Microsoft YaHei" panose="020B0503020204020204" pitchFamily="34" charset="-122"/>
              <a:ea typeface="Microsoft YaHei" panose="020B0503020204020204" pitchFamily="34" charset="-122"/>
            </a:endParaRPr>
          </a:p>
          <a:p>
            <a:endParaRPr kumimoji="1" lang="en-US" altLang="zh-CN" b="1" dirty="0">
              <a:latin typeface="Microsoft YaHei" panose="020B0503020204020204" pitchFamily="34" charset="-122"/>
              <a:ea typeface="Microsoft YaHei" panose="020B0503020204020204" pitchFamily="34" charset="-122"/>
            </a:endParaRPr>
          </a:p>
          <a:p>
            <a:r>
              <a:rPr lang="zh-CN" altLang="en-US" b="1" dirty="0">
                <a:latin typeface="Microsoft YaHei" panose="020B0503020204020204" pitchFamily="34" charset="-122"/>
                <a:ea typeface="Microsoft YaHei" panose="020B0503020204020204" pitchFamily="34" charset="-122"/>
              </a:rPr>
              <a:t>又来骗人了，和刚才一样，多留了那么多空</a:t>
            </a:r>
            <a:endParaRPr kumimoji="1" lang="en-US" altLang="zh-CN" b="1" dirty="0">
              <a:latin typeface="Microsoft YaHei" panose="020B0503020204020204" pitchFamily="34" charset="-122"/>
              <a:ea typeface="Microsoft YaHei" panose="020B0503020204020204" pitchFamily="34" charset="-122"/>
            </a:endParaRPr>
          </a:p>
          <a:p>
            <a:endParaRPr kumimoji="1" lang="en-US" altLang="zh-CN" b="1" dirty="0">
              <a:latin typeface="Microsoft YaHei" panose="020B0503020204020204" pitchFamily="34" charset="-122"/>
              <a:ea typeface="Microsoft YaHei" panose="020B0503020204020204" pitchFamily="34" charset="-122"/>
            </a:endParaRPr>
          </a:p>
          <a:p>
            <a:r>
              <a:rPr kumimoji="1" lang="zh-CN" altLang="en-US" b="1" dirty="0">
                <a:solidFill>
                  <a:srgbClr val="C00000"/>
                </a:solidFill>
                <a:latin typeface="Microsoft YaHei" panose="020B0503020204020204" pitchFamily="34" charset="-122"/>
                <a:ea typeface="Microsoft YaHei" panose="020B0503020204020204" pitchFamily="34" charset="-122"/>
              </a:rPr>
              <a:t>范老师真的那么坏么？</a:t>
            </a:r>
          </a:p>
        </p:txBody>
      </p:sp>
    </p:spTree>
    <p:extLst>
      <p:ext uri="{BB962C8B-B14F-4D97-AF65-F5344CB8AC3E}">
        <p14:creationId xmlns:p14="http://schemas.microsoft.com/office/powerpoint/2010/main" val="2486289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t>字符类型</a:t>
            </a:r>
            <a:r>
              <a:rPr lang="zh-CN" altLang="en-US" sz="2400" dirty="0">
                <a:solidFill>
                  <a:srgbClr val="FFFF00"/>
                </a:solidFill>
              </a:rPr>
              <a:t>：转义字符</a:t>
            </a:r>
            <a:endParaRPr lang="zh-CN" altLang="en-US" dirty="0"/>
          </a:p>
        </p:txBody>
      </p:sp>
      <p:sp>
        <p:nvSpPr>
          <p:cNvPr id="4" name="Date Placeholder 3"/>
          <p:cNvSpPr>
            <a:spLocks noGrp="1"/>
          </p:cNvSpPr>
          <p:nvPr>
            <p:ph type="dt" sz="half" idx="10"/>
          </p:nvPr>
        </p:nvSpPr>
        <p:spPr/>
        <p:txBody>
          <a:bodyPr/>
          <a:lstStyle/>
          <a:p>
            <a:fld id="{C9840661-71DF-4973-8EB4-4356D7864B65}" type="datetime1">
              <a:rPr lang="zh-CN" altLang="en-US" smtClean="0"/>
              <a:t>2020/9/25</a:t>
            </a:fld>
            <a:endParaRPr lang="zh-CN" altLang="en-US"/>
          </a:p>
        </p:txBody>
      </p:sp>
      <p:sp>
        <p:nvSpPr>
          <p:cNvPr id="5" name="Footer Placeholder 4"/>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
        <p:nvSpPr>
          <p:cNvPr id="6" name="Slide Number Placeholder 5"/>
          <p:cNvSpPr>
            <a:spLocks noGrp="1"/>
          </p:cNvSpPr>
          <p:nvPr>
            <p:ph type="sldNum" sz="quarter" idx="12"/>
          </p:nvPr>
        </p:nvSpPr>
        <p:spPr/>
        <p:txBody>
          <a:bodyPr/>
          <a:lstStyle/>
          <a:p>
            <a:fld id="{57E71E5F-B3DE-4457-8F57-E0F998074911}" type="slidenum">
              <a:rPr lang="zh-CN" altLang="en-US" smtClean="0"/>
              <a:pPr/>
              <a:t>26</a:t>
            </a:fld>
            <a:endParaRPr lang="zh-CN" altLang="en-US"/>
          </a:p>
        </p:txBody>
      </p:sp>
      <p:sp>
        <p:nvSpPr>
          <p:cNvPr id="7" name="内容占位符 6">
            <a:extLst>
              <a:ext uri="{FF2B5EF4-FFF2-40B4-BE49-F238E27FC236}">
                <a16:creationId xmlns:a16="http://schemas.microsoft.com/office/drawing/2014/main" id="{9068CBD3-522A-3946-BE0D-D4CE65E6498D}"/>
              </a:ext>
            </a:extLst>
          </p:cNvPr>
          <p:cNvSpPr>
            <a:spLocks noGrp="1"/>
          </p:cNvSpPr>
          <p:nvPr>
            <p:ph idx="1"/>
          </p:nvPr>
        </p:nvSpPr>
        <p:spPr>
          <a:xfrm>
            <a:off x="377371" y="1348268"/>
            <a:ext cx="8403771" cy="560919"/>
          </a:xfrm>
        </p:spPr>
        <p:txBody>
          <a:bodyPr>
            <a:normAutofit/>
          </a:bodyPr>
          <a:lstStyle/>
          <a:p>
            <a:r>
              <a:rPr lang="zh-CN" altLang="en-US" dirty="0"/>
              <a:t>思考：用</a:t>
            </a:r>
            <a:r>
              <a:rPr lang="en-US" altLang="zh-CN" dirty="0" err="1"/>
              <a:t>printf</a:t>
            </a:r>
            <a:r>
              <a:rPr lang="zh-CN" altLang="en-US" dirty="0"/>
              <a:t>打印一个包含双号的字串，请填空</a:t>
            </a:r>
          </a:p>
        </p:txBody>
      </p:sp>
      <p:sp>
        <p:nvSpPr>
          <p:cNvPr id="9" name="矩形 8">
            <a:extLst>
              <a:ext uri="{FF2B5EF4-FFF2-40B4-BE49-F238E27FC236}">
                <a16:creationId xmlns:a16="http://schemas.microsoft.com/office/drawing/2014/main" id="{DB629819-3B5D-974C-8262-AAE59C31CA8C}"/>
              </a:ext>
            </a:extLst>
          </p:cNvPr>
          <p:cNvSpPr/>
          <p:nvPr/>
        </p:nvSpPr>
        <p:spPr>
          <a:xfrm>
            <a:off x="860930" y="2183253"/>
            <a:ext cx="7436651" cy="369332"/>
          </a:xfrm>
          <a:prstGeom prst="rect">
            <a:avLst/>
          </a:prstGeom>
        </p:spPr>
        <p:txBody>
          <a:bodyPr wrap="none">
            <a:spAutoFit/>
          </a:bodyPr>
          <a:lstStyle/>
          <a:p>
            <a:r>
              <a:rPr lang="en-US" altLang="zh-CN" dirty="0" err="1">
                <a:solidFill>
                  <a:srgbClr val="2E0D6E"/>
                </a:solidFill>
                <a:latin typeface="Menlo" panose="020B0609030804020204" pitchFamily="49" charset="0"/>
              </a:rPr>
              <a:t>printf</a:t>
            </a:r>
            <a:r>
              <a:rPr lang="en-US" altLang="zh-CN" dirty="0">
                <a:solidFill>
                  <a:srgbClr val="000000"/>
                </a:solidFill>
                <a:latin typeface="Menlo" panose="020B0609030804020204" pitchFamily="49" charset="0"/>
              </a:rPr>
              <a:t>(</a:t>
            </a:r>
            <a:r>
              <a:rPr lang="en-US" altLang="zh-CN" dirty="0">
                <a:solidFill>
                  <a:srgbClr val="C41A16"/>
                </a:solidFill>
                <a:latin typeface="Menlo" panose="020B0609030804020204" pitchFamily="49" charset="0"/>
              </a:rPr>
              <a:t>”The</a:t>
            </a:r>
            <a:r>
              <a:rPr lang="zh-CN" altLang="en-US" dirty="0">
                <a:solidFill>
                  <a:srgbClr val="C41A16"/>
                </a:solidFill>
                <a:latin typeface="Menlo" panose="020B0609030804020204" pitchFamily="49" charset="0"/>
              </a:rPr>
              <a:t> </a:t>
            </a:r>
            <a:r>
              <a:rPr lang="en-US" altLang="zh-CN" dirty="0">
                <a:solidFill>
                  <a:srgbClr val="C41A16"/>
                </a:solidFill>
                <a:latin typeface="Menlo" panose="020B0609030804020204" pitchFamily="49" charset="0"/>
              </a:rPr>
              <a:t>Symbol</a:t>
            </a:r>
            <a:r>
              <a:rPr lang="zh-CN" altLang="en-US" dirty="0">
                <a:solidFill>
                  <a:srgbClr val="C41A16"/>
                </a:solidFill>
                <a:latin typeface="Menlo" panose="020B0609030804020204" pitchFamily="49" charset="0"/>
              </a:rPr>
              <a:t> </a:t>
            </a:r>
            <a:r>
              <a:rPr lang="en-US" altLang="zh-CN" dirty="0">
                <a:solidFill>
                  <a:srgbClr val="C41A16"/>
                </a:solidFill>
                <a:latin typeface="Menlo" panose="020B0609030804020204" pitchFamily="49" charset="0"/>
              </a:rPr>
              <a:t>of</a:t>
            </a:r>
            <a:r>
              <a:rPr lang="zh-CN" altLang="en-US" dirty="0">
                <a:solidFill>
                  <a:srgbClr val="C41A16"/>
                </a:solidFill>
                <a:latin typeface="Menlo" panose="020B0609030804020204" pitchFamily="49" charset="0"/>
              </a:rPr>
              <a:t> </a:t>
            </a:r>
            <a:r>
              <a:rPr lang="en-US" altLang="zh-CN" dirty="0">
                <a:solidFill>
                  <a:srgbClr val="C41A16"/>
                </a:solidFill>
                <a:latin typeface="Menlo" panose="020B0609030804020204" pitchFamily="49" charset="0"/>
              </a:rPr>
              <a:t>double quotation mark</a:t>
            </a:r>
            <a:r>
              <a:rPr lang="zh-CN" altLang="en-US" dirty="0">
                <a:solidFill>
                  <a:srgbClr val="C41A16"/>
                </a:solidFill>
                <a:latin typeface="Menlo" panose="020B0609030804020204" pitchFamily="49" charset="0"/>
              </a:rPr>
              <a:t> </a:t>
            </a:r>
            <a:r>
              <a:rPr lang="en-US" altLang="zh-CN" dirty="0">
                <a:solidFill>
                  <a:srgbClr val="C41A16"/>
                </a:solidFill>
                <a:latin typeface="Menlo" panose="020B0609030804020204" pitchFamily="49" charset="0"/>
              </a:rPr>
              <a:t>is</a:t>
            </a:r>
            <a:r>
              <a:rPr lang="zh-CN" altLang="en-US" dirty="0">
                <a:solidFill>
                  <a:srgbClr val="C41A16"/>
                </a:solidFill>
                <a:latin typeface="Menlo" panose="020B0609030804020204" pitchFamily="49" charset="0"/>
              </a:rPr>
              <a:t> </a:t>
            </a:r>
            <a:r>
              <a:rPr lang="en-US" altLang="zh-CN" u="sng" dirty="0">
                <a:latin typeface="Menlo" panose="020B0609030804020204" pitchFamily="49" charset="0"/>
              </a:rPr>
              <a:t>  </a:t>
            </a:r>
            <a:r>
              <a:rPr lang="en-US" altLang="zh-CN" dirty="0">
                <a:solidFill>
                  <a:srgbClr val="C41A16"/>
                </a:solidFill>
                <a:latin typeface="Menlo" panose="020B0609030804020204" pitchFamily="49" charset="0"/>
              </a:rPr>
              <a:t>"</a:t>
            </a:r>
            <a:r>
              <a:rPr lang="en-US" altLang="zh-CN" dirty="0">
                <a:solidFill>
                  <a:srgbClr val="000000"/>
                </a:solidFill>
                <a:latin typeface="Menlo" panose="020B0609030804020204" pitchFamily="49" charset="0"/>
              </a:rPr>
              <a:t>);</a:t>
            </a:r>
            <a:endParaRPr lang="en-US" altLang="zh-CN" dirty="0">
              <a:solidFill>
                <a:srgbClr val="2E0D6E"/>
              </a:solidFill>
              <a:effectLst/>
              <a:latin typeface="Menlo" panose="020B0609030804020204" pitchFamily="49" charset="0"/>
            </a:endParaRPr>
          </a:p>
        </p:txBody>
      </p:sp>
      <p:sp>
        <p:nvSpPr>
          <p:cNvPr id="19" name="矩形 18">
            <a:extLst>
              <a:ext uri="{FF2B5EF4-FFF2-40B4-BE49-F238E27FC236}">
                <a16:creationId xmlns:a16="http://schemas.microsoft.com/office/drawing/2014/main" id="{9788050C-A211-5840-9732-A0776CF5E9B5}"/>
              </a:ext>
            </a:extLst>
          </p:cNvPr>
          <p:cNvSpPr/>
          <p:nvPr/>
        </p:nvSpPr>
        <p:spPr>
          <a:xfrm>
            <a:off x="860930" y="2772814"/>
            <a:ext cx="7436651" cy="369332"/>
          </a:xfrm>
          <a:prstGeom prst="rect">
            <a:avLst/>
          </a:prstGeom>
        </p:spPr>
        <p:txBody>
          <a:bodyPr wrap="none">
            <a:spAutoFit/>
          </a:bodyPr>
          <a:lstStyle/>
          <a:p>
            <a:r>
              <a:rPr lang="en-US" altLang="zh-CN" dirty="0" err="1">
                <a:solidFill>
                  <a:srgbClr val="2E0D6E"/>
                </a:solidFill>
                <a:latin typeface="Menlo" panose="020B0609030804020204" pitchFamily="49" charset="0"/>
              </a:rPr>
              <a:t>printf</a:t>
            </a:r>
            <a:r>
              <a:rPr lang="en-US" altLang="zh-CN" dirty="0">
                <a:solidFill>
                  <a:srgbClr val="000000"/>
                </a:solidFill>
                <a:latin typeface="Menlo" panose="020B0609030804020204" pitchFamily="49" charset="0"/>
              </a:rPr>
              <a:t>(</a:t>
            </a:r>
            <a:r>
              <a:rPr lang="en-US" altLang="zh-CN" dirty="0">
                <a:solidFill>
                  <a:srgbClr val="C41A16"/>
                </a:solidFill>
                <a:latin typeface="Menlo" panose="020B0609030804020204" pitchFamily="49" charset="0"/>
              </a:rPr>
              <a:t>”The</a:t>
            </a:r>
            <a:r>
              <a:rPr lang="zh-CN" altLang="en-US" dirty="0">
                <a:solidFill>
                  <a:srgbClr val="C41A16"/>
                </a:solidFill>
                <a:latin typeface="Menlo" panose="020B0609030804020204" pitchFamily="49" charset="0"/>
              </a:rPr>
              <a:t> </a:t>
            </a:r>
            <a:r>
              <a:rPr lang="en-US" altLang="zh-CN" dirty="0">
                <a:solidFill>
                  <a:srgbClr val="C41A16"/>
                </a:solidFill>
                <a:latin typeface="Menlo" panose="020B0609030804020204" pitchFamily="49" charset="0"/>
              </a:rPr>
              <a:t>Symbol</a:t>
            </a:r>
            <a:r>
              <a:rPr lang="zh-CN" altLang="en-US" dirty="0">
                <a:solidFill>
                  <a:srgbClr val="C41A16"/>
                </a:solidFill>
                <a:latin typeface="Menlo" panose="020B0609030804020204" pitchFamily="49" charset="0"/>
              </a:rPr>
              <a:t> </a:t>
            </a:r>
            <a:r>
              <a:rPr lang="en-US" altLang="zh-CN" dirty="0">
                <a:solidFill>
                  <a:srgbClr val="C41A16"/>
                </a:solidFill>
                <a:latin typeface="Menlo" panose="020B0609030804020204" pitchFamily="49" charset="0"/>
              </a:rPr>
              <a:t>of</a:t>
            </a:r>
            <a:r>
              <a:rPr lang="zh-CN" altLang="en-US" dirty="0">
                <a:solidFill>
                  <a:srgbClr val="C41A16"/>
                </a:solidFill>
                <a:latin typeface="Menlo" panose="020B0609030804020204" pitchFamily="49" charset="0"/>
              </a:rPr>
              <a:t> </a:t>
            </a:r>
            <a:r>
              <a:rPr lang="en-US" altLang="zh-CN" dirty="0">
                <a:solidFill>
                  <a:srgbClr val="C41A16"/>
                </a:solidFill>
                <a:latin typeface="Menlo" panose="020B0609030804020204" pitchFamily="49" charset="0"/>
              </a:rPr>
              <a:t>double quotation mark</a:t>
            </a:r>
            <a:r>
              <a:rPr lang="zh-CN" altLang="en-US" dirty="0">
                <a:solidFill>
                  <a:srgbClr val="C41A16"/>
                </a:solidFill>
                <a:latin typeface="Menlo" panose="020B0609030804020204" pitchFamily="49" charset="0"/>
              </a:rPr>
              <a:t> </a:t>
            </a:r>
            <a:r>
              <a:rPr lang="en-US" altLang="zh-CN" dirty="0">
                <a:solidFill>
                  <a:srgbClr val="C41A16"/>
                </a:solidFill>
                <a:latin typeface="Menlo" panose="020B0609030804020204" pitchFamily="49" charset="0"/>
              </a:rPr>
              <a:t>is</a:t>
            </a:r>
            <a:r>
              <a:rPr lang="zh-CN" altLang="en-US" dirty="0">
                <a:solidFill>
                  <a:srgbClr val="C41A16"/>
                </a:solidFill>
                <a:latin typeface="Menlo" panose="020B0609030804020204" pitchFamily="49" charset="0"/>
              </a:rPr>
              <a:t> </a:t>
            </a:r>
            <a:r>
              <a:rPr lang="en-US" altLang="zh-CN" u="sng" dirty="0">
                <a:latin typeface="Menlo" panose="020B0609030804020204" pitchFamily="49" charset="0"/>
              </a:rPr>
              <a:t>  </a:t>
            </a:r>
            <a:r>
              <a:rPr lang="en-US" altLang="zh-CN" dirty="0">
                <a:solidFill>
                  <a:srgbClr val="C41A16"/>
                </a:solidFill>
                <a:latin typeface="Menlo" panose="020B0609030804020204" pitchFamily="49" charset="0"/>
              </a:rPr>
              <a:t>"</a:t>
            </a:r>
            <a:r>
              <a:rPr lang="en-US" altLang="zh-CN" dirty="0">
                <a:solidFill>
                  <a:srgbClr val="000000"/>
                </a:solidFill>
                <a:latin typeface="Menlo" panose="020B0609030804020204" pitchFamily="49" charset="0"/>
              </a:rPr>
              <a:t>);</a:t>
            </a:r>
            <a:endParaRPr lang="en-US" altLang="zh-CN" dirty="0">
              <a:solidFill>
                <a:srgbClr val="2E0D6E"/>
              </a:solidFill>
              <a:effectLst/>
              <a:latin typeface="Menlo" panose="020B0609030804020204" pitchFamily="49" charset="0"/>
            </a:endParaRPr>
          </a:p>
        </p:txBody>
      </p:sp>
      <p:sp>
        <p:nvSpPr>
          <p:cNvPr id="20" name="矩形 19">
            <a:extLst>
              <a:ext uri="{FF2B5EF4-FFF2-40B4-BE49-F238E27FC236}">
                <a16:creationId xmlns:a16="http://schemas.microsoft.com/office/drawing/2014/main" id="{C9C7866F-9709-6748-99F2-3DFAC17D2489}"/>
              </a:ext>
            </a:extLst>
          </p:cNvPr>
          <p:cNvSpPr/>
          <p:nvPr/>
        </p:nvSpPr>
        <p:spPr>
          <a:xfrm>
            <a:off x="860930" y="3360651"/>
            <a:ext cx="7436651" cy="369332"/>
          </a:xfrm>
          <a:prstGeom prst="rect">
            <a:avLst/>
          </a:prstGeom>
        </p:spPr>
        <p:txBody>
          <a:bodyPr wrap="none">
            <a:spAutoFit/>
          </a:bodyPr>
          <a:lstStyle/>
          <a:p>
            <a:r>
              <a:rPr lang="en-US" altLang="zh-CN" dirty="0" err="1">
                <a:solidFill>
                  <a:srgbClr val="2E0D6E"/>
                </a:solidFill>
                <a:latin typeface="Menlo" panose="020B0609030804020204" pitchFamily="49" charset="0"/>
              </a:rPr>
              <a:t>printf</a:t>
            </a:r>
            <a:r>
              <a:rPr lang="en-US" altLang="zh-CN" dirty="0">
                <a:solidFill>
                  <a:srgbClr val="000000"/>
                </a:solidFill>
                <a:latin typeface="Menlo" panose="020B0609030804020204" pitchFamily="49" charset="0"/>
              </a:rPr>
              <a:t>(</a:t>
            </a:r>
            <a:r>
              <a:rPr lang="en-US" altLang="zh-CN" dirty="0">
                <a:solidFill>
                  <a:srgbClr val="C41A16"/>
                </a:solidFill>
                <a:latin typeface="Menlo" panose="020B0609030804020204" pitchFamily="49" charset="0"/>
              </a:rPr>
              <a:t>”The</a:t>
            </a:r>
            <a:r>
              <a:rPr lang="zh-CN" altLang="en-US" dirty="0">
                <a:solidFill>
                  <a:srgbClr val="C41A16"/>
                </a:solidFill>
                <a:latin typeface="Menlo" panose="020B0609030804020204" pitchFamily="49" charset="0"/>
              </a:rPr>
              <a:t> </a:t>
            </a:r>
            <a:r>
              <a:rPr lang="en-US" altLang="zh-CN" dirty="0">
                <a:solidFill>
                  <a:srgbClr val="C41A16"/>
                </a:solidFill>
                <a:latin typeface="Menlo" panose="020B0609030804020204" pitchFamily="49" charset="0"/>
              </a:rPr>
              <a:t>Symbol</a:t>
            </a:r>
            <a:r>
              <a:rPr lang="zh-CN" altLang="en-US" dirty="0">
                <a:solidFill>
                  <a:srgbClr val="C41A16"/>
                </a:solidFill>
                <a:latin typeface="Menlo" panose="020B0609030804020204" pitchFamily="49" charset="0"/>
              </a:rPr>
              <a:t> </a:t>
            </a:r>
            <a:r>
              <a:rPr lang="en-US" altLang="zh-CN" dirty="0">
                <a:solidFill>
                  <a:srgbClr val="C41A16"/>
                </a:solidFill>
                <a:latin typeface="Menlo" panose="020B0609030804020204" pitchFamily="49" charset="0"/>
              </a:rPr>
              <a:t>of</a:t>
            </a:r>
            <a:r>
              <a:rPr lang="zh-CN" altLang="en-US" dirty="0">
                <a:solidFill>
                  <a:srgbClr val="C41A16"/>
                </a:solidFill>
                <a:latin typeface="Menlo" panose="020B0609030804020204" pitchFamily="49" charset="0"/>
              </a:rPr>
              <a:t> </a:t>
            </a:r>
            <a:r>
              <a:rPr lang="en-US" altLang="zh-CN" dirty="0">
                <a:solidFill>
                  <a:srgbClr val="C41A16"/>
                </a:solidFill>
                <a:latin typeface="Menlo" panose="020B0609030804020204" pitchFamily="49" charset="0"/>
              </a:rPr>
              <a:t>double quotation mark</a:t>
            </a:r>
            <a:r>
              <a:rPr lang="zh-CN" altLang="en-US" dirty="0">
                <a:solidFill>
                  <a:srgbClr val="C41A16"/>
                </a:solidFill>
                <a:latin typeface="Menlo" panose="020B0609030804020204" pitchFamily="49" charset="0"/>
              </a:rPr>
              <a:t> </a:t>
            </a:r>
            <a:r>
              <a:rPr lang="en-US" altLang="zh-CN" dirty="0">
                <a:solidFill>
                  <a:srgbClr val="C41A16"/>
                </a:solidFill>
                <a:latin typeface="Menlo" panose="020B0609030804020204" pitchFamily="49" charset="0"/>
              </a:rPr>
              <a:t>is</a:t>
            </a:r>
            <a:r>
              <a:rPr lang="zh-CN" altLang="en-US" dirty="0">
                <a:solidFill>
                  <a:srgbClr val="C41A16"/>
                </a:solidFill>
                <a:latin typeface="Menlo" panose="020B0609030804020204" pitchFamily="49" charset="0"/>
              </a:rPr>
              <a:t> </a:t>
            </a:r>
            <a:r>
              <a:rPr lang="en-US" altLang="zh-CN" u="sng" dirty="0">
                <a:latin typeface="Menlo" panose="020B0609030804020204" pitchFamily="49" charset="0"/>
              </a:rPr>
              <a:t>  </a:t>
            </a:r>
            <a:r>
              <a:rPr lang="en-US" altLang="zh-CN" dirty="0">
                <a:solidFill>
                  <a:srgbClr val="C41A16"/>
                </a:solidFill>
                <a:latin typeface="Menlo" panose="020B0609030804020204" pitchFamily="49" charset="0"/>
              </a:rPr>
              <a:t>"</a:t>
            </a:r>
            <a:r>
              <a:rPr lang="en-US" altLang="zh-CN" dirty="0">
                <a:solidFill>
                  <a:srgbClr val="000000"/>
                </a:solidFill>
                <a:latin typeface="Menlo" panose="020B0609030804020204" pitchFamily="49" charset="0"/>
              </a:rPr>
              <a:t>);</a:t>
            </a:r>
            <a:endParaRPr lang="en-US" altLang="zh-CN" dirty="0">
              <a:solidFill>
                <a:srgbClr val="2E0D6E"/>
              </a:solidFill>
              <a:effectLst/>
              <a:latin typeface="Menlo" panose="020B0609030804020204" pitchFamily="49" charset="0"/>
            </a:endParaRPr>
          </a:p>
        </p:txBody>
      </p:sp>
    </p:spTree>
    <p:extLst>
      <p:ext uri="{BB962C8B-B14F-4D97-AF65-F5344CB8AC3E}">
        <p14:creationId xmlns:p14="http://schemas.microsoft.com/office/powerpoint/2010/main" val="807797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duotone>
              <a:schemeClr val="accent5">
                <a:shade val="45000"/>
                <a:satMod val="135000"/>
              </a:schemeClr>
              <a:prstClr val="white"/>
            </a:duotone>
          </a:blip>
          <a:stretch>
            <a:fillRect/>
          </a:stretch>
        </p:blipFill>
        <p:spPr>
          <a:xfrm>
            <a:off x="3361556" y="1867140"/>
            <a:ext cx="5715000" cy="3790950"/>
          </a:xfrm>
          <a:prstGeom prst="rect">
            <a:avLst/>
          </a:prstGeom>
          <a:noFill/>
          <a:effectLst>
            <a:softEdge rad="635000"/>
          </a:effectLst>
        </p:spPr>
      </p:pic>
      <p:sp>
        <p:nvSpPr>
          <p:cNvPr id="2" name="Title 1"/>
          <p:cNvSpPr>
            <a:spLocks noGrp="1"/>
          </p:cNvSpPr>
          <p:nvPr>
            <p:ph type="title"/>
          </p:nvPr>
        </p:nvSpPr>
        <p:spPr/>
        <p:txBody>
          <a:bodyPr/>
          <a:lstStyle/>
          <a:p>
            <a:r>
              <a:rPr lang="zh-CN" altLang="en-US" dirty="0"/>
              <a:t>本节课主要内容</a:t>
            </a:r>
          </a:p>
        </p:txBody>
      </p:sp>
      <p:sp>
        <p:nvSpPr>
          <p:cNvPr id="3" name="Content Placeholder 2"/>
          <p:cNvSpPr>
            <a:spLocks noGrp="1"/>
          </p:cNvSpPr>
          <p:nvPr>
            <p:ph idx="1"/>
          </p:nvPr>
        </p:nvSpPr>
        <p:spPr/>
        <p:txBody>
          <a:bodyPr>
            <a:normAutofit/>
          </a:bodyPr>
          <a:lstStyle/>
          <a:p>
            <a:r>
              <a:rPr lang="en-US" altLang="zh-CN" b="1" dirty="0"/>
              <a:t>1. </a:t>
            </a:r>
            <a:r>
              <a:rPr lang="zh-CN" altLang="en-US" b="1" dirty="0"/>
              <a:t>数据存储与类型</a:t>
            </a:r>
            <a:endParaRPr lang="en-US" altLang="zh-CN" b="1" dirty="0"/>
          </a:p>
          <a:p>
            <a:r>
              <a:rPr lang="en-US" altLang="zh-CN" b="1" dirty="0">
                <a:solidFill>
                  <a:srgbClr val="C00000"/>
                </a:solidFill>
              </a:rPr>
              <a:t>2. </a:t>
            </a:r>
            <a:r>
              <a:rPr lang="zh-CN" altLang="en-US" b="1" dirty="0">
                <a:solidFill>
                  <a:srgbClr val="C00000"/>
                </a:solidFill>
              </a:rPr>
              <a:t>变量、常量、字面量</a:t>
            </a:r>
            <a:endParaRPr lang="en-US" altLang="zh-CN" b="1" dirty="0">
              <a:solidFill>
                <a:srgbClr val="C00000"/>
              </a:solidFill>
            </a:endParaRPr>
          </a:p>
          <a:p>
            <a:r>
              <a:rPr lang="en-US" altLang="zh-CN" b="1" dirty="0"/>
              <a:t>3. </a:t>
            </a:r>
            <a:r>
              <a:rPr lang="zh-CN" altLang="en-US" b="1" dirty="0"/>
              <a:t>格式化输入与输出</a:t>
            </a:r>
            <a:endParaRPr lang="en-US" altLang="zh-CN" b="1" dirty="0"/>
          </a:p>
        </p:txBody>
      </p:sp>
      <p:sp>
        <p:nvSpPr>
          <p:cNvPr id="4" name="Date Placeholder 3"/>
          <p:cNvSpPr>
            <a:spLocks noGrp="1"/>
          </p:cNvSpPr>
          <p:nvPr>
            <p:ph type="dt" sz="half" idx="10"/>
          </p:nvPr>
        </p:nvSpPr>
        <p:spPr/>
        <p:txBody>
          <a:bodyPr/>
          <a:lstStyle/>
          <a:p>
            <a:fld id="{5988B3DA-8C00-4C6F-A16D-A9ABDC49281E}" type="datetime1">
              <a:rPr lang="zh-CN" altLang="en-US" smtClean="0"/>
              <a:t>2020/9/25</a:t>
            </a:fld>
            <a:endParaRPr lang="zh-CN" altLang="en-US"/>
          </a:p>
        </p:txBody>
      </p:sp>
      <p:sp>
        <p:nvSpPr>
          <p:cNvPr id="5" name="Footer Placeholder 4"/>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
        <p:nvSpPr>
          <p:cNvPr id="6" name="Slide Number Placeholder 5"/>
          <p:cNvSpPr>
            <a:spLocks noGrp="1"/>
          </p:cNvSpPr>
          <p:nvPr>
            <p:ph type="sldNum" sz="quarter" idx="12"/>
          </p:nvPr>
        </p:nvSpPr>
        <p:spPr/>
        <p:txBody>
          <a:bodyPr/>
          <a:lstStyle/>
          <a:p>
            <a:fld id="{57E71E5F-B3DE-4457-8F57-E0F998074911}" type="slidenum">
              <a:rPr lang="zh-CN" altLang="en-US" smtClean="0"/>
              <a:pPr/>
              <a:t>27</a:t>
            </a:fld>
            <a:endParaRPr lang="zh-CN" altLang="en-US"/>
          </a:p>
        </p:txBody>
      </p:sp>
      <p:sp>
        <p:nvSpPr>
          <p:cNvPr id="7" name="AutoShape 2" descr="https://timgsa.baidu.com/timg?image&amp;quality=80&amp;size=b9999_10000&amp;sec=1505123440613&amp;di=a5713a170bfc42674e79842a63fd0ebb&amp;imgtype=0&amp;src=http%3A%2F%2Fupload.semidata.info%2Fnew.eefocus.com%2Farticle%2Fimage%2F2017%2F02%2F17%2F58a682f945850-thumb.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Picture 7"/>
          <p:cNvPicPr>
            <a:picLocks noChangeAspect="1"/>
          </p:cNvPicPr>
          <p:nvPr/>
        </p:nvPicPr>
        <p:blipFill>
          <a:blip r:embed="rId4"/>
          <a:stretch>
            <a:fillRect/>
          </a:stretch>
        </p:blipFill>
        <p:spPr>
          <a:xfrm>
            <a:off x="4303827" y="2586828"/>
            <a:ext cx="3452224" cy="2589168"/>
          </a:xfrm>
          <a:prstGeom prst="rect">
            <a:avLst/>
          </a:prstGeom>
          <a:noFill/>
          <a:effectLst>
            <a:softEdge rad="635000"/>
          </a:effectLst>
        </p:spPr>
      </p:pic>
    </p:spTree>
    <p:extLst>
      <p:ext uri="{BB962C8B-B14F-4D97-AF65-F5344CB8AC3E}">
        <p14:creationId xmlns:p14="http://schemas.microsoft.com/office/powerpoint/2010/main" val="24865622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zh-CN" altLang="en-US" dirty="0"/>
              <a:t>变量（</a:t>
            </a:r>
            <a:r>
              <a:rPr lang="en-US" altLang="zh-CN" dirty="0"/>
              <a:t>Variable</a:t>
            </a:r>
            <a:r>
              <a:rPr lang="zh-CN" altLang="en-US" dirty="0"/>
              <a:t>）是⼀个保存数据的地⽅</a:t>
            </a:r>
            <a:endParaRPr lang="en-US" altLang="zh-CN" dirty="0"/>
          </a:p>
          <a:p>
            <a:r>
              <a:rPr lang="zh-CN" altLang="en-US" dirty="0"/>
              <a:t>当我们需要在程序里保存数据时，就需要一个变量来保存</a:t>
            </a:r>
            <a:endParaRPr lang="en-US" altLang="zh-CN" dirty="0"/>
          </a:p>
          <a:p>
            <a:r>
              <a:rPr lang="zh-CN" altLang="en-US" dirty="0"/>
              <a:t>一个变量保存了数据，它才能参加计算</a:t>
            </a:r>
            <a:endParaRPr lang="en-US" altLang="zh-CN" dirty="0"/>
          </a:p>
          <a:p>
            <a:endParaRPr lang="en-US" altLang="zh-CN" dirty="0"/>
          </a:p>
          <a:p>
            <a:pPr marL="0" indent="0">
              <a:buNone/>
            </a:pPr>
            <a:endParaRPr lang="zh-CN" altLang="en-US" dirty="0"/>
          </a:p>
        </p:txBody>
      </p:sp>
      <p:sp>
        <p:nvSpPr>
          <p:cNvPr id="3" name="Title 2"/>
          <p:cNvSpPr>
            <a:spLocks noGrp="1"/>
          </p:cNvSpPr>
          <p:nvPr>
            <p:ph type="title"/>
          </p:nvPr>
        </p:nvSpPr>
        <p:spPr/>
        <p:txBody>
          <a:bodyPr/>
          <a:lstStyle/>
          <a:p>
            <a:r>
              <a:rPr lang="en-US" altLang="zh-CN" dirty="0"/>
              <a:t>2.1 </a:t>
            </a:r>
            <a:r>
              <a:rPr lang="zh-CN" altLang="en-US" dirty="0"/>
              <a:t>变量</a:t>
            </a:r>
          </a:p>
        </p:txBody>
      </p:sp>
      <p:sp>
        <p:nvSpPr>
          <p:cNvPr id="4" name="Date Placeholder 3"/>
          <p:cNvSpPr>
            <a:spLocks noGrp="1"/>
          </p:cNvSpPr>
          <p:nvPr>
            <p:ph type="dt" sz="half" idx="10"/>
          </p:nvPr>
        </p:nvSpPr>
        <p:spPr/>
        <p:txBody>
          <a:bodyPr/>
          <a:lstStyle/>
          <a:p>
            <a:fld id="{1237A2A1-69E3-4A9A-9608-B948B8EB85A6}" type="datetime1">
              <a:rPr lang="zh-CN" altLang="en-US" smtClean="0"/>
              <a:t>2020/9/25</a:t>
            </a:fld>
            <a:endParaRPr lang="zh-CN" altLang="en-US"/>
          </a:p>
        </p:txBody>
      </p:sp>
      <p:sp>
        <p:nvSpPr>
          <p:cNvPr id="5" name="Footer Placeholder 4"/>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
        <p:nvSpPr>
          <p:cNvPr id="6" name="Slide Number Placeholder 5"/>
          <p:cNvSpPr>
            <a:spLocks noGrp="1"/>
          </p:cNvSpPr>
          <p:nvPr>
            <p:ph type="sldNum" sz="quarter" idx="12"/>
          </p:nvPr>
        </p:nvSpPr>
        <p:spPr/>
        <p:txBody>
          <a:bodyPr/>
          <a:lstStyle/>
          <a:p>
            <a:fld id="{57E71E5F-B3DE-4457-8F57-E0F998074911}" type="slidenum">
              <a:rPr lang="zh-CN" altLang="en-US" smtClean="0"/>
              <a:pPr/>
              <a:t>28</a:t>
            </a:fld>
            <a:endParaRPr lang="zh-CN" altLang="en-US"/>
          </a:p>
        </p:txBody>
      </p:sp>
      <p:grpSp>
        <p:nvGrpSpPr>
          <p:cNvPr id="10" name="Group 4"/>
          <p:cNvGrpSpPr>
            <a:grpSpLocks/>
          </p:cNvGrpSpPr>
          <p:nvPr/>
        </p:nvGrpSpPr>
        <p:grpSpPr bwMode="auto">
          <a:xfrm>
            <a:off x="2702613" y="3479913"/>
            <a:ext cx="3744454" cy="2195172"/>
            <a:chOff x="3560" y="2387"/>
            <a:chExt cx="1905" cy="1315"/>
          </a:xfrm>
        </p:grpSpPr>
        <p:sp>
          <p:nvSpPr>
            <p:cNvPr id="11" name="Rectangle 5"/>
            <p:cNvSpPr>
              <a:spLocks noChangeArrowheads="1"/>
            </p:cNvSpPr>
            <p:nvPr/>
          </p:nvSpPr>
          <p:spPr bwMode="auto">
            <a:xfrm>
              <a:off x="3560" y="2387"/>
              <a:ext cx="1905" cy="1315"/>
            </a:xfrm>
            <a:prstGeom prst="rect">
              <a:avLst/>
            </a:prstGeom>
            <a:solidFill>
              <a:schemeClr val="bg1"/>
            </a:solidFill>
            <a:ln w="9525">
              <a:solidFill>
                <a:srgbClr val="000099"/>
              </a:solidFill>
              <a:miter lim="800000"/>
              <a:headEnd/>
              <a:tailEnd/>
            </a:ln>
            <a:effectLst>
              <a:outerShdw dist="107763" dir="18900000" algn="ctr" rotWithShape="0">
                <a:schemeClr val="bg2"/>
              </a:outerShdw>
            </a:effectLst>
          </p:spPr>
          <p:txBody>
            <a:bodyPr/>
            <a:lstStyle/>
            <a:p>
              <a:pPr marL="469900" indent="-469900" algn="ctr">
                <a:spcBef>
                  <a:spcPct val="20000"/>
                </a:spcBef>
                <a:buClr>
                  <a:schemeClr val="accent2"/>
                </a:buClr>
                <a:buFont typeface="Wingdings" pitchFamily="2" charset="2"/>
                <a:buNone/>
                <a:defRPr/>
              </a:pPr>
              <a:endParaRPr lang="en-US" altLang="zh-CN" sz="1700" b="0">
                <a:latin typeface="宋体" pitchFamily="2" charset="-122"/>
              </a:endParaRPr>
            </a:p>
            <a:p>
              <a:pPr marL="469900" indent="-469900" algn="ctr">
                <a:spcBef>
                  <a:spcPct val="20000"/>
                </a:spcBef>
                <a:buClr>
                  <a:schemeClr val="accent2"/>
                </a:buClr>
                <a:buFont typeface="Wingdings" pitchFamily="2" charset="2"/>
                <a:buNone/>
                <a:defRPr/>
              </a:pPr>
              <a:endParaRPr lang="en-US" altLang="zh-CN" sz="1700" b="0">
                <a:latin typeface="宋体" pitchFamily="2" charset="-122"/>
              </a:endParaRPr>
            </a:p>
            <a:p>
              <a:pPr marL="469900" indent="-469900" algn="ctr">
                <a:spcBef>
                  <a:spcPct val="20000"/>
                </a:spcBef>
                <a:buClr>
                  <a:schemeClr val="accent2"/>
                </a:buClr>
                <a:buFont typeface="Wingdings" pitchFamily="2" charset="2"/>
                <a:buNone/>
                <a:defRPr/>
              </a:pPr>
              <a:endParaRPr lang="en-US" altLang="zh-CN" sz="1700" b="0">
                <a:latin typeface="宋体" pitchFamily="2" charset="-122"/>
              </a:endParaRPr>
            </a:p>
            <a:p>
              <a:pPr marL="469900" indent="-469900" algn="ctr">
                <a:spcBef>
                  <a:spcPct val="20000"/>
                </a:spcBef>
                <a:buClr>
                  <a:schemeClr val="accent2"/>
                </a:buClr>
                <a:buFont typeface="Wingdings" pitchFamily="2" charset="2"/>
                <a:buNone/>
                <a:defRPr/>
              </a:pPr>
              <a:endParaRPr lang="en-US" altLang="zh-CN" sz="1700" b="0">
                <a:latin typeface="宋体" pitchFamily="2" charset="-122"/>
              </a:endParaRPr>
            </a:p>
            <a:p>
              <a:pPr marL="469900" indent="-469900" algn="ctr">
                <a:spcBef>
                  <a:spcPct val="20000"/>
                </a:spcBef>
                <a:buClr>
                  <a:schemeClr val="accent2"/>
                </a:buClr>
                <a:buFont typeface="Wingdings" pitchFamily="2" charset="2"/>
                <a:buNone/>
                <a:defRPr/>
              </a:pPr>
              <a:endParaRPr lang="en-US" altLang="zh-CN" sz="1700" b="0">
                <a:latin typeface="宋体" pitchFamily="2" charset="-122"/>
              </a:endParaRPr>
            </a:p>
            <a:p>
              <a:pPr marL="469900" indent="-469900" algn="ctr">
                <a:spcBef>
                  <a:spcPct val="20000"/>
                </a:spcBef>
                <a:buClr>
                  <a:schemeClr val="accent2"/>
                </a:buClr>
                <a:buFont typeface="Wingdings" pitchFamily="2" charset="2"/>
                <a:buNone/>
                <a:defRPr/>
              </a:pPr>
              <a:endParaRPr lang="en-US" altLang="zh-CN" sz="1700" b="0">
                <a:latin typeface="宋体" pitchFamily="2" charset="-122"/>
              </a:endParaRPr>
            </a:p>
            <a:p>
              <a:pPr marL="469900" indent="-469900" algn="ctr">
                <a:spcBef>
                  <a:spcPct val="20000"/>
                </a:spcBef>
                <a:buClr>
                  <a:schemeClr val="accent2"/>
                </a:buClr>
                <a:buFont typeface="Wingdings" pitchFamily="2" charset="2"/>
                <a:buNone/>
                <a:defRPr/>
              </a:pPr>
              <a:endParaRPr lang="en-US" altLang="zh-CN" sz="1700" b="0">
                <a:latin typeface="宋体" pitchFamily="2" charset="-122"/>
              </a:endParaRPr>
            </a:p>
            <a:p>
              <a:pPr marL="469900" indent="-469900" algn="ctr">
                <a:spcBef>
                  <a:spcPct val="20000"/>
                </a:spcBef>
                <a:buClr>
                  <a:schemeClr val="accent2"/>
                </a:buClr>
                <a:buFont typeface="Wingdings" pitchFamily="2" charset="2"/>
                <a:buNone/>
                <a:defRPr/>
              </a:pPr>
              <a:endParaRPr lang="en-US" altLang="zh-CN" sz="1700" b="0">
                <a:latin typeface="宋体" pitchFamily="2" charset="-122"/>
              </a:endParaRPr>
            </a:p>
            <a:p>
              <a:pPr marL="469900" indent="-469900" algn="ctr">
                <a:spcBef>
                  <a:spcPct val="20000"/>
                </a:spcBef>
                <a:buClr>
                  <a:schemeClr val="accent2"/>
                </a:buClr>
                <a:buFont typeface="Wingdings" pitchFamily="2" charset="2"/>
                <a:buNone/>
                <a:defRPr/>
              </a:pPr>
              <a:endParaRPr lang="en-US" altLang="zh-CN" sz="1700" b="0">
                <a:latin typeface="宋体" pitchFamily="2" charset="-122"/>
              </a:endParaRPr>
            </a:p>
            <a:p>
              <a:pPr marL="469900" indent="-469900" algn="ctr">
                <a:spcBef>
                  <a:spcPct val="20000"/>
                </a:spcBef>
                <a:buClr>
                  <a:schemeClr val="accent2"/>
                </a:buClr>
                <a:buFont typeface="Wingdings" pitchFamily="2" charset="2"/>
                <a:buNone/>
                <a:defRPr/>
              </a:pPr>
              <a:endParaRPr lang="en-US" altLang="zh-CN" sz="1700" b="0">
                <a:latin typeface="宋体" pitchFamily="2" charset="-122"/>
              </a:endParaRPr>
            </a:p>
          </p:txBody>
        </p:sp>
        <p:pic>
          <p:nvPicPr>
            <p:cNvPr id="12" name="Picture 6" descr="c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7" y="2478"/>
              <a:ext cx="1452" cy="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文本框 6">
            <a:extLst>
              <a:ext uri="{FF2B5EF4-FFF2-40B4-BE49-F238E27FC236}">
                <a16:creationId xmlns:a16="http://schemas.microsoft.com/office/drawing/2014/main" id="{6D80D5C5-9D3C-9E4A-BED3-570657D16C12}"/>
              </a:ext>
            </a:extLst>
          </p:cNvPr>
          <p:cNvSpPr txBox="1"/>
          <p:nvPr/>
        </p:nvSpPr>
        <p:spPr>
          <a:xfrm>
            <a:off x="2275324" y="5826994"/>
            <a:ext cx="4607864" cy="369332"/>
          </a:xfrm>
          <a:prstGeom prst="rect">
            <a:avLst/>
          </a:prstGeom>
          <a:noFill/>
        </p:spPr>
        <p:txBody>
          <a:bodyPr wrap="none" rtlCol="0">
            <a:spAutoFit/>
          </a:bodyPr>
          <a:lstStyle/>
          <a:p>
            <a:r>
              <a:rPr kumimoji="1" lang="zh-CN" altLang="en-US" b="1" dirty="0">
                <a:solidFill>
                  <a:srgbClr val="C00000"/>
                </a:solidFill>
                <a:latin typeface="Microsoft YaHei" panose="020B0503020204020204" pitchFamily="34" charset="-122"/>
                <a:ea typeface="Microsoft YaHei" panose="020B0503020204020204" pitchFamily="34" charset="-122"/>
              </a:rPr>
              <a:t>有类型、有名字、有空间、有值、值可以改</a:t>
            </a:r>
          </a:p>
        </p:txBody>
      </p:sp>
    </p:spTree>
    <p:extLst>
      <p:ext uri="{BB962C8B-B14F-4D97-AF65-F5344CB8AC3E}">
        <p14:creationId xmlns:p14="http://schemas.microsoft.com/office/powerpoint/2010/main" val="20396769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altLang="zh-CN" dirty="0"/>
              <a:t>C</a:t>
            </a:r>
            <a:r>
              <a:rPr lang="zh-CN" altLang="en-US" dirty="0"/>
              <a:t>语言要求对所有用到的变量作强制定义，即</a:t>
            </a:r>
            <a:r>
              <a:rPr lang="en-US" altLang="zh-CN" dirty="0"/>
              <a:t>"</a:t>
            </a:r>
            <a:r>
              <a:rPr lang="zh-CN" altLang="en-US" b="1" dirty="0">
                <a:solidFill>
                  <a:srgbClr val="C00000"/>
                </a:solidFill>
              </a:rPr>
              <a:t>先定义，后使用</a:t>
            </a:r>
            <a:r>
              <a:rPr lang="en-US" altLang="zh-CN" dirty="0"/>
              <a:t>"</a:t>
            </a:r>
          </a:p>
          <a:p>
            <a:r>
              <a:rPr lang="en-US" altLang="zh-CN" dirty="0"/>
              <a:t>C</a:t>
            </a:r>
            <a:r>
              <a:rPr lang="zh-CN" altLang="en-US" dirty="0"/>
              <a:t>是一种有类型的语言，变量</a:t>
            </a:r>
            <a:r>
              <a:rPr lang="zh-CN" altLang="en-US" b="1" dirty="0">
                <a:solidFill>
                  <a:srgbClr val="C00000"/>
                </a:solidFill>
              </a:rPr>
              <a:t>必须具有确定的数据类型</a:t>
            </a:r>
            <a:endParaRPr lang="en-US" altLang="zh-CN" b="1" dirty="0">
              <a:solidFill>
                <a:srgbClr val="C00000"/>
              </a:solidFill>
            </a:endParaRPr>
          </a:p>
          <a:p>
            <a:endParaRPr lang="en-US" altLang="zh-CN" dirty="0">
              <a:solidFill>
                <a:srgbClr val="C00000"/>
              </a:solidFill>
            </a:endParaRPr>
          </a:p>
          <a:p>
            <a:endParaRPr lang="en-US" altLang="zh-CN" dirty="0">
              <a:solidFill>
                <a:srgbClr val="C00000"/>
              </a:solidFill>
            </a:endParaRPr>
          </a:p>
          <a:p>
            <a:endParaRPr lang="en-US" altLang="zh-CN" dirty="0">
              <a:solidFill>
                <a:srgbClr val="C00000"/>
              </a:solidFill>
            </a:endParaRPr>
          </a:p>
          <a:p>
            <a:endParaRPr lang="en-US" altLang="zh-CN" dirty="0">
              <a:solidFill>
                <a:srgbClr val="C00000"/>
              </a:solidFill>
            </a:endParaRPr>
          </a:p>
          <a:p>
            <a:endParaRPr lang="en-US" altLang="zh-CN" dirty="0">
              <a:solidFill>
                <a:srgbClr val="C00000"/>
              </a:solidFill>
            </a:endParaRPr>
          </a:p>
          <a:p>
            <a:r>
              <a:rPr lang="zh-CN" altLang="en-US" dirty="0"/>
              <a:t>数据类型表示在变量中可存放的数据类型，变量中只能存放指定类型的数据，程序运行过程中</a:t>
            </a:r>
            <a:r>
              <a:rPr lang="zh-CN" altLang="en-US" b="1" dirty="0">
                <a:solidFill>
                  <a:srgbClr val="C00000"/>
                </a:solidFill>
              </a:rPr>
              <a:t>不能改变变量的类型</a:t>
            </a:r>
          </a:p>
        </p:txBody>
      </p:sp>
      <p:sp>
        <p:nvSpPr>
          <p:cNvPr id="3" name="Title 2"/>
          <p:cNvSpPr>
            <a:spLocks noGrp="1"/>
          </p:cNvSpPr>
          <p:nvPr>
            <p:ph type="title"/>
          </p:nvPr>
        </p:nvSpPr>
        <p:spPr/>
        <p:txBody>
          <a:bodyPr/>
          <a:lstStyle/>
          <a:p>
            <a:r>
              <a:rPr lang="en-US" altLang="zh-CN" dirty="0"/>
              <a:t>2.1 </a:t>
            </a:r>
            <a:r>
              <a:rPr lang="zh-CN" altLang="en-US" dirty="0"/>
              <a:t>变量</a:t>
            </a:r>
            <a:r>
              <a:rPr lang="zh-CN" altLang="en-US" sz="2400" dirty="0">
                <a:solidFill>
                  <a:srgbClr val="FFFF00"/>
                </a:solidFill>
              </a:rPr>
              <a:t>：变量类型</a:t>
            </a:r>
          </a:p>
        </p:txBody>
      </p:sp>
      <p:sp>
        <p:nvSpPr>
          <p:cNvPr id="4" name="Date Placeholder 3"/>
          <p:cNvSpPr>
            <a:spLocks noGrp="1"/>
          </p:cNvSpPr>
          <p:nvPr>
            <p:ph type="dt" sz="half" idx="10"/>
          </p:nvPr>
        </p:nvSpPr>
        <p:spPr/>
        <p:txBody>
          <a:bodyPr/>
          <a:lstStyle/>
          <a:p>
            <a:fld id="{182A106E-0290-4AD4-8327-E673EC632C61}" type="datetime1">
              <a:rPr lang="zh-CN" altLang="en-US" smtClean="0"/>
              <a:t>2020/9/25</a:t>
            </a:fld>
            <a:endParaRPr lang="zh-CN" altLang="en-US"/>
          </a:p>
        </p:txBody>
      </p:sp>
      <p:sp>
        <p:nvSpPr>
          <p:cNvPr id="5" name="Footer Placeholder 4"/>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
        <p:nvSpPr>
          <p:cNvPr id="6" name="Slide Number Placeholder 5"/>
          <p:cNvSpPr>
            <a:spLocks noGrp="1"/>
          </p:cNvSpPr>
          <p:nvPr>
            <p:ph type="sldNum" sz="quarter" idx="12"/>
          </p:nvPr>
        </p:nvSpPr>
        <p:spPr/>
        <p:txBody>
          <a:bodyPr/>
          <a:lstStyle/>
          <a:p>
            <a:fld id="{57E71E5F-B3DE-4457-8F57-E0F998074911}" type="slidenum">
              <a:rPr lang="zh-CN" altLang="en-US" smtClean="0"/>
              <a:pPr/>
              <a:t>29</a:t>
            </a:fld>
            <a:endParaRPr lang="zh-CN" altLang="en-US"/>
          </a:p>
        </p:txBody>
      </p:sp>
      <p:sp>
        <p:nvSpPr>
          <p:cNvPr id="8" name="Rectangle 7"/>
          <p:cNvSpPr/>
          <p:nvPr/>
        </p:nvSpPr>
        <p:spPr>
          <a:xfrm>
            <a:off x="935023" y="3123981"/>
            <a:ext cx="7599377" cy="461665"/>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变量定义的一般形式： </a:t>
            </a:r>
            <a:r>
              <a:rPr lang="en-US" altLang="zh-CN" sz="2200" b="1" dirty="0">
                <a:solidFill>
                  <a:srgbClr val="0070C0"/>
                </a:solidFill>
                <a:latin typeface="微软雅黑" panose="020B0503020204020204" pitchFamily="34" charset="-122"/>
                <a:ea typeface="微软雅黑" panose="020B0503020204020204" pitchFamily="34" charset="-122"/>
              </a:rPr>
              <a:t>&lt;</a:t>
            </a:r>
            <a:r>
              <a:rPr lang="zh-CN" altLang="en-US" sz="2200" b="1" dirty="0">
                <a:solidFill>
                  <a:srgbClr val="0070C0"/>
                </a:solidFill>
                <a:latin typeface="微软雅黑" panose="020B0503020204020204" pitchFamily="34" charset="-122"/>
                <a:ea typeface="微软雅黑" panose="020B0503020204020204" pitchFamily="34" charset="-122"/>
              </a:rPr>
              <a:t>类型名称</a:t>
            </a:r>
            <a:r>
              <a:rPr lang="en-US" altLang="zh-CN" sz="2200" b="1" dirty="0">
                <a:solidFill>
                  <a:srgbClr val="0070C0"/>
                </a:solidFill>
                <a:latin typeface="微软雅黑" panose="020B0503020204020204" pitchFamily="34" charset="-122"/>
                <a:ea typeface="微软雅黑" panose="020B0503020204020204" pitchFamily="34" charset="-122"/>
              </a:rPr>
              <a:t>&gt; &lt;</a:t>
            </a:r>
            <a:r>
              <a:rPr lang="zh-CN" altLang="en-US" sz="2200" b="1" dirty="0">
                <a:solidFill>
                  <a:srgbClr val="FF0000"/>
                </a:solidFill>
                <a:latin typeface="微软雅黑" panose="020B0503020204020204" pitchFamily="34" charset="-122"/>
                <a:ea typeface="微软雅黑" panose="020B0503020204020204" pitchFamily="34" charset="-122"/>
              </a:rPr>
              <a:t>变量名称</a:t>
            </a:r>
            <a:r>
              <a:rPr lang="en-US" altLang="zh-CN" sz="2200" b="1" dirty="0">
                <a:solidFill>
                  <a:srgbClr val="0070C0"/>
                </a:solidFill>
                <a:latin typeface="微软雅黑" panose="020B0503020204020204" pitchFamily="34" charset="-122"/>
                <a:ea typeface="微软雅黑" panose="020B0503020204020204" pitchFamily="34" charset="-122"/>
              </a:rPr>
              <a:t>&gt;;</a:t>
            </a:r>
            <a:endParaRPr lang="zh-CN" altLang="en-US" sz="2200" b="1" dirty="0">
              <a:solidFill>
                <a:srgbClr val="0070C0"/>
              </a:solidFill>
              <a:latin typeface="微软雅黑" panose="020B0503020204020204" pitchFamily="34" charset="-122"/>
              <a:ea typeface="微软雅黑" panose="020B0503020204020204" pitchFamily="34" charset="-122"/>
            </a:endParaRPr>
          </a:p>
        </p:txBody>
      </p:sp>
      <p:sp>
        <p:nvSpPr>
          <p:cNvPr id="9" name="Rectangle 8"/>
          <p:cNvSpPr/>
          <p:nvPr/>
        </p:nvSpPr>
        <p:spPr>
          <a:xfrm>
            <a:off x="581811" y="3693583"/>
            <a:ext cx="8305799" cy="923330"/>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字符变量：</a:t>
            </a:r>
            <a:r>
              <a:rPr lang="en-US" altLang="zh-CN" sz="1600" dirty="0">
                <a:solidFill>
                  <a:srgbClr val="AA0D91"/>
                </a:solidFill>
                <a:latin typeface="Menlo" panose="020B0609030804020204" pitchFamily="49" charset="0"/>
              </a:rPr>
              <a:t>char</a:t>
            </a:r>
            <a:r>
              <a:rPr lang="en-US" altLang="zh-CN" sz="1600" dirty="0">
                <a:solidFill>
                  <a:srgbClr val="000000"/>
                </a:solidFill>
                <a:latin typeface="Menlo" panose="020B0609030804020204" pitchFamily="49" charset="0"/>
              </a:rPr>
              <a:t> c1, c2;</a:t>
            </a:r>
            <a:r>
              <a:rPr lang="zh-CN" altLang="en-US" sz="1600" dirty="0">
                <a:solidFill>
                  <a:srgbClr val="000000"/>
                </a:solidFill>
                <a:latin typeface="Menlo" panose="020B0609030804020204" pitchFamily="49" charset="0"/>
              </a:rPr>
              <a:t> </a:t>
            </a:r>
            <a:r>
              <a:rPr lang="en-US" altLang="zh-CN" sz="1600" b="1" dirty="0">
                <a:solidFill>
                  <a:srgbClr val="007400"/>
                </a:solidFill>
                <a:latin typeface="Menlo" panose="020B0609030804020204" pitchFamily="49" charset="0"/>
              </a:rPr>
              <a:t>//</a:t>
            </a:r>
            <a:r>
              <a:rPr lang="zh-CN" altLang="en-US" sz="1600" b="1" dirty="0">
                <a:solidFill>
                  <a:srgbClr val="007400"/>
                </a:solidFill>
                <a:latin typeface="Menlo" panose="020B0609030804020204" pitchFamily="49" charset="0"/>
              </a:rPr>
              <a:t>一行定义多个变量，编译器说</a:t>
            </a:r>
            <a:r>
              <a:rPr lang="en-US" altLang="zh-CN" sz="1600" b="1" dirty="0">
                <a:solidFill>
                  <a:srgbClr val="007400"/>
                </a:solidFill>
                <a:latin typeface="Menlo" panose="020B0609030804020204" pitchFamily="49" charset="0"/>
              </a:rPr>
              <a:t>ok</a:t>
            </a:r>
            <a:r>
              <a:rPr lang="zh-CN" altLang="en-US" sz="1600" b="1" dirty="0">
                <a:solidFill>
                  <a:srgbClr val="007400"/>
                </a:solidFill>
                <a:latin typeface="Menlo" panose="020B0609030804020204" pitchFamily="49" charset="0"/>
              </a:rPr>
              <a:t>，但范老师说绝对不</a:t>
            </a:r>
            <a:r>
              <a:rPr lang="en-US" altLang="zh-CN" sz="1600" b="1" dirty="0">
                <a:solidFill>
                  <a:srgbClr val="007400"/>
                </a:solidFill>
                <a:latin typeface="Menlo" panose="020B0609030804020204" pitchFamily="49" charset="0"/>
              </a:rPr>
              <a:t>ok</a:t>
            </a:r>
            <a:endParaRPr lang="en-US" altLang="zh-CN" sz="1600" b="1" dirty="0">
              <a:solidFill>
                <a:srgbClr val="000000"/>
              </a:solidFill>
              <a:latin typeface="Menlo" panose="020B0609030804020204" pitchFamily="49" charset="0"/>
            </a:endParaRPr>
          </a:p>
          <a:p>
            <a:r>
              <a:rPr lang="zh-CN" altLang="en-US" dirty="0">
                <a:latin typeface="微软雅黑" panose="020B0503020204020204" pitchFamily="34" charset="-122"/>
                <a:ea typeface="微软雅黑" panose="020B0503020204020204" pitchFamily="34" charset="-122"/>
              </a:rPr>
              <a:t>整型变量：</a:t>
            </a:r>
            <a:r>
              <a:rPr lang="en" altLang="zh-CN" sz="1600" dirty="0" err="1">
                <a:solidFill>
                  <a:srgbClr val="AA0D91"/>
                </a:solidFill>
                <a:latin typeface="Menlo" panose="020B0609030804020204" pitchFamily="49" charset="0"/>
              </a:rPr>
              <a:t>int</a:t>
            </a:r>
            <a:r>
              <a:rPr lang="en" altLang="zh-CN" sz="1600" dirty="0">
                <a:solidFill>
                  <a:srgbClr val="000000"/>
                </a:solidFill>
                <a:latin typeface="Menlo" panose="020B0609030804020204" pitchFamily="49" charset="0"/>
              </a:rPr>
              <a:t> a, b; </a:t>
            </a:r>
            <a:r>
              <a:rPr lang="en" altLang="zh-CN" sz="1600" dirty="0">
                <a:solidFill>
                  <a:srgbClr val="AA0D91"/>
                </a:solidFill>
                <a:latin typeface="Menlo" panose="020B0609030804020204" pitchFamily="49" charset="0"/>
              </a:rPr>
              <a:t>long</a:t>
            </a:r>
            <a:r>
              <a:rPr lang="en" altLang="zh-CN" sz="1600" dirty="0">
                <a:solidFill>
                  <a:srgbClr val="000000"/>
                </a:solidFill>
                <a:latin typeface="Menlo" panose="020B0609030804020204" pitchFamily="49" charset="0"/>
              </a:rPr>
              <a:t> c; </a:t>
            </a:r>
            <a:r>
              <a:rPr lang="en" altLang="zh-CN" sz="1600" dirty="0">
                <a:solidFill>
                  <a:srgbClr val="AA0D91"/>
                </a:solidFill>
                <a:latin typeface="Menlo" panose="020B0609030804020204" pitchFamily="49" charset="0"/>
              </a:rPr>
              <a:t>short</a:t>
            </a:r>
            <a:r>
              <a:rPr lang="en" altLang="zh-CN" sz="1600" dirty="0">
                <a:solidFill>
                  <a:srgbClr val="000000"/>
                </a:solidFill>
                <a:latin typeface="Menlo" panose="020B0609030804020204" pitchFamily="49" charset="0"/>
              </a:rPr>
              <a:t> d;</a:t>
            </a:r>
            <a:endParaRPr lang="en" altLang="zh-CN" dirty="0">
              <a:solidFill>
                <a:srgbClr val="000000"/>
              </a:solidFill>
              <a:latin typeface="Menlo" panose="020B0609030804020204" pitchFamily="49" charset="0"/>
            </a:endParaRPr>
          </a:p>
          <a:p>
            <a:r>
              <a:rPr lang="zh-CN" altLang="en-US" dirty="0">
                <a:latin typeface="微软雅黑" panose="020B0503020204020204" pitchFamily="34" charset="-122"/>
                <a:ea typeface="微软雅黑" panose="020B0503020204020204" pitchFamily="34" charset="-122"/>
              </a:rPr>
              <a:t>浮点型变量：</a:t>
            </a:r>
            <a:r>
              <a:rPr lang="en-US" altLang="zh-CN" sz="1600" dirty="0">
                <a:solidFill>
                  <a:srgbClr val="AA0D91"/>
                </a:solidFill>
                <a:latin typeface="Menlo" panose="020B0609030804020204" pitchFamily="49" charset="0"/>
              </a:rPr>
              <a:t>float</a:t>
            </a:r>
            <a:r>
              <a:rPr lang="en-US" altLang="zh-CN" sz="1600" dirty="0">
                <a:solidFill>
                  <a:srgbClr val="000000"/>
                </a:solidFill>
                <a:latin typeface="Menlo" panose="020B0609030804020204" pitchFamily="49" charset="0"/>
              </a:rPr>
              <a:t> f1, f2; </a:t>
            </a:r>
            <a:r>
              <a:rPr lang="en-US" altLang="zh-CN" sz="1600" dirty="0">
                <a:solidFill>
                  <a:srgbClr val="AA0D91"/>
                </a:solidFill>
                <a:latin typeface="Menlo" panose="020B0609030804020204" pitchFamily="49" charset="0"/>
              </a:rPr>
              <a:t>double</a:t>
            </a:r>
            <a:r>
              <a:rPr lang="en-US" altLang="zh-CN" sz="1600" dirty="0">
                <a:solidFill>
                  <a:srgbClr val="000000"/>
                </a:solidFill>
                <a:latin typeface="Menlo" panose="020B0609030804020204" pitchFamily="49" charset="0"/>
              </a:rPr>
              <a:t> f3, f4;</a:t>
            </a:r>
            <a:endParaRPr lang="en-US" altLang="zh-CN" dirty="0">
              <a:solidFill>
                <a:srgbClr val="000000"/>
              </a:solidFill>
              <a:latin typeface="Menlo" panose="020B0609030804020204" pitchFamily="49" charset="0"/>
            </a:endParaRPr>
          </a:p>
        </p:txBody>
      </p:sp>
      <p:sp>
        <p:nvSpPr>
          <p:cNvPr id="7" name="文本框 6">
            <a:extLst>
              <a:ext uri="{FF2B5EF4-FFF2-40B4-BE49-F238E27FC236}">
                <a16:creationId xmlns:a16="http://schemas.microsoft.com/office/drawing/2014/main" id="{6C32B76D-6EDA-074B-853D-6F8A3ECA61FB}"/>
              </a:ext>
            </a:extLst>
          </p:cNvPr>
          <p:cNvSpPr txBox="1"/>
          <p:nvPr/>
        </p:nvSpPr>
        <p:spPr>
          <a:xfrm>
            <a:off x="1470560" y="4696638"/>
            <a:ext cx="4108817" cy="369332"/>
          </a:xfrm>
          <a:prstGeom prst="rect">
            <a:avLst/>
          </a:prstGeom>
          <a:noFill/>
        </p:spPr>
        <p:txBody>
          <a:bodyPr wrap="none" rtlCol="0">
            <a:spAutoFit/>
          </a:bodyPr>
          <a:lstStyle/>
          <a:p>
            <a:r>
              <a:rPr kumimoji="1" lang="zh-CN" altLang="en-US" b="1" dirty="0">
                <a:solidFill>
                  <a:srgbClr val="FF0000"/>
                </a:solidFill>
                <a:latin typeface="Microsoft YaHei" panose="020B0503020204020204" pitchFamily="34" charset="-122"/>
                <a:ea typeface="Microsoft YaHei" panose="020B0503020204020204" pitchFamily="34" charset="-122"/>
              </a:rPr>
              <a:t>代码规范要求：一行只能定义一个变量</a:t>
            </a:r>
          </a:p>
        </p:txBody>
      </p:sp>
    </p:spTree>
    <p:extLst>
      <p:ext uri="{BB962C8B-B14F-4D97-AF65-F5344CB8AC3E}">
        <p14:creationId xmlns:p14="http://schemas.microsoft.com/office/powerpoint/2010/main" val="2054575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nSpc>
                <a:spcPct val="150000"/>
              </a:lnSpc>
            </a:pPr>
            <a:r>
              <a:rPr lang="zh-CN" altLang="en-US" b="1" dirty="0"/>
              <a:t>实数</a:t>
            </a:r>
            <a:r>
              <a:rPr lang="zh-CN" altLang="en-US" dirty="0"/>
              <a:t>，是数学概念</a:t>
            </a:r>
            <a:endParaRPr lang="en-US" altLang="zh-CN" dirty="0"/>
          </a:p>
          <a:p>
            <a:pPr lvl="1">
              <a:lnSpc>
                <a:spcPct val="150000"/>
              </a:lnSpc>
            </a:pPr>
            <a:r>
              <a:rPr lang="zh-CN" altLang="en-US" dirty="0"/>
              <a:t>小数是实数的一种表现形式。有整数部分的叫“带小数”，没有整数部分的叫“纯小数”。</a:t>
            </a:r>
            <a:endParaRPr lang="en-US" altLang="zh-CN" dirty="0"/>
          </a:p>
          <a:p>
            <a:pPr>
              <a:lnSpc>
                <a:spcPct val="150000"/>
              </a:lnSpc>
            </a:pPr>
            <a:r>
              <a:rPr lang="zh-CN" altLang="en-US" b="1" dirty="0"/>
              <a:t>浮点数</a:t>
            </a:r>
            <a:r>
              <a:rPr lang="zh-CN" altLang="en-US" dirty="0"/>
              <a:t>，是小数在计算机存储中的特殊形式。</a:t>
            </a:r>
            <a:endParaRPr lang="en-US" altLang="zh-CN" dirty="0"/>
          </a:p>
          <a:p>
            <a:pPr lvl="1">
              <a:lnSpc>
                <a:spcPct val="150000"/>
              </a:lnSpc>
            </a:pPr>
            <a:r>
              <a:rPr lang="zh-CN" altLang="en-US" dirty="0"/>
              <a:t>所谓浮点，是指</a:t>
            </a:r>
            <a:r>
              <a:rPr lang="zh-CN" altLang="en-US" dirty="0">
                <a:solidFill>
                  <a:srgbClr val="0000FF"/>
                </a:solidFill>
              </a:rPr>
              <a:t>整数</a:t>
            </a:r>
            <a:r>
              <a:rPr lang="zh-CN" altLang="en-US" dirty="0"/>
              <a:t>部分的</a:t>
            </a:r>
            <a:r>
              <a:rPr lang="zh-CN" altLang="en-US" dirty="0">
                <a:solidFill>
                  <a:srgbClr val="0000FF"/>
                </a:solidFill>
              </a:rPr>
              <a:t>位数</a:t>
            </a:r>
            <a:r>
              <a:rPr lang="zh-CN" altLang="en-US" dirty="0"/>
              <a:t> </a:t>
            </a:r>
            <a:r>
              <a:rPr lang="zh-CN" altLang="en-US" dirty="0">
                <a:solidFill>
                  <a:srgbClr val="0000FF"/>
                </a:solidFill>
              </a:rPr>
              <a:t>与</a:t>
            </a:r>
            <a:r>
              <a:rPr lang="zh-CN" altLang="en-US" dirty="0"/>
              <a:t> </a:t>
            </a:r>
            <a:r>
              <a:rPr lang="zh-CN" altLang="en-US" dirty="0">
                <a:solidFill>
                  <a:srgbClr val="0000FF"/>
                </a:solidFill>
              </a:rPr>
              <a:t>纯小数</a:t>
            </a:r>
            <a:r>
              <a:rPr lang="zh-CN" altLang="en-US" dirty="0"/>
              <a:t>部分的</a:t>
            </a:r>
            <a:r>
              <a:rPr lang="zh-CN" altLang="en-US" dirty="0">
                <a:solidFill>
                  <a:srgbClr val="0000FF"/>
                </a:solidFill>
              </a:rPr>
              <a:t>位数</a:t>
            </a:r>
            <a:r>
              <a:rPr lang="zh-CN" altLang="en-US" dirty="0"/>
              <a:t> </a:t>
            </a:r>
            <a:r>
              <a:rPr lang="zh-CN" altLang="en-US" dirty="0">
                <a:solidFill>
                  <a:srgbClr val="C00000"/>
                </a:solidFill>
              </a:rPr>
              <a:t>不固定</a:t>
            </a:r>
            <a:endParaRPr lang="en-US" altLang="zh-CN" dirty="0">
              <a:solidFill>
                <a:srgbClr val="C00000"/>
              </a:solidFill>
            </a:endParaRPr>
          </a:p>
          <a:p>
            <a:pPr marL="457200" lvl="1" indent="0">
              <a:lnSpc>
                <a:spcPct val="150000"/>
              </a:lnSpc>
              <a:buNone/>
            </a:pPr>
            <a:endParaRPr lang="zh-CN" altLang="en-US" dirty="0"/>
          </a:p>
          <a:p>
            <a:pPr>
              <a:lnSpc>
                <a:spcPct val="150000"/>
              </a:lnSpc>
            </a:pPr>
            <a:endParaRPr lang="zh-CN" altLang="en-US" dirty="0"/>
          </a:p>
        </p:txBody>
      </p:sp>
      <p:sp>
        <p:nvSpPr>
          <p:cNvPr id="34819" name="Rectangle 2"/>
          <p:cNvSpPr>
            <a:spLocks noGrp="1" noChangeArrowheads="1"/>
          </p:cNvSpPr>
          <p:nvPr>
            <p:ph type="title"/>
          </p:nvPr>
        </p:nvSpPr>
        <p:spPr/>
        <p:txBody>
          <a:bodyPr/>
          <a:lstStyle/>
          <a:p>
            <a:r>
              <a:rPr lang="zh-CN" altLang="en-US" dirty="0"/>
              <a:t>浮点型数据</a:t>
            </a:r>
            <a:r>
              <a:rPr lang="zh-CN" altLang="en-US" sz="2400" dirty="0">
                <a:solidFill>
                  <a:srgbClr val="FFFF00"/>
                </a:solidFill>
              </a:rPr>
              <a:t>：概念</a:t>
            </a:r>
            <a:endParaRPr lang="zh-CN" altLang="en-US" dirty="0"/>
          </a:p>
        </p:txBody>
      </p:sp>
      <p:sp>
        <p:nvSpPr>
          <p:cNvPr id="3481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Verdana" panose="020B0604030504040204" pitchFamily="34" charset="0"/>
                <a:ea typeface="宋体" panose="02010600030101010101" pitchFamily="2" charset="-122"/>
              </a:defRPr>
            </a:lvl1pPr>
            <a:lvl2pPr marL="742950" indent="-285750" eaLnBrk="0" hangingPunct="0">
              <a:defRPr sz="2800" b="1">
                <a:solidFill>
                  <a:schemeClr val="tx1"/>
                </a:solidFill>
                <a:latin typeface="Verdana" panose="020B0604030504040204" pitchFamily="34" charset="0"/>
                <a:ea typeface="宋体" panose="02010600030101010101" pitchFamily="2" charset="-122"/>
              </a:defRPr>
            </a:lvl2pPr>
            <a:lvl3pPr marL="1143000" indent="-228600" eaLnBrk="0" hangingPunct="0">
              <a:defRPr sz="2800" b="1">
                <a:solidFill>
                  <a:schemeClr val="tx1"/>
                </a:solidFill>
                <a:latin typeface="Verdana" panose="020B0604030504040204" pitchFamily="34" charset="0"/>
                <a:ea typeface="宋体" panose="02010600030101010101" pitchFamily="2" charset="-122"/>
              </a:defRPr>
            </a:lvl3pPr>
            <a:lvl4pPr marL="1600200" indent="-228600" eaLnBrk="0" hangingPunct="0">
              <a:defRPr sz="2800" b="1">
                <a:solidFill>
                  <a:schemeClr val="tx1"/>
                </a:solidFill>
                <a:latin typeface="Verdana" panose="020B0604030504040204" pitchFamily="34" charset="0"/>
                <a:ea typeface="宋体" panose="02010600030101010101" pitchFamily="2" charset="-122"/>
              </a:defRPr>
            </a:lvl4pPr>
            <a:lvl5pPr marL="2057400" indent="-228600" eaLnBrk="0" hangingPunct="0">
              <a:defRPr sz="28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9pPr>
          </a:lstStyle>
          <a:p>
            <a:pPr eaLnBrk="1" hangingPunct="1"/>
            <a:fld id="{50D9635F-E7EC-4A2D-99E1-FBB7F4F93098}" type="slidenum">
              <a:rPr lang="en-US" altLang="zh-CN" sz="1200" b="0"/>
              <a:pPr eaLnBrk="1" hangingPunct="1"/>
              <a:t>3</a:t>
            </a:fld>
            <a:endParaRPr lang="en-US" altLang="zh-CN" sz="1200" b="0"/>
          </a:p>
        </p:txBody>
      </p:sp>
      <p:sp>
        <p:nvSpPr>
          <p:cNvPr id="3" name="Date Placeholder 2"/>
          <p:cNvSpPr>
            <a:spLocks noGrp="1"/>
          </p:cNvSpPr>
          <p:nvPr>
            <p:ph type="dt" sz="half" idx="10"/>
          </p:nvPr>
        </p:nvSpPr>
        <p:spPr/>
        <p:txBody>
          <a:bodyPr/>
          <a:lstStyle/>
          <a:p>
            <a:fld id="{71A9B2E1-9088-4135-9E67-3A9D114C327E}" type="datetime1">
              <a:rPr lang="zh-CN" altLang="en-US" smtClean="0"/>
              <a:t>2020/9/25</a:t>
            </a:fld>
            <a:endParaRPr lang="zh-CN" altLang="en-US"/>
          </a:p>
        </p:txBody>
      </p:sp>
      <p:sp>
        <p:nvSpPr>
          <p:cNvPr id="4" name="Footer Placeholder 3"/>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Tree>
    <p:extLst>
      <p:ext uri="{BB962C8B-B14F-4D97-AF65-F5344CB8AC3E}">
        <p14:creationId xmlns:p14="http://schemas.microsoft.com/office/powerpoint/2010/main" val="27163863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zh-CN" altLang="en-US" dirty="0"/>
              <a:t>变量需要一个名字，变量的名字是一种</a:t>
            </a:r>
            <a:r>
              <a:rPr lang="en-US" altLang="zh-CN" dirty="0"/>
              <a:t>"</a:t>
            </a:r>
            <a:r>
              <a:rPr lang="zh-CN" altLang="en-US" b="1" dirty="0">
                <a:solidFill>
                  <a:srgbClr val="C00000"/>
                </a:solidFill>
              </a:rPr>
              <a:t>标识符</a:t>
            </a:r>
            <a:r>
              <a:rPr lang="en-US" altLang="zh-CN" dirty="0"/>
              <a:t>"</a:t>
            </a:r>
            <a:r>
              <a:rPr lang="zh-CN" altLang="en-US" dirty="0"/>
              <a:t>，意思是它是用来识别不同变量的不同的名字</a:t>
            </a:r>
            <a:endParaRPr lang="en-US" altLang="zh-CN" dirty="0"/>
          </a:p>
          <a:p>
            <a:r>
              <a:rPr lang="zh-CN" altLang="en-US" dirty="0"/>
              <a:t>变量名实际上是以一个名字</a:t>
            </a:r>
            <a:r>
              <a:rPr lang="zh-CN" altLang="en-US" b="1" dirty="0">
                <a:solidFill>
                  <a:srgbClr val="C00000"/>
                </a:solidFill>
              </a:rPr>
              <a:t>代表一个地址</a:t>
            </a:r>
            <a:r>
              <a:rPr lang="zh-CN" altLang="en-US" dirty="0"/>
              <a:t>，在对程序编译连接时由编译系统给每一个变量名分配对应的内存地址</a:t>
            </a:r>
            <a:endParaRPr lang="en-US" altLang="zh-CN" dirty="0"/>
          </a:p>
          <a:p>
            <a:pPr lvl="1"/>
            <a:r>
              <a:rPr lang="zh-CN" altLang="en-US" dirty="0"/>
              <a:t>从变量中</a:t>
            </a:r>
            <a:r>
              <a:rPr lang="zh-CN" altLang="en-US" b="1" dirty="0">
                <a:solidFill>
                  <a:srgbClr val="C00000"/>
                </a:solidFill>
              </a:rPr>
              <a:t>取值或赋值</a:t>
            </a:r>
            <a:r>
              <a:rPr lang="zh-CN" altLang="en-US" dirty="0"/>
              <a:t>，实际上是通过变量名找到相应的内存地址，从该存储单元中读取数据</a:t>
            </a:r>
            <a:endParaRPr lang="en-US" altLang="zh-CN" dirty="0"/>
          </a:p>
          <a:p>
            <a:r>
              <a:rPr lang="zh-CN" altLang="en-US" dirty="0"/>
              <a:t>变量强制定义</a:t>
            </a:r>
            <a:endParaRPr lang="en-US" altLang="zh-CN" dirty="0"/>
          </a:p>
          <a:p>
            <a:pPr lvl="1"/>
            <a:r>
              <a:rPr lang="zh-CN" altLang="en-US" dirty="0"/>
              <a:t>保证名称正确、便于分配存储空间</a:t>
            </a:r>
            <a:endParaRPr lang="en-US" altLang="zh-CN" dirty="0"/>
          </a:p>
          <a:p>
            <a:pPr lvl="1"/>
            <a:r>
              <a:rPr lang="zh-CN" altLang="en-US" dirty="0"/>
              <a:t>检查运算的合法性</a:t>
            </a:r>
            <a:endParaRPr lang="en-US" altLang="zh-CN" dirty="0"/>
          </a:p>
          <a:p>
            <a:pPr lvl="1"/>
            <a:r>
              <a:rPr lang="zh-CN" altLang="en-US" dirty="0"/>
              <a:t>便于资源规划和程序阅读</a:t>
            </a:r>
          </a:p>
          <a:p>
            <a:endParaRPr lang="en-US" altLang="zh-CN" dirty="0"/>
          </a:p>
        </p:txBody>
      </p:sp>
      <p:sp>
        <p:nvSpPr>
          <p:cNvPr id="3" name="Title 2"/>
          <p:cNvSpPr>
            <a:spLocks noGrp="1"/>
          </p:cNvSpPr>
          <p:nvPr>
            <p:ph type="title"/>
          </p:nvPr>
        </p:nvSpPr>
        <p:spPr/>
        <p:txBody>
          <a:bodyPr/>
          <a:lstStyle/>
          <a:p>
            <a:r>
              <a:rPr lang="en-US" altLang="zh-CN" dirty="0"/>
              <a:t>2.1 </a:t>
            </a:r>
            <a:r>
              <a:rPr lang="zh-CN" altLang="en-US" dirty="0"/>
              <a:t>变量</a:t>
            </a:r>
            <a:r>
              <a:rPr lang="zh-CN" altLang="en-US" sz="2400" dirty="0">
                <a:solidFill>
                  <a:srgbClr val="FFFF00"/>
                </a:solidFill>
              </a:rPr>
              <a:t>：变量名</a:t>
            </a:r>
          </a:p>
        </p:txBody>
      </p:sp>
      <p:sp>
        <p:nvSpPr>
          <p:cNvPr id="4" name="Date Placeholder 3"/>
          <p:cNvSpPr>
            <a:spLocks noGrp="1"/>
          </p:cNvSpPr>
          <p:nvPr>
            <p:ph type="dt" sz="half" idx="10"/>
          </p:nvPr>
        </p:nvSpPr>
        <p:spPr/>
        <p:txBody>
          <a:bodyPr/>
          <a:lstStyle/>
          <a:p>
            <a:fld id="{0B9C0E95-A946-4FBA-BA91-D88872B242FC}" type="datetime1">
              <a:rPr lang="zh-CN" altLang="en-US" smtClean="0"/>
              <a:t>2020/9/25</a:t>
            </a:fld>
            <a:endParaRPr lang="zh-CN" altLang="en-US"/>
          </a:p>
        </p:txBody>
      </p:sp>
      <p:sp>
        <p:nvSpPr>
          <p:cNvPr id="5" name="Footer Placeholder 4"/>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
        <p:nvSpPr>
          <p:cNvPr id="6" name="Slide Number Placeholder 5"/>
          <p:cNvSpPr>
            <a:spLocks noGrp="1"/>
          </p:cNvSpPr>
          <p:nvPr>
            <p:ph type="sldNum" sz="quarter" idx="12"/>
          </p:nvPr>
        </p:nvSpPr>
        <p:spPr/>
        <p:txBody>
          <a:bodyPr/>
          <a:lstStyle/>
          <a:p>
            <a:fld id="{57E71E5F-B3DE-4457-8F57-E0F998074911}" type="slidenum">
              <a:rPr lang="zh-CN" altLang="en-US" smtClean="0"/>
              <a:pPr/>
              <a:t>30</a:t>
            </a:fld>
            <a:endParaRPr lang="zh-CN" altLang="en-US"/>
          </a:p>
        </p:txBody>
      </p:sp>
      <p:grpSp>
        <p:nvGrpSpPr>
          <p:cNvPr id="14" name="Group 4"/>
          <p:cNvGrpSpPr>
            <a:grpSpLocks/>
          </p:cNvGrpSpPr>
          <p:nvPr/>
        </p:nvGrpSpPr>
        <p:grpSpPr bwMode="auto">
          <a:xfrm>
            <a:off x="5576051" y="4024399"/>
            <a:ext cx="2813264" cy="1814192"/>
            <a:chOff x="3560" y="2387"/>
            <a:chExt cx="1905" cy="1315"/>
          </a:xfrm>
        </p:grpSpPr>
        <p:sp>
          <p:nvSpPr>
            <p:cNvPr id="15" name="Rectangle 5"/>
            <p:cNvSpPr>
              <a:spLocks noChangeArrowheads="1"/>
            </p:cNvSpPr>
            <p:nvPr/>
          </p:nvSpPr>
          <p:spPr bwMode="auto">
            <a:xfrm>
              <a:off x="3560" y="2387"/>
              <a:ext cx="1905" cy="1315"/>
            </a:xfrm>
            <a:prstGeom prst="rect">
              <a:avLst/>
            </a:prstGeom>
            <a:solidFill>
              <a:schemeClr val="bg1"/>
            </a:solidFill>
            <a:ln w="9525">
              <a:solidFill>
                <a:srgbClr val="000099"/>
              </a:solidFill>
              <a:miter lim="800000"/>
              <a:headEnd/>
              <a:tailEnd/>
            </a:ln>
            <a:effectLst>
              <a:outerShdw dist="107763" dir="18900000" algn="ctr" rotWithShape="0">
                <a:schemeClr val="bg2"/>
              </a:outerShdw>
            </a:effectLst>
          </p:spPr>
          <p:txBody>
            <a:bodyPr/>
            <a:lstStyle/>
            <a:p>
              <a:pPr marL="469900" indent="-469900" algn="ctr">
                <a:spcBef>
                  <a:spcPct val="20000"/>
                </a:spcBef>
                <a:buClr>
                  <a:schemeClr val="accent2"/>
                </a:buClr>
                <a:buFont typeface="Wingdings" pitchFamily="2" charset="2"/>
                <a:buNone/>
                <a:defRPr/>
              </a:pPr>
              <a:endParaRPr lang="en-US" altLang="zh-CN" sz="1700" b="0">
                <a:latin typeface="宋体" pitchFamily="2" charset="-122"/>
              </a:endParaRPr>
            </a:p>
            <a:p>
              <a:pPr marL="469900" indent="-469900" algn="ctr">
                <a:spcBef>
                  <a:spcPct val="20000"/>
                </a:spcBef>
                <a:buClr>
                  <a:schemeClr val="accent2"/>
                </a:buClr>
                <a:buFont typeface="Wingdings" pitchFamily="2" charset="2"/>
                <a:buNone/>
                <a:defRPr/>
              </a:pPr>
              <a:endParaRPr lang="en-US" altLang="zh-CN" sz="1700" b="0">
                <a:latin typeface="宋体" pitchFamily="2" charset="-122"/>
              </a:endParaRPr>
            </a:p>
            <a:p>
              <a:pPr marL="469900" indent="-469900" algn="ctr">
                <a:spcBef>
                  <a:spcPct val="20000"/>
                </a:spcBef>
                <a:buClr>
                  <a:schemeClr val="accent2"/>
                </a:buClr>
                <a:buFont typeface="Wingdings" pitchFamily="2" charset="2"/>
                <a:buNone/>
                <a:defRPr/>
              </a:pPr>
              <a:endParaRPr lang="en-US" altLang="zh-CN" sz="1700" b="0">
                <a:latin typeface="宋体" pitchFamily="2" charset="-122"/>
              </a:endParaRPr>
            </a:p>
            <a:p>
              <a:pPr marL="469900" indent="-469900" algn="ctr">
                <a:spcBef>
                  <a:spcPct val="20000"/>
                </a:spcBef>
                <a:buClr>
                  <a:schemeClr val="accent2"/>
                </a:buClr>
                <a:buFont typeface="Wingdings" pitchFamily="2" charset="2"/>
                <a:buNone/>
                <a:defRPr/>
              </a:pPr>
              <a:endParaRPr lang="en-US" altLang="zh-CN" sz="1700" b="0">
                <a:latin typeface="宋体" pitchFamily="2" charset="-122"/>
              </a:endParaRPr>
            </a:p>
            <a:p>
              <a:pPr marL="469900" indent="-469900" algn="ctr">
                <a:spcBef>
                  <a:spcPct val="20000"/>
                </a:spcBef>
                <a:buClr>
                  <a:schemeClr val="accent2"/>
                </a:buClr>
                <a:buFont typeface="Wingdings" pitchFamily="2" charset="2"/>
                <a:buNone/>
                <a:defRPr/>
              </a:pPr>
              <a:endParaRPr lang="en-US" altLang="zh-CN" sz="1700" b="0">
                <a:latin typeface="宋体" pitchFamily="2" charset="-122"/>
              </a:endParaRPr>
            </a:p>
            <a:p>
              <a:pPr marL="469900" indent="-469900" algn="ctr">
                <a:spcBef>
                  <a:spcPct val="20000"/>
                </a:spcBef>
                <a:buClr>
                  <a:schemeClr val="accent2"/>
                </a:buClr>
                <a:buFont typeface="Wingdings" pitchFamily="2" charset="2"/>
                <a:buNone/>
                <a:defRPr/>
              </a:pPr>
              <a:endParaRPr lang="en-US" altLang="zh-CN" sz="1700" b="0">
                <a:latin typeface="宋体" pitchFamily="2" charset="-122"/>
              </a:endParaRPr>
            </a:p>
            <a:p>
              <a:pPr marL="469900" indent="-469900" algn="ctr">
                <a:spcBef>
                  <a:spcPct val="20000"/>
                </a:spcBef>
                <a:buClr>
                  <a:schemeClr val="accent2"/>
                </a:buClr>
                <a:buFont typeface="Wingdings" pitchFamily="2" charset="2"/>
                <a:buNone/>
                <a:defRPr/>
              </a:pPr>
              <a:endParaRPr lang="en-US" altLang="zh-CN" sz="1700" b="0">
                <a:latin typeface="宋体" pitchFamily="2" charset="-122"/>
              </a:endParaRPr>
            </a:p>
            <a:p>
              <a:pPr marL="469900" indent="-469900" algn="ctr">
                <a:spcBef>
                  <a:spcPct val="20000"/>
                </a:spcBef>
                <a:buClr>
                  <a:schemeClr val="accent2"/>
                </a:buClr>
                <a:buFont typeface="Wingdings" pitchFamily="2" charset="2"/>
                <a:buNone/>
                <a:defRPr/>
              </a:pPr>
              <a:endParaRPr lang="en-US" altLang="zh-CN" sz="1700" b="0">
                <a:latin typeface="宋体" pitchFamily="2" charset="-122"/>
              </a:endParaRPr>
            </a:p>
            <a:p>
              <a:pPr marL="469900" indent="-469900" algn="ctr">
                <a:spcBef>
                  <a:spcPct val="20000"/>
                </a:spcBef>
                <a:buClr>
                  <a:schemeClr val="accent2"/>
                </a:buClr>
                <a:buFont typeface="Wingdings" pitchFamily="2" charset="2"/>
                <a:buNone/>
                <a:defRPr/>
              </a:pPr>
              <a:endParaRPr lang="en-US" altLang="zh-CN" sz="1700" b="0">
                <a:latin typeface="宋体" pitchFamily="2" charset="-122"/>
              </a:endParaRPr>
            </a:p>
            <a:p>
              <a:pPr marL="469900" indent="-469900" algn="ctr">
                <a:spcBef>
                  <a:spcPct val="20000"/>
                </a:spcBef>
                <a:buClr>
                  <a:schemeClr val="accent2"/>
                </a:buClr>
                <a:buFont typeface="Wingdings" pitchFamily="2" charset="2"/>
                <a:buNone/>
                <a:defRPr/>
              </a:pPr>
              <a:endParaRPr lang="en-US" altLang="zh-CN" sz="1700" b="0">
                <a:latin typeface="宋体" pitchFamily="2" charset="-122"/>
              </a:endParaRPr>
            </a:p>
          </p:txBody>
        </p:sp>
        <p:pic>
          <p:nvPicPr>
            <p:cNvPr id="16" name="Picture 6" descr="c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7" y="2478"/>
              <a:ext cx="1452" cy="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293787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zh-CN" altLang="en-US" dirty="0"/>
              <a:t>标识符的构造规则</a:t>
            </a:r>
            <a:endParaRPr lang="en-US" altLang="zh-CN" dirty="0"/>
          </a:p>
          <a:p>
            <a:pPr lvl="1"/>
            <a:r>
              <a:rPr lang="zh-CN" altLang="en-US" dirty="0"/>
              <a:t>只能由字母、数字和下划线组成，</a:t>
            </a:r>
            <a:r>
              <a:rPr lang="zh-CN" altLang="en-US" b="1" dirty="0">
                <a:solidFill>
                  <a:srgbClr val="C00000"/>
                </a:solidFill>
              </a:rPr>
              <a:t>数字不可作开头字母</a:t>
            </a:r>
            <a:br>
              <a:rPr lang="en-US" altLang="zh-CN" b="1" dirty="0">
                <a:solidFill>
                  <a:srgbClr val="C00000"/>
                </a:solidFill>
              </a:rPr>
            </a:br>
            <a:r>
              <a:rPr lang="en-US" altLang="zh-CN" dirty="0">
                <a:latin typeface="+mn-lt"/>
              </a:rPr>
              <a:t>'a'-'z', 'A'-'Z', '_'</a:t>
            </a:r>
          </a:p>
          <a:p>
            <a:pPr lvl="1"/>
            <a:r>
              <a:rPr lang="en-US" altLang="zh-CN" dirty="0"/>
              <a:t>C</a:t>
            </a:r>
            <a:r>
              <a:rPr lang="zh-CN" altLang="en-US" dirty="0"/>
              <a:t>语言的关键字（也叫保留字）不可以用</a:t>
            </a:r>
            <a:endParaRPr lang="en-US" altLang="zh-CN" dirty="0"/>
          </a:p>
          <a:p>
            <a:pPr lvl="2"/>
            <a:endParaRPr lang="en-US" altLang="zh-CN" dirty="0"/>
          </a:p>
          <a:p>
            <a:pPr lvl="2"/>
            <a:endParaRPr lang="en-US" altLang="zh-CN" dirty="0"/>
          </a:p>
          <a:p>
            <a:pPr lvl="1"/>
            <a:endParaRPr lang="en-US" altLang="zh-CN" dirty="0"/>
          </a:p>
          <a:p>
            <a:pPr lvl="1"/>
            <a:endParaRPr lang="en-US" altLang="zh-CN" dirty="0"/>
          </a:p>
          <a:p>
            <a:pPr lvl="1"/>
            <a:r>
              <a:rPr lang="zh-CN" altLang="en-US" b="1" dirty="0">
                <a:solidFill>
                  <a:srgbClr val="C00000"/>
                </a:solidFill>
              </a:rPr>
              <a:t>区分大小字母</a:t>
            </a:r>
            <a:r>
              <a:rPr lang="zh-CN" altLang="en-US" dirty="0"/>
              <a:t>，长度最好小于</a:t>
            </a:r>
            <a:r>
              <a:rPr lang="en-US" altLang="zh-CN" dirty="0"/>
              <a:t>31</a:t>
            </a:r>
            <a:r>
              <a:rPr lang="zh-CN" altLang="en-US" dirty="0"/>
              <a:t>个字符</a:t>
            </a:r>
          </a:p>
          <a:p>
            <a:r>
              <a:rPr lang="zh-CN" altLang="en-US" dirty="0"/>
              <a:t>变量名反映目的和意义，</a:t>
            </a:r>
            <a:r>
              <a:rPr lang="en-US" altLang="zh-CN" dirty="0"/>
              <a:t>"</a:t>
            </a:r>
            <a:r>
              <a:rPr lang="zh-CN" altLang="en-US" dirty="0"/>
              <a:t>见名知意</a:t>
            </a:r>
            <a:r>
              <a:rPr lang="en-US" altLang="zh-CN" dirty="0"/>
              <a:t>"</a:t>
            </a:r>
            <a:endParaRPr lang="zh-CN" altLang="en-US" dirty="0"/>
          </a:p>
          <a:p>
            <a:pPr lvl="1"/>
            <a:r>
              <a:rPr lang="zh-CN" altLang="en-US" dirty="0"/>
              <a:t>避免：</a:t>
            </a:r>
            <a:r>
              <a:rPr lang="en-US" altLang="zh-CN" dirty="0"/>
              <a:t>asgdtu781028mfs</a:t>
            </a:r>
          </a:p>
          <a:p>
            <a:pPr lvl="1"/>
            <a:r>
              <a:rPr lang="zh-CN" altLang="en-US" dirty="0"/>
              <a:t>建议：</a:t>
            </a:r>
            <a:r>
              <a:rPr lang="en-US" altLang="zh-CN" dirty="0" err="1"/>
              <a:t>student_name</a:t>
            </a:r>
            <a:endParaRPr lang="en-US" altLang="zh-CN" dirty="0"/>
          </a:p>
        </p:txBody>
      </p:sp>
      <p:sp>
        <p:nvSpPr>
          <p:cNvPr id="3" name="Title 2"/>
          <p:cNvSpPr>
            <a:spLocks noGrp="1"/>
          </p:cNvSpPr>
          <p:nvPr>
            <p:ph type="title"/>
          </p:nvPr>
        </p:nvSpPr>
        <p:spPr/>
        <p:txBody>
          <a:bodyPr/>
          <a:lstStyle/>
          <a:p>
            <a:r>
              <a:rPr lang="en-US" altLang="zh-CN" dirty="0"/>
              <a:t>2.1 </a:t>
            </a:r>
            <a:r>
              <a:rPr lang="zh-CN" altLang="en-US" dirty="0"/>
              <a:t>变量</a:t>
            </a:r>
            <a:r>
              <a:rPr lang="zh-CN" altLang="en-US" sz="2400" dirty="0">
                <a:solidFill>
                  <a:srgbClr val="FFFF00"/>
                </a:solidFill>
              </a:rPr>
              <a:t>：变量名</a:t>
            </a:r>
          </a:p>
        </p:txBody>
      </p:sp>
      <p:sp>
        <p:nvSpPr>
          <p:cNvPr id="4" name="Date Placeholder 3"/>
          <p:cNvSpPr>
            <a:spLocks noGrp="1"/>
          </p:cNvSpPr>
          <p:nvPr>
            <p:ph type="dt" sz="half" idx="10"/>
          </p:nvPr>
        </p:nvSpPr>
        <p:spPr/>
        <p:txBody>
          <a:bodyPr/>
          <a:lstStyle/>
          <a:p>
            <a:fld id="{FDE7B9B2-8DB7-46BF-A16C-4A3FA2B8FBEF}" type="datetime1">
              <a:rPr lang="zh-CN" altLang="en-US" smtClean="0"/>
              <a:t>2020/9/25</a:t>
            </a:fld>
            <a:endParaRPr lang="zh-CN" altLang="en-US"/>
          </a:p>
        </p:txBody>
      </p:sp>
      <p:sp>
        <p:nvSpPr>
          <p:cNvPr id="5" name="Footer Placeholder 4"/>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
        <p:nvSpPr>
          <p:cNvPr id="6" name="Slide Number Placeholder 5"/>
          <p:cNvSpPr>
            <a:spLocks noGrp="1"/>
          </p:cNvSpPr>
          <p:nvPr>
            <p:ph type="sldNum" sz="quarter" idx="12"/>
          </p:nvPr>
        </p:nvSpPr>
        <p:spPr/>
        <p:txBody>
          <a:bodyPr/>
          <a:lstStyle/>
          <a:p>
            <a:fld id="{57E71E5F-B3DE-4457-8F57-E0F998074911}" type="slidenum">
              <a:rPr lang="zh-CN" altLang="en-US" smtClean="0"/>
              <a:pPr/>
              <a:t>31</a:t>
            </a:fld>
            <a:endParaRPr lang="zh-CN" altLang="en-US" dirty="0"/>
          </a:p>
        </p:txBody>
      </p:sp>
      <p:sp>
        <p:nvSpPr>
          <p:cNvPr id="11" name="Rectangle 10"/>
          <p:cNvSpPr/>
          <p:nvPr/>
        </p:nvSpPr>
        <p:spPr>
          <a:xfrm>
            <a:off x="1332882" y="2965802"/>
            <a:ext cx="6478235" cy="1323439"/>
          </a:xfrm>
          <a:prstGeom prst="rect">
            <a:avLst/>
          </a:prstGeom>
          <a:solidFill>
            <a:srgbClr val="92D050"/>
          </a:solidFill>
        </p:spPr>
        <p:txBody>
          <a:bodyPr wrap="square">
            <a:spAutoFit/>
          </a:bodyPr>
          <a:lstStyle/>
          <a:p>
            <a:pPr algn="just"/>
            <a:r>
              <a:rPr lang="en-US" altLang="zh-CN" sz="1600" dirty="0">
                <a:solidFill>
                  <a:srgbClr val="AA0D91"/>
                </a:solidFill>
                <a:latin typeface="Menlo" panose="020B0609030804020204" pitchFamily="49" charset="0"/>
              </a:rPr>
              <a:t>auto</a:t>
            </a:r>
            <a:r>
              <a:rPr lang="en-US" altLang="zh-CN" sz="1600" dirty="0">
                <a:solidFill>
                  <a:srgbClr val="000000"/>
                </a:solidFill>
                <a:latin typeface="Menlo" panose="020B0609030804020204" pitchFamily="49" charset="0"/>
              </a:rPr>
              <a:t>, </a:t>
            </a:r>
            <a:r>
              <a:rPr lang="en-US" altLang="zh-CN" sz="1600" dirty="0">
                <a:solidFill>
                  <a:srgbClr val="AA0D91"/>
                </a:solidFill>
                <a:latin typeface="Menlo" panose="020B0609030804020204" pitchFamily="49" charset="0"/>
              </a:rPr>
              <a:t>break</a:t>
            </a:r>
            <a:r>
              <a:rPr lang="en-US" altLang="zh-CN" sz="1600" dirty="0">
                <a:solidFill>
                  <a:srgbClr val="000000"/>
                </a:solidFill>
                <a:latin typeface="Menlo" panose="020B0609030804020204" pitchFamily="49" charset="0"/>
              </a:rPr>
              <a:t>, </a:t>
            </a:r>
            <a:r>
              <a:rPr lang="en-US" altLang="zh-CN" sz="1600" dirty="0">
                <a:solidFill>
                  <a:srgbClr val="AA0D91"/>
                </a:solidFill>
                <a:latin typeface="Menlo" panose="020B0609030804020204" pitchFamily="49" charset="0"/>
              </a:rPr>
              <a:t>case</a:t>
            </a:r>
            <a:r>
              <a:rPr lang="en-US" altLang="zh-CN" sz="1600" dirty="0">
                <a:solidFill>
                  <a:srgbClr val="000000"/>
                </a:solidFill>
                <a:latin typeface="Menlo" panose="020B0609030804020204" pitchFamily="49" charset="0"/>
              </a:rPr>
              <a:t>, </a:t>
            </a:r>
            <a:r>
              <a:rPr lang="en-US" altLang="zh-CN" sz="1600" dirty="0">
                <a:solidFill>
                  <a:srgbClr val="AA0D91"/>
                </a:solidFill>
                <a:latin typeface="Menlo" panose="020B0609030804020204" pitchFamily="49" charset="0"/>
              </a:rPr>
              <a:t>char</a:t>
            </a:r>
            <a:r>
              <a:rPr lang="en-US" altLang="zh-CN" sz="1600" dirty="0">
                <a:solidFill>
                  <a:srgbClr val="000000"/>
                </a:solidFill>
                <a:latin typeface="Menlo" panose="020B0609030804020204" pitchFamily="49" charset="0"/>
              </a:rPr>
              <a:t>, </a:t>
            </a:r>
            <a:r>
              <a:rPr lang="en-US" altLang="zh-CN" sz="1600" dirty="0" err="1">
                <a:solidFill>
                  <a:srgbClr val="AA0D91"/>
                </a:solidFill>
                <a:latin typeface="Menlo" panose="020B0609030804020204" pitchFamily="49" charset="0"/>
              </a:rPr>
              <a:t>const</a:t>
            </a:r>
            <a:r>
              <a:rPr lang="en-US" altLang="zh-CN" sz="1600" dirty="0">
                <a:solidFill>
                  <a:srgbClr val="000000"/>
                </a:solidFill>
                <a:latin typeface="Menlo" panose="020B0609030804020204" pitchFamily="49" charset="0"/>
              </a:rPr>
              <a:t>, </a:t>
            </a:r>
            <a:r>
              <a:rPr lang="en-US" altLang="zh-CN" sz="1600" dirty="0">
                <a:solidFill>
                  <a:srgbClr val="AA0D91"/>
                </a:solidFill>
                <a:latin typeface="Menlo" panose="020B0609030804020204" pitchFamily="49" charset="0"/>
              </a:rPr>
              <a:t>continue</a:t>
            </a:r>
            <a:r>
              <a:rPr lang="en-US" altLang="zh-CN" sz="1600" dirty="0">
                <a:solidFill>
                  <a:srgbClr val="000000"/>
                </a:solidFill>
                <a:latin typeface="Menlo" panose="020B0609030804020204" pitchFamily="49" charset="0"/>
              </a:rPr>
              <a:t>, </a:t>
            </a:r>
            <a:r>
              <a:rPr lang="en-US" altLang="zh-CN" sz="1600" dirty="0">
                <a:solidFill>
                  <a:srgbClr val="AA0D91"/>
                </a:solidFill>
                <a:latin typeface="Menlo" panose="020B0609030804020204" pitchFamily="49" charset="0"/>
              </a:rPr>
              <a:t>default</a:t>
            </a:r>
            <a:r>
              <a:rPr lang="en-US" altLang="zh-CN" sz="1600" dirty="0">
                <a:solidFill>
                  <a:srgbClr val="000000"/>
                </a:solidFill>
                <a:latin typeface="Menlo" panose="020B0609030804020204" pitchFamily="49" charset="0"/>
              </a:rPr>
              <a:t>, </a:t>
            </a:r>
            <a:r>
              <a:rPr lang="en-US" altLang="zh-CN" sz="1600" dirty="0">
                <a:solidFill>
                  <a:srgbClr val="AA0D91"/>
                </a:solidFill>
                <a:latin typeface="Menlo" panose="020B0609030804020204" pitchFamily="49" charset="0"/>
              </a:rPr>
              <a:t>do</a:t>
            </a:r>
            <a:r>
              <a:rPr lang="en-US" altLang="zh-CN" sz="1600" dirty="0">
                <a:solidFill>
                  <a:srgbClr val="000000"/>
                </a:solidFill>
                <a:latin typeface="Menlo" panose="020B0609030804020204" pitchFamily="49" charset="0"/>
              </a:rPr>
              <a:t>, </a:t>
            </a:r>
            <a:r>
              <a:rPr lang="en-US" altLang="zh-CN" sz="1600" dirty="0">
                <a:solidFill>
                  <a:srgbClr val="AA0D91"/>
                </a:solidFill>
                <a:latin typeface="Menlo" panose="020B0609030804020204" pitchFamily="49" charset="0"/>
              </a:rPr>
              <a:t>double</a:t>
            </a:r>
            <a:r>
              <a:rPr lang="en-US" altLang="zh-CN" sz="1600" dirty="0">
                <a:solidFill>
                  <a:srgbClr val="000000"/>
                </a:solidFill>
                <a:latin typeface="Menlo" panose="020B0609030804020204" pitchFamily="49" charset="0"/>
              </a:rPr>
              <a:t>, </a:t>
            </a:r>
            <a:r>
              <a:rPr lang="en-US" altLang="zh-CN" sz="1600" dirty="0">
                <a:solidFill>
                  <a:srgbClr val="AA0D91"/>
                </a:solidFill>
                <a:latin typeface="Menlo" panose="020B0609030804020204" pitchFamily="49" charset="0"/>
              </a:rPr>
              <a:t>else</a:t>
            </a:r>
            <a:r>
              <a:rPr lang="en-US" altLang="zh-CN" sz="1600" dirty="0">
                <a:solidFill>
                  <a:srgbClr val="000000"/>
                </a:solidFill>
                <a:latin typeface="Menlo" panose="020B0609030804020204" pitchFamily="49" charset="0"/>
              </a:rPr>
              <a:t>, </a:t>
            </a:r>
            <a:r>
              <a:rPr lang="en-US" altLang="zh-CN" sz="1600" dirty="0" err="1">
                <a:solidFill>
                  <a:srgbClr val="AA0D91"/>
                </a:solidFill>
                <a:latin typeface="Menlo" panose="020B0609030804020204" pitchFamily="49" charset="0"/>
              </a:rPr>
              <a:t>enum</a:t>
            </a:r>
            <a:r>
              <a:rPr lang="en-US" altLang="zh-CN" sz="1600" dirty="0">
                <a:solidFill>
                  <a:srgbClr val="000000"/>
                </a:solidFill>
                <a:latin typeface="Menlo" panose="020B0609030804020204" pitchFamily="49" charset="0"/>
              </a:rPr>
              <a:t>, </a:t>
            </a:r>
            <a:r>
              <a:rPr lang="en-US" altLang="zh-CN" sz="1600" dirty="0">
                <a:solidFill>
                  <a:srgbClr val="AA0D91"/>
                </a:solidFill>
                <a:latin typeface="Menlo" panose="020B0609030804020204" pitchFamily="49" charset="0"/>
              </a:rPr>
              <a:t>extern</a:t>
            </a:r>
            <a:r>
              <a:rPr lang="en-US" altLang="zh-CN" sz="1600" dirty="0">
                <a:solidFill>
                  <a:srgbClr val="000000"/>
                </a:solidFill>
                <a:latin typeface="Menlo" panose="020B0609030804020204" pitchFamily="49" charset="0"/>
              </a:rPr>
              <a:t>, </a:t>
            </a:r>
            <a:r>
              <a:rPr lang="en-US" altLang="zh-CN" sz="1600" dirty="0">
                <a:solidFill>
                  <a:srgbClr val="AA0D91"/>
                </a:solidFill>
                <a:latin typeface="Menlo" panose="020B0609030804020204" pitchFamily="49" charset="0"/>
              </a:rPr>
              <a:t>float</a:t>
            </a:r>
            <a:r>
              <a:rPr lang="en-US" altLang="zh-CN" sz="1600" dirty="0">
                <a:solidFill>
                  <a:srgbClr val="000000"/>
                </a:solidFill>
                <a:latin typeface="Menlo" panose="020B0609030804020204" pitchFamily="49" charset="0"/>
              </a:rPr>
              <a:t>, </a:t>
            </a:r>
            <a:r>
              <a:rPr lang="en-US" altLang="zh-CN" sz="1600" dirty="0">
                <a:solidFill>
                  <a:srgbClr val="AA0D91"/>
                </a:solidFill>
                <a:latin typeface="Menlo" panose="020B0609030804020204" pitchFamily="49" charset="0"/>
              </a:rPr>
              <a:t>for</a:t>
            </a:r>
            <a:r>
              <a:rPr lang="en-US" altLang="zh-CN" sz="1600" dirty="0">
                <a:solidFill>
                  <a:srgbClr val="000000"/>
                </a:solidFill>
                <a:latin typeface="Menlo" panose="020B0609030804020204" pitchFamily="49" charset="0"/>
              </a:rPr>
              <a:t>, </a:t>
            </a:r>
            <a:r>
              <a:rPr lang="en-US" altLang="zh-CN" sz="1600" dirty="0" err="1">
                <a:solidFill>
                  <a:srgbClr val="AA0D91"/>
                </a:solidFill>
                <a:latin typeface="Menlo" panose="020B0609030804020204" pitchFamily="49" charset="0"/>
              </a:rPr>
              <a:t>goto</a:t>
            </a:r>
            <a:r>
              <a:rPr lang="en-US" altLang="zh-CN" sz="1600" dirty="0">
                <a:solidFill>
                  <a:srgbClr val="000000"/>
                </a:solidFill>
                <a:latin typeface="Menlo" panose="020B0609030804020204" pitchFamily="49" charset="0"/>
              </a:rPr>
              <a:t>, </a:t>
            </a:r>
            <a:r>
              <a:rPr lang="en-US" altLang="zh-CN" sz="1600" dirty="0">
                <a:solidFill>
                  <a:srgbClr val="AA0D91"/>
                </a:solidFill>
                <a:latin typeface="Menlo" panose="020B0609030804020204" pitchFamily="49" charset="0"/>
              </a:rPr>
              <a:t>if</a:t>
            </a:r>
            <a:r>
              <a:rPr lang="en-US" altLang="zh-CN" sz="1600" dirty="0">
                <a:solidFill>
                  <a:srgbClr val="000000"/>
                </a:solidFill>
                <a:latin typeface="Menlo" panose="020B0609030804020204" pitchFamily="49" charset="0"/>
              </a:rPr>
              <a:t>, </a:t>
            </a:r>
            <a:r>
              <a:rPr lang="en-US" altLang="zh-CN" sz="1600" dirty="0" err="1">
                <a:solidFill>
                  <a:srgbClr val="AA0D91"/>
                </a:solidFill>
                <a:latin typeface="Menlo" panose="020B0609030804020204" pitchFamily="49" charset="0"/>
              </a:rPr>
              <a:t>int</a:t>
            </a:r>
            <a:r>
              <a:rPr lang="en-US" altLang="zh-CN" sz="1600" dirty="0">
                <a:solidFill>
                  <a:srgbClr val="000000"/>
                </a:solidFill>
                <a:latin typeface="Menlo" panose="020B0609030804020204" pitchFamily="49" charset="0"/>
              </a:rPr>
              <a:t>, </a:t>
            </a:r>
            <a:r>
              <a:rPr lang="en-US" altLang="zh-CN" sz="1600" dirty="0">
                <a:solidFill>
                  <a:srgbClr val="AA0D91"/>
                </a:solidFill>
                <a:latin typeface="Menlo" panose="020B0609030804020204" pitchFamily="49" charset="0"/>
              </a:rPr>
              <a:t>long</a:t>
            </a:r>
            <a:r>
              <a:rPr lang="en-US" altLang="zh-CN" sz="1600" dirty="0">
                <a:solidFill>
                  <a:srgbClr val="000000"/>
                </a:solidFill>
                <a:latin typeface="Menlo" panose="020B0609030804020204" pitchFamily="49" charset="0"/>
              </a:rPr>
              <a:t>, </a:t>
            </a:r>
            <a:r>
              <a:rPr lang="en-US" altLang="zh-CN" sz="1600" dirty="0">
                <a:solidFill>
                  <a:srgbClr val="AA0D91"/>
                </a:solidFill>
                <a:latin typeface="Menlo" panose="020B0609030804020204" pitchFamily="49" charset="0"/>
              </a:rPr>
              <a:t>register</a:t>
            </a:r>
            <a:r>
              <a:rPr lang="en-US" altLang="zh-CN" sz="1600" dirty="0">
                <a:solidFill>
                  <a:srgbClr val="000000"/>
                </a:solidFill>
                <a:latin typeface="Menlo" panose="020B0609030804020204" pitchFamily="49" charset="0"/>
              </a:rPr>
              <a:t>, </a:t>
            </a:r>
            <a:r>
              <a:rPr lang="en-US" altLang="zh-CN" sz="1600" dirty="0">
                <a:solidFill>
                  <a:srgbClr val="AA0D91"/>
                </a:solidFill>
                <a:latin typeface="Menlo" panose="020B0609030804020204" pitchFamily="49" charset="0"/>
              </a:rPr>
              <a:t>return</a:t>
            </a:r>
            <a:r>
              <a:rPr lang="en-US" altLang="zh-CN" sz="1600" dirty="0">
                <a:solidFill>
                  <a:srgbClr val="000000"/>
                </a:solidFill>
                <a:latin typeface="Menlo" panose="020B0609030804020204" pitchFamily="49" charset="0"/>
              </a:rPr>
              <a:t>, </a:t>
            </a:r>
            <a:r>
              <a:rPr lang="en-US" altLang="zh-CN" sz="1600" dirty="0">
                <a:solidFill>
                  <a:srgbClr val="AA0D91"/>
                </a:solidFill>
                <a:latin typeface="Menlo" panose="020B0609030804020204" pitchFamily="49" charset="0"/>
              </a:rPr>
              <a:t>short</a:t>
            </a:r>
            <a:r>
              <a:rPr lang="en-US" altLang="zh-CN" sz="1600" dirty="0">
                <a:solidFill>
                  <a:srgbClr val="000000"/>
                </a:solidFill>
                <a:latin typeface="Menlo" panose="020B0609030804020204" pitchFamily="49" charset="0"/>
              </a:rPr>
              <a:t>, </a:t>
            </a:r>
            <a:r>
              <a:rPr lang="en-US" altLang="zh-CN" sz="1600" dirty="0">
                <a:solidFill>
                  <a:srgbClr val="AA0D91"/>
                </a:solidFill>
                <a:latin typeface="Menlo" panose="020B0609030804020204" pitchFamily="49" charset="0"/>
              </a:rPr>
              <a:t>signed</a:t>
            </a:r>
            <a:r>
              <a:rPr lang="en-US" altLang="zh-CN" sz="1600" dirty="0">
                <a:solidFill>
                  <a:srgbClr val="000000"/>
                </a:solidFill>
                <a:latin typeface="Menlo" panose="020B0609030804020204" pitchFamily="49" charset="0"/>
              </a:rPr>
              <a:t>, </a:t>
            </a:r>
            <a:r>
              <a:rPr lang="en-US" altLang="zh-CN" sz="1600" dirty="0" err="1">
                <a:solidFill>
                  <a:srgbClr val="AA0D91"/>
                </a:solidFill>
                <a:latin typeface="Menlo" panose="020B0609030804020204" pitchFamily="49" charset="0"/>
              </a:rPr>
              <a:t>sizeof</a:t>
            </a:r>
            <a:r>
              <a:rPr lang="en-US" altLang="zh-CN" sz="1600" dirty="0">
                <a:solidFill>
                  <a:srgbClr val="000000"/>
                </a:solidFill>
                <a:latin typeface="Menlo" panose="020B0609030804020204" pitchFamily="49" charset="0"/>
              </a:rPr>
              <a:t>, </a:t>
            </a:r>
            <a:r>
              <a:rPr lang="en-US" altLang="zh-CN" sz="1600" dirty="0">
                <a:solidFill>
                  <a:srgbClr val="AA0D91"/>
                </a:solidFill>
                <a:latin typeface="Menlo" panose="020B0609030804020204" pitchFamily="49" charset="0"/>
              </a:rPr>
              <a:t>static</a:t>
            </a:r>
            <a:r>
              <a:rPr lang="en-US" altLang="zh-CN" sz="1600" dirty="0">
                <a:solidFill>
                  <a:srgbClr val="000000"/>
                </a:solidFill>
                <a:latin typeface="Menlo" panose="020B0609030804020204" pitchFamily="49" charset="0"/>
              </a:rPr>
              <a:t>, </a:t>
            </a:r>
            <a:r>
              <a:rPr lang="en-US" altLang="zh-CN" sz="1600" dirty="0">
                <a:solidFill>
                  <a:srgbClr val="AA0D91"/>
                </a:solidFill>
                <a:latin typeface="Menlo" panose="020B0609030804020204" pitchFamily="49" charset="0"/>
              </a:rPr>
              <a:t>struct</a:t>
            </a:r>
            <a:r>
              <a:rPr lang="en-US" altLang="zh-CN" sz="1600" dirty="0">
                <a:solidFill>
                  <a:srgbClr val="000000"/>
                </a:solidFill>
                <a:latin typeface="Menlo" panose="020B0609030804020204" pitchFamily="49" charset="0"/>
              </a:rPr>
              <a:t>, </a:t>
            </a:r>
            <a:r>
              <a:rPr lang="en-US" altLang="zh-CN" sz="1600" dirty="0">
                <a:solidFill>
                  <a:srgbClr val="AA0D91"/>
                </a:solidFill>
                <a:latin typeface="Menlo" panose="020B0609030804020204" pitchFamily="49" charset="0"/>
              </a:rPr>
              <a:t>switch</a:t>
            </a:r>
            <a:r>
              <a:rPr lang="en-US" altLang="zh-CN" sz="1600" dirty="0">
                <a:solidFill>
                  <a:srgbClr val="000000"/>
                </a:solidFill>
                <a:latin typeface="Menlo" panose="020B0609030804020204" pitchFamily="49" charset="0"/>
              </a:rPr>
              <a:t>, </a:t>
            </a:r>
            <a:r>
              <a:rPr lang="en-US" altLang="zh-CN" sz="1600" dirty="0">
                <a:solidFill>
                  <a:srgbClr val="AA0D91"/>
                </a:solidFill>
                <a:latin typeface="Menlo" panose="020B0609030804020204" pitchFamily="49" charset="0"/>
              </a:rPr>
              <a:t>typedef</a:t>
            </a:r>
            <a:r>
              <a:rPr lang="en-US" altLang="zh-CN" sz="1600" dirty="0">
                <a:solidFill>
                  <a:srgbClr val="000000"/>
                </a:solidFill>
                <a:latin typeface="Menlo" panose="020B0609030804020204" pitchFamily="49" charset="0"/>
              </a:rPr>
              <a:t>, </a:t>
            </a:r>
            <a:r>
              <a:rPr lang="en-US" altLang="zh-CN" sz="1600" dirty="0">
                <a:solidFill>
                  <a:srgbClr val="AA0D91"/>
                </a:solidFill>
                <a:latin typeface="Menlo" panose="020B0609030804020204" pitchFamily="49" charset="0"/>
              </a:rPr>
              <a:t>union</a:t>
            </a:r>
            <a:r>
              <a:rPr lang="en-US" altLang="zh-CN" sz="1600" dirty="0">
                <a:solidFill>
                  <a:srgbClr val="000000"/>
                </a:solidFill>
                <a:latin typeface="Menlo" panose="020B0609030804020204" pitchFamily="49" charset="0"/>
              </a:rPr>
              <a:t>, </a:t>
            </a:r>
            <a:r>
              <a:rPr lang="en-US" altLang="zh-CN" sz="1600" dirty="0">
                <a:solidFill>
                  <a:srgbClr val="AA0D91"/>
                </a:solidFill>
                <a:latin typeface="Menlo" panose="020B0609030804020204" pitchFamily="49" charset="0"/>
              </a:rPr>
              <a:t>unsigned</a:t>
            </a:r>
            <a:r>
              <a:rPr lang="en-US" altLang="zh-CN" sz="1600" dirty="0">
                <a:solidFill>
                  <a:srgbClr val="000000"/>
                </a:solidFill>
                <a:latin typeface="Menlo" panose="020B0609030804020204" pitchFamily="49" charset="0"/>
              </a:rPr>
              <a:t>, </a:t>
            </a:r>
            <a:r>
              <a:rPr lang="en-US" altLang="zh-CN" sz="1600" dirty="0">
                <a:solidFill>
                  <a:srgbClr val="AA0D91"/>
                </a:solidFill>
                <a:latin typeface="Menlo" panose="020B0609030804020204" pitchFamily="49" charset="0"/>
              </a:rPr>
              <a:t>void</a:t>
            </a:r>
            <a:r>
              <a:rPr lang="en-US" altLang="zh-CN" sz="1600" dirty="0">
                <a:solidFill>
                  <a:srgbClr val="000000"/>
                </a:solidFill>
                <a:latin typeface="Menlo" panose="020B0609030804020204" pitchFamily="49" charset="0"/>
              </a:rPr>
              <a:t>, </a:t>
            </a:r>
            <a:r>
              <a:rPr lang="en-US" altLang="zh-CN" sz="1600" dirty="0">
                <a:solidFill>
                  <a:srgbClr val="AA0D91"/>
                </a:solidFill>
                <a:latin typeface="Menlo" panose="020B0609030804020204" pitchFamily="49" charset="0"/>
              </a:rPr>
              <a:t>volatile</a:t>
            </a:r>
            <a:r>
              <a:rPr lang="en-US" altLang="zh-CN" sz="1600" dirty="0">
                <a:solidFill>
                  <a:srgbClr val="000000"/>
                </a:solidFill>
                <a:latin typeface="Menlo" panose="020B0609030804020204" pitchFamily="49" charset="0"/>
              </a:rPr>
              <a:t>, </a:t>
            </a:r>
            <a:r>
              <a:rPr lang="en-US" altLang="zh-CN" sz="1600" dirty="0">
                <a:solidFill>
                  <a:srgbClr val="AA0D91"/>
                </a:solidFill>
                <a:latin typeface="Menlo" panose="020B0609030804020204" pitchFamily="49" charset="0"/>
              </a:rPr>
              <a:t>while</a:t>
            </a:r>
            <a:r>
              <a:rPr lang="en-US" altLang="zh-CN" sz="1600" dirty="0">
                <a:solidFill>
                  <a:srgbClr val="000000"/>
                </a:solidFill>
                <a:latin typeface="Menlo" panose="020B0609030804020204" pitchFamily="49" charset="0"/>
              </a:rPr>
              <a:t>, </a:t>
            </a:r>
            <a:r>
              <a:rPr lang="en-US" altLang="zh-CN" sz="1600" dirty="0">
                <a:solidFill>
                  <a:srgbClr val="AA0D91"/>
                </a:solidFill>
                <a:latin typeface="Menlo" panose="020B0609030804020204" pitchFamily="49" charset="0"/>
              </a:rPr>
              <a:t>inline</a:t>
            </a:r>
            <a:r>
              <a:rPr lang="en-US" altLang="zh-CN" sz="1600" dirty="0"/>
              <a:t>  </a:t>
            </a:r>
            <a:endParaRPr lang="zh-CN" altLang="en-US" sz="1600" dirty="0"/>
          </a:p>
        </p:txBody>
      </p:sp>
      <p:sp>
        <p:nvSpPr>
          <p:cNvPr id="8" name="Rectangle 7"/>
          <p:cNvSpPr/>
          <p:nvPr/>
        </p:nvSpPr>
        <p:spPr>
          <a:xfrm>
            <a:off x="5453625" y="1310085"/>
            <a:ext cx="3058851" cy="369332"/>
          </a:xfrm>
          <a:prstGeom prst="rect">
            <a:avLst/>
          </a:prstGeom>
          <a:solidFill>
            <a:srgbClr val="FFFF00"/>
          </a:solidFill>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避免</a:t>
            </a:r>
            <a:r>
              <a:rPr lang="en-US" altLang="zh-CN" dirty="0">
                <a:solidFill>
                  <a:srgbClr val="FF0000"/>
                </a:solidFill>
                <a:latin typeface="微软雅黑" panose="020B0503020204020204" pitchFamily="34" charset="-122"/>
                <a:ea typeface="微软雅黑" panose="020B0503020204020204" pitchFamily="34" charset="-122"/>
              </a:rPr>
              <a:t>_</a:t>
            </a:r>
            <a:r>
              <a:rPr lang="zh-CN" altLang="en-US" dirty="0">
                <a:solidFill>
                  <a:srgbClr val="FF0000"/>
                </a:solidFill>
                <a:latin typeface="微软雅黑" panose="020B0503020204020204" pitchFamily="34" charset="-122"/>
                <a:ea typeface="微软雅黑" panose="020B0503020204020204" pitchFamily="34" charset="-122"/>
              </a:rPr>
              <a:t>作为起始字符的变量名</a:t>
            </a:r>
          </a:p>
        </p:txBody>
      </p:sp>
    </p:spTree>
    <p:extLst>
      <p:ext uri="{BB962C8B-B14F-4D97-AF65-F5344CB8AC3E}">
        <p14:creationId xmlns:p14="http://schemas.microsoft.com/office/powerpoint/2010/main" val="12904700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a:t>2.1 </a:t>
            </a:r>
            <a:r>
              <a:rPr lang="zh-CN" altLang="en-US" dirty="0"/>
              <a:t>变量</a:t>
            </a:r>
            <a:r>
              <a:rPr lang="zh-CN" altLang="en-US" sz="2400" dirty="0">
                <a:solidFill>
                  <a:srgbClr val="FFFF00"/>
                </a:solidFill>
              </a:rPr>
              <a:t>：定义与声明</a:t>
            </a:r>
          </a:p>
        </p:txBody>
      </p:sp>
      <p:sp>
        <p:nvSpPr>
          <p:cNvPr id="4" name="Date Placeholder 3"/>
          <p:cNvSpPr>
            <a:spLocks noGrp="1"/>
          </p:cNvSpPr>
          <p:nvPr>
            <p:ph type="dt" sz="half" idx="10"/>
          </p:nvPr>
        </p:nvSpPr>
        <p:spPr/>
        <p:txBody>
          <a:bodyPr/>
          <a:lstStyle/>
          <a:p>
            <a:fld id="{FDE7B9B2-8DB7-46BF-A16C-4A3FA2B8FBEF}" type="datetime1">
              <a:rPr lang="zh-CN" altLang="en-US" smtClean="0"/>
              <a:t>2020/9/25</a:t>
            </a:fld>
            <a:endParaRPr lang="zh-CN" altLang="en-US"/>
          </a:p>
        </p:txBody>
      </p:sp>
      <p:sp>
        <p:nvSpPr>
          <p:cNvPr id="5" name="Footer Placeholder 4"/>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
        <p:nvSpPr>
          <p:cNvPr id="6" name="Slide Number Placeholder 5"/>
          <p:cNvSpPr>
            <a:spLocks noGrp="1"/>
          </p:cNvSpPr>
          <p:nvPr>
            <p:ph type="sldNum" sz="quarter" idx="12"/>
          </p:nvPr>
        </p:nvSpPr>
        <p:spPr/>
        <p:txBody>
          <a:bodyPr/>
          <a:lstStyle/>
          <a:p>
            <a:fld id="{57E71E5F-B3DE-4457-8F57-E0F998074911}" type="slidenum">
              <a:rPr lang="zh-CN" altLang="en-US" smtClean="0"/>
              <a:pPr/>
              <a:t>32</a:t>
            </a:fld>
            <a:endParaRPr lang="zh-CN" altLang="en-US"/>
          </a:p>
        </p:txBody>
      </p:sp>
      <p:sp>
        <p:nvSpPr>
          <p:cNvPr id="12" name="矩形 11">
            <a:extLst>
              <a:ext uri="{FF2B5EF4-FFF2-40B4-BE49-F238E27FC236}">
                <a16:creationId xmlns:a16="http://schemas.microsoft.com/office/drawing/2014/main" id="{43289491-3D66-2E40-8CCA-09616D31F956}"/>
              </a:ext>
            </a:extLst>
          </p:cNvPr>
          <p:cNvSpPr/>
          <p:nvPr/>
        </p:nvSpPr>
        <p:spPr>
          <a:xfrm>
            <a:off x="290440" y="1507042"/>
            <a:ext cx="8582971" cy="4746299"/>
          </a:xfrm>
          <a:prstGeom prst="rect">
            <a:avLst/>
          </a:prstGeom>
        </p:spPr>
        <p:txBody>
          <a:bodyPr wrap="square">
            <a:spAutoFit/>
          </a:bodyPr>
          <a:lstStyle/>
          <a:p>
            <a:pPr marL="536575" indent="-536575">
              <a:lnSpc>
                <a:spcPct val="110000"/>
              </a:lnSpc>
              <a:spcBef>
                <a:spcPts val="1000"/>
              </a:spcBef>
              <a:buClr>
                <a:schemeClr val="tx1"/>
              </a:buClr>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rPr>
              <a:t>变量定义（</a:t>
            </a:r>
            <a:r>
              <a:rPr lang="en-US" altLang="zh-CN" sz="2400" dirty="0">
                <a:latin typeface="微软雅黑" panose="020B0503020204020204" pitchFamily="34" charset="-122"/>
                <a:ea typeface="微软雅黑" panose="020B0503020204020204" pitchFamily="34" charset="-122"/>
              </a:rPr>
              <a:t>definition</a:t>
            </a:r>
            <a:r>
              <a:rPr lang="zh-CN" altLang="en-US" sz="2400" dirty="0">
                <a:latin typeface="微软雅黑" panose="020B0503020204020204" pitchFamily="34" charset="-122"/>
                <a:ea typeface="微软雅黑" panose="020B0503020204020204" pitchFamily="34" charset="-122"/>
              </a:rPr>
              <a:t>）：类型 名字 </a:t>
            </a:r>
            <a:r>
              <a:rPr lang="en-US" altLang="zh-CN" sz="2400" dirty="0">
                <a:solidFill>
                  <a:srgbClr val="FF0000"/>
                </a:solidFill>
                <a:latin typeface="微软雅黑" panose="020B0503020204020204" pitchFamily="34" charset="-122"/>
                <a:ea typeface="微软雅黑" panose="020B0503020204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rPr>
              <a:t> 初值</a:t>
            </a:r>
            <a:endParaRPr lang="en-US" altLang="zh-CN" sz="2400" dirty="0">
              <a:solidFill>
                <a:srgbClr val="FF0000"/>
              </a:solidFill>
              <a:latin typeface="微软雅黑" panose="020B0503020204020204" pitchFamily="34" charset="-122"/>
              <a:ea typeface="微软雅黑" panose="020B0503020204020204" pitchFamily="34" charset="-122"/>
            </a:endParaRPr>
          </a:p>
          <a:p>
            <a:pPr>
              <a:lnSpc>
                <a:spcPct val="110000"/>
              </a:lnSpc>
              <a:spcBef>
                <a:spcPts val="1000"/>
              </a:spcBef>
              <a:buClr>
                <a:schemeClr val="tx1"/>
              </a:buClr>
            </a:pPr>
            <a:r>
              <a:rPr lang="zh-CN" altLang="en-US" sz="2400" dirty="0">
                <a:solidFill>
                  <a:srgbClr val="0000FF"/>
                </a:solidFill>
                <a:latin typeface="微软雅黑" panose="020B0503020204020204" pitchFamily="34" charset="-122"/>
                <a:ea typeface="微软雅黑" panose="020B0503020204020204" pitchFamily="34" charset="-122"/>
              </a:rPr>
              <a:t>          行为：</a:t>
            </a:r>
            <a:r>
              <a:rPr lang="zh-CN" altLang="en-US" sz="2400" dirty="0">
                <a:latin typeface="微软雅黑" panose="020B0503020204020204" pitchFamily="34" charset="-122"/>
                <a:ea typeface="微软雅黑" panose="020B0503020204020204" pitchFamily="34" charset="-122"/>
              </a:rPr>
              <a:t>开辟空间、赋初值</a:t>
            </a:r>
          </a:p>
          <a:p>
            <a:pPr marL="536575" indent="-536575">
              <a:lnSpc>
                <a:spcPct val="110000"/>
              </a:lnSpc>
              <a:spcBef>
                <a:spcPts val="1000"/>
              </a:spcBef>
              <a:buClr>
                <a:schemeClr val="tx1"/>
              </a:buClr>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rPr>
              <a:t>变量声明（</a:t>
            </a:r>
            <a:r>
              <a:rPr lang="en-US" altLang="zh-CN" sz="2400" dirty="0">
                <a:latin typeface="微软雅黑" panose="020B0503020204020204" pitchFamily="34" charset="-122"/>
                <a:ea typeface="微软雅黑" panose="020B0503020204020204" pitchFamily="34" charset="-122"/>
              </a:rPr>
              <a:t>declaration</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nSpc>
                <a:spcPct val="110000"/>
              </a:lnSpc>
              <a:spcBef>
                <a:spcPts val="1000"/>
              </a:spcBef>
              <a:buClr>
                <a:schemeClr val="tx1"/>
              </a:buClr>
            </a:pPr>
            <a:r>
              <a:rPr lang="zh-CN" altLang="en-US" sz="2400" dirty="0">
                <a:latin typeface="微软雅黑" panose="020B0503020204020204" pitchFamily="34" charset="-122"/>
                <a:ea typeface="微软雅黑" panose="020B0503020204020204" pitchFamily="34" charset="-122"/>
              </a:rPr>
              <a:t>          </a:t>
            </a:r>
            <a:r>
              <a:rPr lang="zh-CN" altLang="en-US" sz="2400" dirty="0">
                <a:solidFill>
                  <a:srgbClr val="0000FF"/>
                </a:solidFill>
                <a:latin typeface="微软雅黑" panose="020B0503020204020204" pitchFamily="34" charset="-122"/>
                <a:ea typeface="微软雅黑" panose="020B0503020204020204" pitchFamily="34" charset="-122"/>
              </a:rPr>
              <a:t>行为：</a:t>
            </a:r>
            <a:r>
              <a:rPr lang="zh-CN" altLang="en-US" sz="2400" dirty="0">
                <a:latin typeface="微软雅黑" panose="020B0503020204020204" pitchFamily="34" charset="-122"/>
                <a:ea typeface="微软雅黑" panose="020B0503020204020204" pitchFamily="34" charset="-122"/>
              </a:rPr>
              <a:t> 表示存在性，用于向程序表明变量的类型和名字，</a:t>
            </a:r>
            <a:endParaRPr lang="en-US" altLang="zh-CN" sz="2400" dirty="0">
              <a:latin typeface="微软雅黑" panose="020B0503020204020204" pitchFamily="34" charset="-122"/>
              <a:ea typeface="微软雅黑" panose="020B0503020204020204" pitchFamily="34" charset="-122"/>
            </a:endParaRPr>
          </a:p>
          <a:p>
            <a:pPr>
              <a:lnSpc>
                <a:spcPct val="110000"/>
              </a:lnSpc>
              <a:spcBef>
                <a:spcPts val="1000"/>
              </a:spcBef>
              <a:buClr>
                <a:schemeClr val="tx1"/>
              </a:buClr>
            </a:pPr>
            <a:r>
              <a:rPr lang="zh-CN" altLang="en-US" sz="2400"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但不一定开辟空间。</a:t>
            </a:r>
            <a:endParaRPr lang="en-US" altLang="zh-CN" sz="2400" b="1" dirty="0">
              <a:latin typeface="微软雅黑" panose="020B0503020204020204" pitchFamily="34" charset="-122"/>
              <a:ea typeface="微软雅黑" panose="020B0503020204020204" pitchFamily="34" charset="-122"/>
            </a:endParaRPr>
          </a:p>
          <a:p>
            <a:pPr>
              <a:lnSpc>
                <a:spcPct val="110000"/>
              </a:lnSpc>
              <a:spcBef>
                <a:spcPts val="1000"/>
              </a:spcBef>
              <a:buClr>
                <a:schemeClr val="tx1"/>
              </a:buClr>
            </a:pPr>
            <a:endParaRPr lang="en-US" altLang="zh-CN" sz="2400" b="1" dirty="0">
              <a:latin typeface="微软雅黑" panose="020B0503020204020204" pitchFamily="34" charset="-122"/>
              <a:ea typeface="微软雅黑" panose="020B0503020204020204" pitchFamily="34" charset="-122"/>
            </a:endParaRPr>
          </a:p>
          <a:p>
            <a:pPr marL="536575" indent="-536575">
              <a:lnSpc>
                <a:spcPct val="110000"/>
              </a:lnSpc>
              <a:spcBef>
                <a:spcPts val="1000"/>
              </a:spcBef>
              <a:buClr>
                <a:schemeClr val="tx1"/>
              </a:buClr>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rPr>
              <a:t>定义也是一种声明。</a:t>
            </a:r>
            <a:endParaRPr lang="en-US" altLang="zh-CN" sz="2400" dirty="0">
              <a:latin typeface="微软雅黑" panose="020B0503020204020204" pitchFamily="34" charset="-122"/>
              <a:ea typeface="微软雅黑" panose="020B0503020204020204" pitchFamily="34" charset="-122"/>
            </a:endParaRPr>
          </a:p>
          <a:p>
            <a:pPr marL="536575" indent="-536575">
              <a:lnSpc>
                <a:spcPct val="110000"/>
              </a:lnSpc>
              <a:spcBef>
                <a:spcPts val="1000"/>
              </a:spcBef>
              <a:buClr>
                <a:schemeClr val="tx1"/>
              </a:buClr>
              <a:buFont typeface="Wingdings" panose="05000000000000000000" pitchFamily="2" charset="2"/>
              <a:buChar char="p"/>
            </a:pPr>
            <a:endParaRPr lang="en-US" altLang="zh-CN" sz="2400" dirty="0">
              <a:latin typeface="微软雅黑" panose="020B0503020204020204" pitchFamily="34" charset="-122"/>
              <a:ea typeface="微软雅黑" panose="020B0503020204020204" pitchFamily="34" charset="-122"/>
            </a:endParaRPr>
          </a:p>
          <a:p>
            <a:pPr marL="536575" indent="-536575">
              <a:lnSpc>
                <a:spcPct val="110000"/>
              </a:lnSpc>
              <a:spcBef>
                <a:spcPts val="1000"/>
              </a:spcBef>
              <a:buClr>
                <a:schemeClr val="tx1"/>
              </a:buClr>
              <a:buFont typeface="Wingdings" panose="05000000000000000000" pitchFamily="2" charset="2"/>
              <a:buChar char="p"/>
            </a:pPr>
            <a:r>
              <a:rPr lang="zh-CN" altLang="en-US" sz="2400" dirty="0">
                <a:solidFill>
                  <a:srgbClr val="C00000"/>
                </a:solidFill>
                <a:latin typeface="微软雅黑" panose="020B0503020204020204" pitchFamily="34" charset="-122"/>
                <a:ea typeface="微软雅黑" panose="020B0503020204020204" pitchFamily="34" charset="-122"/>
              </a:rPr>
              <a:t>讲到</a:t>
            </a:r>
            <a:r>
              <a:rPr lang="en-US" altLang="zh-CN" sz="2400" dirty="0">
                <a:solidFill>
                  <a:srgbClr val="C00000"/>
                </a:solidFill>
                <a:latin typeface="微软雅黑" panose="020B0503020204020204" pitchFamily="34" charset="-122"/>
                <a:ea typeface="微软雅黑" panose="020B0503020204020204" pitchFamily="34" charset="-122"/>
              </a:rPr>
              <a:t>extern</a:t>
            </a:r>
            <a:r>
              <a:rPr lang="zh-CN" altLang="en-US" sz="2400" dirty="0">
                <a:solidFill>
                  <a:srgbClr val="C00000"/>
                </a:solidFill>
                <a:latin typeface="微软雅黑" panose="020B0503020204020204" pitchFamily="34" charset="-122"/>
                <a:ea typeface="微软雅黑" panose="020B0503020204020204" pitchFamily="34" charset="-122"/>
              </a:rPr>
              <a:t>的时候，请一定回过头看看这页</a:t>
            </a:r>
            <a:r>
              <a:rPr lang="en-US" altLang="zh-CN" sz="2400" dirty="0">
                <a:solidFill>
                  <a:srgbClr val="C00000"/>
                </a:solidFill>
                <a:latin typeface="微软雅黑" panose="020B0503020204020204" pitchFamily="34" charset="-122"/>
                <a:ea typeface="微软雅黑" panose="020B0503020204020204" pitchFamily="34" charset="-122"/>
              </a:rPr>
              <a:t>slide</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40810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77371" y="1348268"/>
            <a:ext cx="8403771" cy="4828695"/>
          </a:xfrm>
        </p:spPr>
        <p:txBody>
          <a:bodyPr/>
          <a:lstStyle/>
          <a:p>
            <a:r>
              <a:rPr lang="en-US" altLang="zh-CN" dirty="0"/>
              <a:t>price</a:t>
            </a:r>
            <a:r>
              <a:rPr lang="zh-CN" altLang="en-US" dirty="0"/>
              <a:t> </a:t>
            </a:r>
            <a:r>
              <a:rPr lang="en-US" altLang="zh-CN" dirty="0"/>
              <a:t>=</a:t>
            </a:r>
            <a:r>
              <a:rPr lang="zh-CN" altLang="en-US" dirty="0"/>
              <a:t> </a:t>
            </a:r>
            <a:r>
              <a:rPr lang="en-US" altLang="zh-CN" dirty="0"/>
              <a:t>0</a:t>
            </a:r>
            <a:r>
              <a:rPr lang="zh-CN" altLang="en-US" dirty="0"/>
              <a:t>是一个式子，这里的</a:t>
            </a:r>
            <a:r>
              <a:rPr lang="en-US" altLang="zh-CN" dirty="0"/>
              <a:t>"</a:t>
            </a:r>
            <a:r>
              <a:rPr lang="zh-CN" altLang="en-US" dirty="0"/>
              <a:t>＝</a:t>
            </a:r>
            <a:r>
              <a:rPr lang="en-US" altLang="zh-CN" dirty="0"/>
              <a:t>"</a:t>
            </a:r>
            <a:r>
              <a:rPr lang="zh-CN" altLang="en-US" dirty="0"/>
              <a:t>是一个赋值运算符，表示将</a:t>
            </a:r>
            <a:r>
              <a:rPr lang="en-US" altLang="zh-CN" dirty="0"/>
              <a:t>"</a:t>
            </a:r>
            <a:r>
              <a:rPr lang="zh-CN" altLang="en-US" dirty="0"/>
              <a:t>＝</a:t>
            </a:r>
            <a:r>
              <a:rPr lang="en-US" altLang="zh-CN" dirty="0"/>
              <a:t>"</a:t>
            </a:r>
            <a:r>
              <a:rPr lang="zh-CN" altLang="en-US" dirty="0"/>
              <a:t>右边的值赋给左边的变量。</a:t>
            </a:r>
            <a:endParaRPr lang="en-US" altLang="zh-CN" dirty="0"/>
          </a:p>
          <a:p>
            <a:r>
              <a:rPr lang="zh-CN" altLang="en-US" dirty="0"/>
              <a:t>可以用下面语句对</a:t>
            </a:r>
            <a:r>
              <a:rPr lang="en-US" altLang="zh-CN" dirty="0"/>
              <a:t>c1,c2</a:t>
            </a:r>
            <a:r>
              <a:rPr lang="zh-CN" altLang="en-US" dirty="0"/>
              <a:t>初始化赋值：</a:t>
            </a:r>
            <a:br>
              <a:rPr lang="en-US" altLang="zh-CN" dirty="0"/>
            </a:br>
            <a:r>
              <a:rPr lang="zh-CN" altLang="en-US" dirty="0"/>
              <a:t> </a:t>
            </a:r>
            <a:r>
              <a:rPr lang="en-US" altLang="zh-CN" dirty="0">
                <a:solidFill>
                  <a:srgbClr val="000000"/>
                </a:solidFill>
                <a:latin typeface="Menlo" panose="020B0609030804020204" pitchFamily="49" charset="0"/>
              </a:rPr>
              <a:t>c1 </a:t>
            </a:r>
            <a:r>
              <a:rPr lang="zh-CN" altLang="en-US" dirty="0">
                <a:solidFill>
                  <a:srgbClr val="000000"/>
                </a:solidFill>
                <a:latin typeface="Menlo" panose="020B0609030804020204" pitchFamily="49" charset="0"/>
              </a:rPr>
              <a:t>＝</a:t>
            </a:r>
            <a:r>
              <a:rPr lang="en-US" altLang="zh-CN" dirty="0">
                <a:solidFill>
                  <a:srgbClr val="1C00CF"/>
                </a:solidFill>
                <a:latin typeface="Menlo" panose="020B0609030804020204" pitchFamily="49" charset="0"/>
              </a:rPr>
              <a:t>'a'</a:t>
            </a:r>
            <a:r>
              <a:rPr lang="en-US" altLang="zh-CN" dirty="0">
                <a:solidFill>
                  <a:srgbClr val="000000"/>
                </a:solidFill>
                <a:latin typeface="Menlo" panose="020B0609030804020204" pitchFamily="49" charset="0"/>
              </a:rPr>
              <a:t>; c2 </a:t>
            </a:r>
            <a:r>
              <a:rPr lang="zh-CN" altLang="en-US" dirty="0">
                <a:solidFill>
                  <a:srgbClr val="000000"/>
                </a:solidFill>
                <a:latin typeface="Menlo" panose="020B0609030804020204" pitchFamily="49" charset="0"/>
              </a:rPr>
              <a:t>＝</a:t>
            </a:r>
            <a:r>
              <a:rPr lang="en-US" altLang="zh-CN" dirty="0">
                <a:solidFill>
                  <a:srgbClr val="1C00CF"/>
                </a:solidFill>
                <a:latin typeface="Menlo" panose="020B0609030804020204" pitchFamily="49" charset="0"/>
              </a:rPr>
              <a:t>'b'</a:t>
            </a:r>
            <a:r>
              <a:rPr lang="en-US" altLang="zh-CN" dirty="0">
                <a:solidFill>
                  <a:srgbClr val="000000"/>
                </a:solidFill>
                <a:latin typeface="Menlo" panose="020B0609030804020204" pitchFamily="49" charset="0"/>
              </a:rPr>
              <a:t>;</a:t>
            </a:r>
          </a:p>
          <a:p>
            <a:endParaRPr lang="zh-CN" altLang="en-US" dirty="0"/>
          </a:p>
        </p:txBody>
      </p:sp>
      <p:sp>
        <p:nvSpPr>
          <p:cNvPr id="3" name="Title 2"/>
          <p:cNvSpPr>
            <a:spLocks noGrp="1"/>
          </p:cNvSpPr>
          <p:nvPr>
            <p:ph type="title"/>
          </p:nvPr>
        </p:nvSpPr>
        <p:spPr/>
        <p:txBody>
          <a:bodyPr/>
          <a:lstStyle/>
          <a:p>
            <a:r>
              <a:rPr lang="en-US" altLang="zh-CN" dirty="0"/>
              <a:t>2.1 </a:t>
            </a:r>
            <a:r>
              <a:rPr lang="zh-CN" altLang="en-US" dirty="0"/>
              <a:t>变量</a:t>
            </a:r>
            <a:r>
              <a:rPr lang="zh-CN" altLang="en-US" sz="2400" dirty="0">
                <a:solidFill>
                  <a:srgbClr val="FFFF00"/>
                </a:solidFill>
              </a:rPr>
              <a:t>：赋值与初始化</a:t>
            </a:r>
          </a:p>
        </p:txBody>
      </p:sp>
      <p:sp>
        <p:nvSpPr>
          <p:cNvPr id="4" name="Date Placeholder 3"/>
          <p:cNvSpPr>
            <a:spLocks noGrp="1"/>
          </p:cNvSpPr>
          <p:nvPr>
            <p:ph type="dt" sz="half" idx="10"/>
          </p:nvPr>
        </p:nvSpPr>
        <p:spPr/>
        <p:txBody>
          <a:bodyPr/>
          <a:lstStyle/>
          <a:p>
            <a:fld id="{A0C37BA2-2CE9-4AC8-9A28-CF7E28D674A1}" type="datetime1">
              <a:rPr lang="zh-CN" altLang="en-US" smtClean="0"/>
              <a:t>2020/9/25</a:t>
            </a:fld>
            <a:endParaRPr lang="zh-CN" altLang="en-US"/>
          </a:p>
        </p:txBody>
      </p:sp>
      <p:sp>
        <p:nvSpPr>
          <p:cNvPr id="5" name="Footer Placeholder 4"/>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
        <p:nvSpPr>
          <p:cNvPr id="6" name="Slide Number Placeholder 5"/>
          <p:cNvSpPr>
            <a:spLocks noGrp="1"/>
          </p:cNvSpPr>
          <p:nvPr>
            <p:ph type="sldNum" sz="quarter" idx="12"/>
          </p:nvPr>
        </p:nvSpPr>
        <p:spPr/>
        <p:txBody>
          <a:bodyPr/>
          <a:lstStyle/>
          <a:p>
            <a:fld id="{57E71E5F-B3DE-4457-8F57-E0F998074911}" type="slidenum">
              <a:rPr lang="zh-CN" altLang="en-US" smtClean="0"/>
              <a:pPr/>
              <a:t>33</a:t>
            </a:fld>
            <a:endParaRPr lang="zh-CN" altLang="en-US"/>
          </a:p>
        </p:txBody>
      </p:sp>
      <p:sp>
        <p:nvSpPr>
          <p:cNvPr id="9" name="Rectangle 5"/>
          <p:cNvSpPr>
            <a:spLocks noChangeArrowheads="1"/>
          </p:cNvSpPr>
          <p:nvPr/>
        </p:nvSpPr>
        <p:spPr bwMode="auto">
          <a:xfrm>
            <a:off x="701384" y="3326004"/>
            <a:ext cx="8101013" cy="1817077"/>
          </a:xfrm>
          <a:prstGeom prst="rect">
            <a:avLst/>
          </a:prstGeom>
          <a:solidFill>
            <a:schemeClr val="bg1"/>
          </a:solidFill>
          <a:ln w="9525">
            <a:solidFill>
              <a:srgbClr val="000099"/>
            </a:solidFill>
            <a:miter lim="800000"/>
            <a:headEnd/>
            <a:tailEnd/>
          </a:ln>
          <a:effectLst>
            <a:outerShdw dist="107763" dir="18900000" algn="ctr" rotWithShape="0">
              <a:schemeClr val="bg2"/>
            </a:outerShdw>
          </a:effectLst>
        </p:spPr>
        <p:txBody>
          <a:bodyPr/>
          <a:lstStyle/>
          <a:p>
            <a:pPr marL="469900" indent="-469900">
              <a:lnSpc>
                <a:spcPct val="120000"/>
              </a:lnSpc>
              <a:spcBef>
                <a:spcPct val="5000"/>
              </a:spcBef>
              <a:buClr>
                <a:schemeClr val="accent2"/>
              </a:buClr>
              <a:buFont typeface="Wingdings" pitchFamily="2" charset="2"/>
              <a:buNone/>
              <a:defRPr/>
            </a:pPr>
            <a:r>
              <a:rPr lang="zh-CN" altLang="en-US" sz="1700" u="sng" dirty="0">
                <a:solidFill>
                  <a:srgbClr val="CC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说明：</a:t>
            </a:r>
            <a:endParaRPr lang="en-US" altLang="zh-CN" sz="1700" u="sng" dirty="0">
              <a:solidFill>
                <a:srgbClr val="CC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marL="469900" indent="-469900">
              <a:lnSpc>
                <a:spcPct val="120000"/>
              </a:lnSpc>
              <a:spcBef>
                <a:spcPct val="5000"/>
              </a:spcBef>
              <a:buClr>
                <a:schemeClr val="accent2"/>
              </a:buClr>
              <a:buFont typeface="Wingdings" pitchFamily="2" charset="2"/>
              <a:buNone/>
              <a:defRPr/>
            </a:pPr>
            <a:r>
              <a:rPr lang="zh-CN" altLang="en-US" sz="1700" dirty="0">
                <a:latin typeface="微软雅黑" panose="020B0503020204020204" pitchFamily="34" charset="-122"/>
                <a:ea typeface="微软雅黑" panose="020B0503020204020204" pitchFamily="34" charset="-122"/>
              </a:rPr>
              <a:t>在数学中，</a:t>
            </a:r>
            <a:r>
              <a:rPr lang="en-US" altLang="zh-CN" sz="1700" dirty="0">
                <a:latin typeface="微软雅黑" panose="020B0503020204020204" pitchFamily="34" charset="-122"/>
                <a:ea typeface="微软雅黑" panose="020B0503020204020204" pitchFamily="34" charset="-122"/>
              </a:rPr>
              <a:t>a=b</a:t>
            </a:r>
            <a:r>
              <a:rPr lang="zh-CN" altLang="en-US" sz="1700" dirty="0">
                <a:latin typeface="微软雅黑" panose="020B0503020204020204" pitchFamily="34" charset="-122"/>
                <a:ea typeface="微软雅黑" panose="020B0503020204020204" pitchFamily="34" charset="-122"/>
              </a:rPr>
              <a:t>在数学中表示关系，即</a:t>
            </a:r>
            <a:r>
              <a:rPr lang="en-US" altLang="zh-CN" sz="1700" dirty="0">
                <a:latin typeface="微软雅黑" panose="020B0503020204020204" pitchFamily="34" charset="-122"/>
                <a:ea typeface="微软雅黑" panose="020B0503020204020204" pitchFamily="34" charset="-122"/>
              </a:rPr>
              <a:t>a</a:t>
            </a:r>
            <a:r>
              <a:rPr lang="zh-CN" altLang="en-US" sz="1700" dirty="0">
                <a:latin typeface="微软雅黑" panose="020B0503020204020204" pitchFamily="34" charset="-122"/>
                <a:ea typeface="微软雅黑" panose="020B0503020204020204" pitchFamily="34" charset="-122"/>
              </a:rPr>
              <a:t>和</a:t>
            </a:r>
            <a:r>
              <a:rPr lang="en-US" altLang="zh-CN" sz="1700" dirty="0">
                <a:latin typeface="微软雅黑" panose="020B0503020204020204" pitchFamily="34" charset="-122"/>
                <a:ea typeface="微软雅黑" panose="020B0503020204020204" pitchFamily="34" charset="-122"/>
              </a:rPr>
              <a:t>b</a:t>
            </a:r>
            <a:r>
              <a:rPr lang="zh-CN" altLang="en-US" sz="1700" dirty="0">
                <a:latin typeface="微软雅黑" panose="020B0503020204020204" pitchFamily="34" charset="-122"/>
                <a:ea typeface="微软雅黑" panose="020B0503020204020204" pitchFamily="34" charset="-122"/>
              </a:rPr>
              <a:t>的值一样</a:t>
            </a:r>
            <a:r>
              <a:rPr lang="en-US" altLang="zh-CN" sz="1700" dirty="0">
                <a:latin typeface="微软雅黑" panose="020B0503020204020204" pitchFamily="34" charset="-122"/>
                <a:ea typeface="微软雅黑" panose="020B0503020204020204" pitchFamily="34" charset="-122"/>
              </a:rPr>
              <a:t>;</a:t>
            </a:r>
            <a:endParaRPr lang="zh-CN" altLang="en-US" sz="1700" dirty="0">
              <a:latin typeface="微软雅黑" panose="020B0503020204020204" pitchFamily="34" charset="-122"/>
              <a:ea typeface="微软雅黑" panose="020B0503020204020204" pitchFamily="34" charset="-122"/>
            </a:endParaRPr>
          </a:p>
          <a:p>
            <a:pPr marL="469900" indent="-469900">
              <a:lnSpc>
                <a:spcPct val="120000"/>
              </a:lnSpc>
              <a:spcBef>
                <a:spcPct val="5000"/>
              </a:spcBef>
              <a:buClr>
                <a:schemeClr val="accent2"/>
              </a:buClr>
              <a:buFont typeface="Wingdings" pitchFamily="2" charset="2"/>
              <a:buNone/>
              <a:defRPr/>
            </a:pPr>
            <a:r>
              <a:rPr lang="zh-CN" altLang="en-US" sz="1700" dirty="0">
                <a:latin typeface="微软雅黑" panose="020B0503020204020204" pitchFamily="34" charset="-122"/>
                <a:ea typeface="微软雅黑" panose="020B0503020204020204" pitchFamily="34" charset="-122"/>
              </a:rPr>
              <a:t>在程序设计中，</a:t>
            </a:r>
            <a:r>
              <a:rPr lang="en-US" altLang="zh-CN" sz="1700" dirty="0">
                <a:latin typeface="微软雅黑" panose="020B0503020204020204" pitchFamily="34" charset="-122"/>
                <a:ea typeface="微软雅黑" panose="020B0503020204020204" pitchFamily="34" charset="-122"/>
              </a:rPr>
              <a:t>a=b</a:t>
            </a:r>
            <a:r>
              <a:rPr lang="zh-CN" altLang="en-US" sz="1700" dirty="0">
                <a:latin typeface="微软雅黑" panose="020B0503020204020204" pitchFamily="34" charset="-122"/>
                <a:ea typeface="微软雅黑" panose="020B0503020204020204" pitchFamily="34" charset="-122"/>
              </a:rPr>
              <a:t>表示要求计算机做一个动作：将</a:t>
            </a:r>
            <a:r>
              <a:rPr lang="en-US" altLang="zh-CN" sz="1700" dirty="0">
                <a:latin typeface="微软雅黑" panose="020B0503020204020204" pitchFamily="34" charset="-122"/>
                <a:ea typeface="微软雅黑" panose="020B0503020204020204" pitchFamily="34" charset="-122"/>
              </a:rPr>
              <a:t>b</a:t>
            </a:r>
            <a:r>
              <a:rPr lang="zh-CN" altLang="en-US" sz="1700" dirty="0">
                <a:latin typeface="微软雅黑" panose="020B0503020204020204" pitchFamily="34" charset="-122"/>
                <a:ea typeface="微软雅黑" panose="020B0503020204020204" pitchFamily="34" charset="-122"/>
              </a:rPr>
              <a:t>的值赋给</a:t>
            </a:r>
            <a:r>
              <a:rPr lang="en-US" altLang="zh-CN" sz="1700" dirty="0">
                <a:latin typeface="微软雅黑" panose="020B0503020204020204" pitchFamily="34" charset="-122"/>
                <a:ea typeface="微软雅黑" panose="020B0503020204020204" pitchFamily="34" charset="-122"/>
              </a:rPr>
              <a:t>a</a:t>
            </a:r>
            <a:r>
              <a:rPr lang="zh-CN" altLang="en-US" sz="1700" dirty="0">
                <a:latin typeface="微软雅黑" panose="020B0503020204020204" pitchFamily="34" charset="-122"/>
                <a:ea typeface="微软雅黑" panose="020B0503020204020204" pitchFamily="34" charset="-122"/>
              </a:rPr>
              <a:t>。</a:t>
            </a:r>
          </a:p>
          <a:p>
            <a:pPr marL="469900" indent="-469900">
              <a:lnSpc>
                <a:spcPct val="120000"/>
              </a:lnSpc>
              <a:spcBef>
                <a:spcPct val="5000"/>
              </a:spcBef>
              <a:buClr>
                <a:schemeClr val="accent2"/>
              </a:buClr>
              <a:buFont typeface="Wingdings" pitchFamily="2" charset="2"/>
              <a:buNone/>
              <a:defRPr/>
            </a:pPr>
            <a:r>
              <a:rPr lang="zh-CN" altLang="en-US" sz="1700" b="1" dirty="0">
                <a:latin typeface="微软雅黑" panose="020B0503020204020204" pitchFamily="34" charset="-122"/>
                <a:ea typeface="微软雅黑" panose="020B0503020204020204" pitchFamily="34" charset="-122"/>
              </a:rPr>
              <a:t>在数学中，</a:t>
            </a:r>
            <a:r>
              <a:rPr lang="en-US" altLang="zh-CN" sz="1700" b="1" dirty="0">
                <a:latin typeface="微软雅黑" panose="020B0503020204020204" pitchFamily="34" charset="-122"/>
                <a:ea typeface="微软雅黑" panose="020B0503020204020204" pitchFamily="34" charset="-122"/>
              </a:rPr>
              <a:t>a=b</a:t>
            </a:r>
            <a:r>
              <a:rPr lang="zh-CN" altLang="en-US" sz="1700" b="1" dirty="0">
                <a:latin typeface="微软雅黑" panose="020B0503020204020204" pitchFamily="34" charset="-122"/>
                <a:ea typeface="微软雅黑" panose="020B0503020204020204" pitchFamily="34" charset="-122"/>
              </a:rPr>
              <a:t>和</a:t>
            </a:r>
            <a:r>
              <a:rPr lang="en-US" altLang="zh-CN" sz="1700" b="1" dirty="0">
                <a:latin typeface="微软雅黑" panose="020B0503020204020204" pitchFamily="34" charset="-122"/>
                <a:ea typeface="微软雅黑" panose="020B0503020204020204" pitchFamily="34" charset="-122"/>
              </a:rPr>
              <a:t>b=a</a:t>
            </a:r>
            <a:r>
              <a:rPr lang="zh-CN" altLang="en-US" sz="1700" b="1" dirty="0">
                <a:latin typeface="微软雅黑" panose="020B0503020204020204" pitchFamily="34" charset="-122"/>
                <a:ea typeface="微软雅黑" panose="020B0503020204020204" pitchFamily="34" charset="-122"/>
              </a:rPr>
              <a:t>是等价的</a:t>
            </a:r>
            <a:r>
              <a:rPr lang="en-US" altLang="zh-CN" sz="1700" b="1" dirty="0">
                <a:latin typeface="微软雅黑" panose="020B0503020204020204" pitchFamily="34" charset="-122"/>
                <a:ea typeface="微软雅黑" panose="020B0503020204020204" pitchFamily="34" charset="-122"/>
              </a:rPr>
              <a:t>;</a:t>
            </a:r>
            <a:endParaRPr lang="zh-CN" altLang="en-US" sz="1700" b="1" dirty="0">
              <a:latin typeface="微软雅黑" panose="020B0503020204020204" pitchFamily="34" charset="-122"/>
              <a:ea typeface="微软雅黑" panose="020B0503020204020204" pitchFamily="34" charset="-122"/>
            </a:endParaRPr>
          </a:p>
          <a:p>
            <a:pPr marL="469900" indent="-469900">
              <a:lnSpc>
                <a:spcPct val="120000"/>
              </a:lnSpc>
              <a:spcBef>
                <a:spcPct val="5000"/>
              </a:spcBef>
              <a:buClr>
                <a:schemeClr val="accent2"/>
              </a:buClr>
              <a:buFont typeface="Wingdings" pitchFamily="2" charset="2"/>
              <a:buNone/>
              <a:defRPr/>
            </a:pPr>
            <a:r>
              <a:rPr lang="zh-CN" altLang="en-US" sz="1700" b="1" dirty="0">
                <a:latin typeface="微软雅黑" panose="020B0503020204020204" pitchFamily="34" charset="-122"/>
                <a:ea typeface="微软雅黑" panose="020B0503020204020204" pitchFamily="34" charset="-122"/>
              </a:rPr>
              <a:t>在程序设计中，两者的意思完全相反。</a:t>
            </a:r>
          </a:p>
          <a:p>
            <a:pPr marL="469900" indent="-469900">
              <a:lnSpc>
                <a:spcPct val="120000"/>
              </a:lnSpc>
              <a:spcBef>
                <a:spcPct val="5000"/>
              </a:spcBef>
              <a:buClr>
                <a:schemeClr val="accent2"/>
              </a:buClr>
              <a:buFont typeface="Wingdings" pitchFamily="2" charset="2"/>
              <a:buNone/>
              <a:defRPr/>
            </a:pPr>
            <a:endParaRPr lang="zh-CN" altLang="en-US" sz="3000" b="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625633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zh-CN" altLang="en-US" dirty="0"/>
              <a:t>当赋值发生在定义变量的时候，就是变量的初始化</a:t>
            </a:r>
            <a:endParaRPr lang="en-US" altLang="zh-CN" dirty="0"/>
          </a:p>
          <a:p>
            <a:endParaRPr lang="en-US" altLang="zh-CN" dirty="0"/>
          </a:p>
          <a:p>
            <a:r>
              <a:rPr lang="en-US" altLang="zh-CN" dirty="0"/>
              <a:t> </a:t>
            </a:r>
            <a:r>
              <a:rPr lang="zh-CN" altLang="en-US" dirty="0"/>
              <a:t>例：</a:t>
            </a:r>
            <a:r>
              <a:rPr lang="en" altLang="zh-CN" dirty="0" err="1">
                <a:solidFill>
                  <a:srgbClr val="AA0D91"/>
                </a:solidFill>
                <a:latin typeface="Menlo" panose="020B0609030804020204" pitchFamily="49" charset="0"/>
              </a:rPr>
              <a:t>int</a:t>
            </a:r>
            <a:r>
              <a:rPr lang="en" altLang="zh-CN" dirty="0">
                <a:solidFill>
                  <a:srgbClr val="000000"/>
                </a:solidFill>
                <a:latin typeface="Menlo" panose="020B0609030804020204" pitchFamily="49" charset="0"/>
              </a:rPr>
              <a:t> price = </a:t>
            </a:r>
            <a:r>
              <a:rPr lang="en" altLang="zh-CN" dirty="0">
                <a:solidFill>
                  <a:srgbClr val="1C00CF"/>
                </a:solidFill>
                <a:latin typeface="Menlo" panose="020B0609030804020204" pitchFamily="49" charset="0"/>
              </a:rPr>
              <a:t>0</a:t>
            </a:r>
            <a:r>
              <a:rPr lang="en" altLang="zh-CN" dirty="0">
                <a:solidFill>
                  <a:srgbClr val="000000"/>
                </a:solidFill>
                <a:latin typeface="Menlo" panose="020B0609030804020204" pitchFamily="49" charset="0"/>
              </a:rPr>
              <a:t>;</a:t>
            </a:r>
          </a:p>
          <a:p>
            <a:pPr marL="0" indent="0">
              <a:buNone/>
            </a:pPr>
            <a:r>
              <a:rPr lang="en" altLang="zh-CN" dirty="0">
                <a:solidFill>
                  <a:srgbClr val="000000"/>
                </a:solidFill>
                <a:latin typeface="Menlo" panose="020B0609030804020204" pitchFamily="49" charset="0"/>
              </a:rPr>
              <a:t>   </a:t>
            </a:r>
            <a:r>
              <a:rPr lang="zh-CN" altLang="en-US" dirty="0">
                <a:solidFill>
                  <a:srgbClr val="000000"/>
                </a:solidFill>
                <a:latin typeface="Menlo" panose="020B0609030804020204" pitchFamily="49" charset="0"/>
              </a:rPr>
              <a:t>   </a:t>
            </a:r>
            <a:r>
              <a:rPr lang="en" altLang="zh-CN" dirty="0">
                <a:solidFill>
                  <a:srgbClr val="000000"/>
                </a:solidFill>
                <a:latin typeface="Menlo" panose="020B0609030804020204" pitchFamily="49" charset="0"/>
              </a:rPr>
              <a:t> </a:t>
            </a:r>
            <a:r>
              <a:rPr lang="en" altLang="zh-CN" dirty="0" err="1">
                <a:solidFill>
                  <a:srgbClr val="AA0D91"/>
                </a:solidFill>
                <a:latin typeface="Menlo" panose="020B0609030804020204" pitchFamily="49" charset="0"/>
              </a:rPr>
              <a:t>int</a:t>
            </a:r>
            <a:r>
              <a:rPr lang="en" altLang="zh-CN" dirty="0">
                <a:solidFill>
                  <a:srgbClr val="000000"/>
                </a:solidFill>
                <a:latin typeface="Menlo" panose="020B0609030804020204" pitchFamily="49" charset="0"/>
              </a:rPr>
              <a:t> amount = </a:t>
            </a:r>
            <a:r>
              <a:rPr lang="en" altLang="zh-CN" dirty="0">
                <a:solidFill>
                  <a:srgbClr val="1C00CF"/>
                </a:solidFill>
                <a:latin typeface="Menlo" panose="020B0609030804020204" pitchFamily="49" charset="0"/>
              </a:rPr>
              <a:t>100</a:t>
            </a:r>
            <a:r>
              <a:rPr lang="en" altLang="zh-CN" dirty="0">
                <a:solidFill>
                  <a:srgbClr val="000000"/>
                </a:solidFill>
                <a:latin typeface="Menlo" panose="020B0609030804020204" pitchFamily="49" charset="0"/>
              </a:rPr>
              <a:t>;</a:t>
            </a:r>
          </a:p>
          <a:p>
            <a:r>
              <a:rPr lang="zh-CN" altLang="en-US" dirty="0"/>
              <a:t>组合变量定义的时候，也可以在这个定义中单独给单个变量赋初值，如：</a:t>
            </a:r>
            <a:endParaRPr lang="en-US" altLang="zh-CN" dirty="0"/>
          </a:p>
          <a:p>
            <a:r>
              <a:rPr lang="en-US" altLang="zh-CN" dirty="0"/>
              <a:t> </a:t>
            </a:r>
            <a:r>
              <a:rPr lang="zh-CN" altLang="en-US" dirty="0"/>
              <a:t>例： </a:t>
            </a:r>
            <a:r>
              <a:rPr lang="en" altLang="zh-CN" dirty="0" err="1">
                <a:solidFill>
                  <a:srgbClr val="AA0D91"/>
                </a:solidFill>
                <a:latin typeface="Menlo" panose="020B0609030804020204" pitchFamily="49" charset="0"/>
              </a:rPr>
              <a:t>int</a:t>
            </a:r>
            <a:r>
              <a:rPr lang="en" altLang="zh-CN" dirty="0">
                <a:solidFill>
                  <a:srgbClr val="000000"/>
                </a:solidFill>
                <a:latin typeface="Menlo" panose="020B0609030804020204" pitchFamily="49" charset="0"/>
              </a:rPr>
              <a:t> price = </a:t>
            </a:r>
            <a:r>
              <a:rPr lang="en" altLang="zh-CN" dirty="0">
                <a:solidFill>
                  <a:srgbClr val="1C00CF"/>
                </a:solidFill>
                <a:latin typeface="Menlo" panose="020B0609030804020204" pitchFamily="49" charset="0"/>
              </a:rPr>
              <a:t>0</a:t>
            </a:r>
            <a:r>
              <a:rPr lang="en" altLang="zh-CN" dirty="0">
                <a:solidFill>
                  <a:srgbClr val="000000"/>
                </a:solidFill>
                <a:latin typeface="Menlo" panose="020B0609030804020204" pitchFamily="49" charset="0"/>
              </a:rPr>
              <a:t>, amount = </a:t>
            </a:r>
            <a:r>
              <a:rPr lang="en" altLang="zh-CN" dirty="0">
                <a:solidFill>
                  <a:srgbClr val="1C00CF"/>
                </a:solidFill>
                <a:latin typeface="Menlo" panose="020B0609030804020204" pitchFamily="49" charset="0"/>
              </a:rPr>
              <a:t>100</a:t>
            </a:r>
            <a:r>
              <a:rPr lang="en" altLang="zh-CN" dirty="0">
                <a:solidFill>
                  <a:srgbClr val="000000"/>
                </a:solidFill>
                <a:latin typeface="Menlo" panose="020B0609030804020204" pitchFamily="49" charset="0"/>
              </a:rPr>
              <a:t>;</a:t>
            </a:r>
          </a:p>
          <a:p>
            <a:pPr marL="0" indent="0">
              <a:buNone/>
            </a:pPr>
            <a:endParaRPr lang="en-US" altLang="zh-CN" dirty="0"/>
          </a:p>
          <a:p>
            <a:r>
              <a:rPr lang="zh-CN" altLang="en-US" dirty="0"/>
              <a:t>虽然</a:t>
            </a:r>
            <a:r>
              <a:rPr lang="en-US" altLang="zh-CN" dirty="0"/>
              <a:t>C</a:t>
            </a:r>
            <a:r>
              <a:rPr lang="zh-CN" altLang="en-US" dirty="0"/>
              <a:t>语言并没有强制要求所有的变量都在定义的地方做初始化，但是所有的变量在</a:t>
            </a:r>
            <a:r>
              <a:rPr lang="zh-CN" altLang="en-US" b="1" dirty="0">
                <a:solidFill>
                  <a:srgbClr val="C00000"/>
                </a:solidFill>
              </a:rPr>
              <a:t>第一次被使用</a:t>
            </a:r>
            <a:r>
              <a:rPr lang="zh-CN" altLang="en-US" dirty="0"/>
              <a:t>（</a:t>
            </a:r>
            <a:r>
              <a:rPr lang="zh-CN" altLang="en-US" b="1" dirty="0"/>
              <a:t>出现在赋值运算符的右边</a:t>
            </a:r>
            <a:r>
              <a:rPr lang="zh-CN" altLang="en-US" dirty="0"/>
              <a:t>）</a:t>
            </a:r>
            <a:r>
              <a:rPr lang="zh-CN" altLang="en-US" b="1" dirty="0">
                <a:solidFill>
                  <a:srgbClr val="C00000"/>
                </a:solidFill>
              </a:rPr>
              <a:t>之前应该被赋值一次</a:t>
            </a:r>
            <a:r>
              <a:rPr lang="zh-CN" altLang="en-US" b="1" dirty="0">
                <a:solidFill>
                  <a:srgbClr val="FF0000"/>
                </a:solidFill>
              </a:rPr>
              <a:t>（</a:t>
            </a:r>
            <a:r>
              <a:rPr lang="en-US" altLang="zh-CN" b="1" dirty="0">
                <a:solidFill>
                  <a:srgbClr val="FF0000"/>
                </a:solidFill>
              </a:rPr>
              <a:t>99%</a:t>
            </a:r>
            <a:r>
              <a:rPr lang="zh-CN" altLang="en-US" b="1" dirty="0">
                <a:solidFill>
                  <a:srgbClr val="FF0000"/>
                </a:solidFill>
              </a:rPr>
              <a:t>初学者都会忘记这一点）</a:t>
            </a:r>
            <a:endParaRPr lang="en-US" altLang="zh-CN" b="1" dirty="0">
              <a:solidFill>
                <a:srgbClr val="FF0000"/>
              </a:solidFill>
            </a:endParaRPr>
          </a:p>
          <a:p>
            <a:endParaRPr lang="en-US" altLang="zh-CN" dirty="0"/>
          </a:p>
          <a:p>
            <a:endParaRPr lang="en-US" altLang="zh-CN" dirty="0"/>
          </a:p>
        </p:txBody>
      </p:sp>
      <p:sp>
        <p:nvSpPr>
          <p:cNvPr id="4" name="Date Placeholder 3"/>
          <p:cNvSpPr>
            <a:spLocks noGrp="1"/>
          </p:cNvSpPr>
          <p:nvPr>
            <p:ph type="dt" sz="half" idx="10"/>
          </p:nvPr>
        </p:nvSpPr>
        <p:spPr/>
        <p:txBody>
          <a:bodyPr/>
          <a:lstStyle/>
          <a:p>
            <a:fld id="{18FED984-0F1D-4D23-A7DA-113A0C47433F}" type="datetime1">
              <a:rPr lang="zh-CN" altLang="en-US" smtClean="0"/>
              <a:t>2020/9/25</a:t>
            </a:fld>
            <a:endParaRPr lang="zh-CN" altLang="en-US"/>
          </a:p>
        </p:txBody>
      </p:sp>
      <p:sp>
        <p:nvSpPr>
          <p:cNvPr id="5" name="Footer Placeholder 4"/>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
        <p:nvSpPr>
          <p:cNvPr id="6" name="Slide Number Placeholder 5"/>
          <p:cNvSpPr>
            <a:spLocks noGrp="1"/>
          </p:cNvSpPr>
          <p:nvPr>
            <p:ph type="sldNum" sz="quarter" idx="12"/>
          </p:nvPr>
        </p:nvSpPr>
        <p:spPr/>
        <p:txBody>
          <a:bodyPr/>
          <a:lstStyle/>
          <a:p>
            <a:fld id="{57E71E5F-B3DE-4457-8F57-E0F998074911}" type="slidenum">
              <a:rPr lang="zh-CN" altLang="en-US" smtClean="0"/>
              <a:pPr/>
              <a:t>34</a:t>
            </a:fld>
            <a:endParaRPr lang="zh-CN" altLang="en-US"/>
          </a:p>
        </p:txBody>
      </p:sp>
      <p:sp>
        <p:nvSpPr>
          <p:cNvPr id="15" name="Title 2"/>
          <p:cNvSpPr>
            <a:spLocks noGrp="1"/>
          </p:cNvSpPr>
          <p:nvPr>
            <p:ph type="title"/>
          </p:nvPr>
        </p:nvSpPr>
        <p:spPr>
          <a:xfrm>
            <a:off x="377371" y="168825"/>
            <a:ext cx="8403771" cy="905377"/>
          </a:xfrm>
        </p:spPr>
        <p:txBody>
          <a:bodyPr/>
          <a:lstStyle/>
          <a:p>
            <a:r>
              <a:rPr lang="en-US" altLang="zh-CN" dirty="0"/>
              <a:t>2.1 </a:t>
            </a:r>
            <a:r>
              <a:rPr lang="zh-CN" altLang="en-US" dirty="0"/>
              <a:t>变量</a:t>
            </a:r>
            <a:r>
              <a:rPr lang="zh-CN" altLang="en-US" sz="2400" dirty="0">
                <a:solidFill>
                  <a:srgbClr val="FFFF00"/>
                </a:solidFill>
              </a:rPr>
              <a:t>：赋值与初始化</a:t>
            </a:r>
          </a:p>
        </p:txBody>
      </p:sp>
      <p:sp>
        <p:nvSpPr>
          <p:cNvPr id="14" name="Rectangle 13"/>
          <p:cNvSpPr/>
          <p:nvPr/>
        </p:nvSpPr>
        <p:spPr>
          <a:xfrm>
            <a:off x="1781177" y="1811921"/>
            <a:ext cx="5163593" cy="430887"/>
          </a:xfrm>
          <a:prstGeom prst="rect">
            <a:avLst/>
          </a:prstGeom>
        </p:spPr>
        <p:txBody>
          <a:bodyPr wrap="none">
            <a:spAutoFit/>
          </a:bodyPr>
          <a:lstStyle/>
          <a:p>
            <a:r>
              <a:rPr lang="en-US" altLang="zh-CN" sz="2200" b="1" dirty="0">
                <a:solidFill>
                  <a:srgbClr val="0070C0"/>
                </a:solidFill>
                <a:latin typeface="微软雅黑" panose="020B0503020204020204" pitchFamily="34" charset="-122"/>
                <a:ea typeface="微软雅黑" panose="020B0503020204020204" pitchFamily="34" charset="-122"/>
              </a:rPr>
              <a:t>&lt;</a:t>
            </a:r>
            <a:r>
              <a:rPr lang="zh-CN" altLang="en-US" sz="2200" b="1" dirty="0">
                <a:solidFill>
                  <a:srgbClr val="0070C0"/>
                </a:solidFill>
                <a:latin typeface="微软雅黑" panose="020B0503020204020204" pitchFamily="34" charset="-122"/>
                <a:ea typeface="微软雅黑" panose="020B0503020204020204" pitchFamily="34" charset="-122"/>
              </a:rPr>
              <a:t>类型名称</a:t>
            </a:r>
            <a:r>
              <a:rPr lang="en-US" altLang="zh-CN" sz="2200" b="1" dirty="0">
                <a:solidFill>
                  <a:srgbClr val="0070C0"/>
                </a:solidFill>
                <a:latin typeface="微软雅黑" panose="020B0503020204020204" pitchFamily="34" charset="-122"/>
                <a:ea typeface="微软雅黑" panose="020B0503020204020204" pitchFamily="34" charset="-122"/>
              </a:rPr>
              <a:t>&gt; &lt;</a:t>
            </a:r>
            <a:r>
              <a:rPr lang="zh-CN" altLang="en-US" sz="2200" b="1" dirty="0">
                <a:solidFill>
                  <a:srgbClr val="FF0000"/>
                </a:solidFill>
                <a:latin typeface="微软雅黑" panose="020B0503020204020204" pitchFamily="34" charset="-122"/>
                <a:ea typeface="微软雅黑" panose="020B0503020204020204" pitchFamily="34" charset="-122"/>
              </a:rPr>
              <a:t>变量名称</a:t>
            </a:r>
            <a:r>
              <a:rPr lang="en-US" altLang="zh-CN" sz="2200" b="1" dirty="0">
                <a:solidFill>
                  <a:srgbClr val="0070C0"/>
                </a:solidFill>
                <a:latin typeface="微软雅黑" panose="020B0503020204020204" pitchFamily="34" charset="-122"/>
                <a:ea typeface="微软雅黑" panose="020B0503020204020204" pitchFamily="34" charset="-122"/>
              </a:rPr>
              <a:t>&gt;</a:t>
            </a:r>
            <a:r>
              <a:rPr lang="en-US" altLang="zh-CN" sz="2200" dirty="0">
                <a:latin typeface="GillSans"/>
              </a:rPr>
              <a:t> </a:t>
            </a:r>
            <a:r>
              <a:rPr lang="en-US" altLang="zh-CN" sz="2200" b="1" dirty="0">
                <a:solidFill>
                  <a:srgbClr val="0070C0"/>
                </a:solidFill>
                <a:latin typeface="微软雅黑" panose="020B0503020204020204" pitchFamily="34" charset="-122"/>
                <a:ea typeface="微软雅黑" panose="020B0503020204020204" pitchFamily="34" charset="-122"/>
              </a:rPr>
              <a:t>= &lt;</a:t>
            </a:r>
            <a:r>
              <a:rPr lang="zh-CN" altLang="en-US" sz="2200" b="1" dirty="0">
                <a:solidFill>
                  <a:srgbClr val="0070C0"/>
                </a:solidFill>
                <a:latin typeface="微软雅黑" panose="020B0503020204020204" pitchFamily="34" charset="-122"/>
                <a:ea typeface="微软雅黑" panose="020B0503020204020204" pitchFamily="34" charset="-122"/>
              </a:rPr>
              <a:t>初始值</a:t>
            </a:r>
            <a:r>
              <a:rPr lang="en-US" altLang="zh-CN" sz="2200" b="1" dirty="0">
                <a:solidFill>
                  <a:srgbClr val="0070C0"/>
                </a:solidFill>
                <a:latin typeface="微软雅黑" panose="020B0503020204020204" pitchFamily="34" charset="-122"/>
                <a:ea typeface="微软雅黑" panose="020B0503020204020204" pitchFamily="34" charset="-122"/>
              </a:rPr>
              <a:t>&gt;;</a:t>
            </a:r>
            <a:endParaRPr lang="zh-CN" altLang="en-US" sz="2200" b="1" dirty="0">
              <a:solidFill>
                <a:srgbClr val="0070C0"/>
              </a:solidFill>
              <a:latin typeface="微软雅黑" panose="020B0503020204020204" pitchFamily="34" charset="-122"/>
              <a:ea typeface="微软雅黑" panose="020B0503020204020204" pitchFamily="34" charset="-122"/>
            </a:endParaRPr>
          </a:p>
        </p:txBody>
      </p:sp>
      <p:sp>
        <p:nvSpPr>
          <p:cNvPr id="16" name="Rectangle 15"/>
          <p:cNvSpPr/>
          <p:nvPr/>
        </p:nvSpPr>
        <p:spPr>
          <a:xfrm>
            <a:off x="5352026" y="4498066"/>
            <a:ext cx="3185487" cy="369332"/>
          </a:xfrm>
          <a:prstGeom prst="rect">
            <a:avLst/>
          </a:prstGeom>
          <a:solidFill>
            <a:srgbClr val="FFFF00"/>
          </a:solidFill>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如果输入的不是整数会怎样？</a:t>
            </a:r>
          </a:p>
        </p:txBody>
      </p:sp>
      <p:sp>
        <p:nvSpPr>
          <p:cNvPr id="3" name="文本框 2">
            <a:extLst>
              <a:ext uri="{FF2B5EF4-FFF2-40B4-BE49-F238E27FC236}">
                <a16:creationId xmlns:a16="http://schemas.microsoft.com/office/drawing/2014/main" id="{DD89C450-BBB8-D44B-B734-08CD3A820FCB}"/>
              </a:ext>
            </a:extLst>
          </p:cNvPr>
          <p:cNvSpPr txBox="1"/>
          <p:nvPr/>
        </p:nvSpPr>
        <p:spPr>
          <a:xfrm>
            <a:off x="2930624" y="3559639"/>
            <a:ext cx="5262979" cy="369332"/>
          </a:xfrm>
          <a:prstGeom prst="rect">
            <a:avLst/>
          </a:prstGeom>
          <a:noFill/>
        </p:spPr>
        <p:txBody>
          <a:bodyPr wrap="none" rtlCol="0">
            <a:spAutoFit/>
          </a:bodyPr>
          <a:lstStyle/>
          <a:p>
            <a:r>
              <a:rPr kumimoji="1" lang="zh-CN" altLang="en-US" b="1" dirty="0">
                <a:solidFill>
                  <a:srgbClr val="FF0000"/>
                </a:solidFill>
                <a:latin typeface="Microsoft YaHei" panose="020B0503020204020204" pitchFamily="34" charset="-122"/>
                <a:ea typeface="Microsoft YaHei" panose="020B0503020204020204" pitchFamily="34" charset="-122"/>
              </a:rPr>
              <a:t>名字远离类型，不好！无法单独加注释，更不好！</a:t>
            </a:r>
          </a:p>
        </p:txBody>
      </p:sp>
      <p:cxnSp>
        <p:nvCxnSpPr>
          <p:cNvPr id="8" name="直线箭头连接符 7">
            <a:extLst>
              <a:ext uri="{FF2B5EF4-FFF2-40B4-BE49-F238E27FC236}">
                <a16:creationId xmlns:a16="http://schemas.microsoft.com/office/drawing/2014/main" id="{56DC5DD8-23CC-C74C-8D00-AA26CEC77B94}"/>
              </a:ext>
            </a:extLst>
          </p:cNvPr>
          <p:cNvCxnSpPr>
            <a:cxnSpLocks/>
            <a:stCxn id="3" idx="2"/>
          </p:cNvCxnSpPr>
          <p:nvPr/>
        </p:nvCxnSpPr>
        <p:spPr>
          <a:xfrm flipH="1">
            <a:off x="4572000" y="3928971"/>
            <a:ext cx="990114" cy="190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7913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zh-CN" altLang="en-US" b="1" dirty="0">
                <a:solidFill>
                  <a:srgbClr val="0000FF"/>
                </a:solidFill>
              </a:rPr>
              <a:t>等号“</a:t>
            </a:r>
            <a:r>
              <a:rPr lang="en-US" altLang="zh-CN" b="1" dirty="0">
                <a:solidFill>
                  <a:srgbClr val="0000FF"/>
                </a:solidFill>
              </a:rPr>
              <a:t>=</a:t>
            </a:r>
            <a:r>
              <a:rPr lang="zh-CN" altLang="en-US" b="1" dirty="0">
                <a:solidFill>
                  <a:srgbClr val="0000FF"/>
                </a:solidFill>
              </a:rPr>
              <a:t>”</a:t>
            </a:r>
            <a:r>
              <a:rPr lang="zh-CN" altLang="en-US" b="1" dirty="0"/>
              <a:t>的读法只有两种：“</a:t>
            </a:r>
            <a:r>
              <a:rPr lang="zh-CN" altLang="en-US" b="1" dirty="0">
                <a:solidFill>
                  <a:srgbClr val="C00000"/>
                </a:solidFill>
              </a:rPr>
              <a:t>初始化为</a:t>
            </a:r>
            <a:r>
              <a:rPr lang="zh-CN" altLang="en-US" b="1" dirty="0"/>
              <a:t>” </a:t>
            </a:r>
            <a:r>
              <a:rPr lang="en-US" altLang="zh-CN" b="1" dirty="0"/>
              <a:t>or</a:t>
            </a:r>
            <a:r>
              <a:rPr lang="zh-CN" altLang="en-US" b="1" dirty="0"/>
              <a:t> “</a:t>
            </a:r>
            <a:r>
              <a:rPr lang="zh-CN" altLang="en-US" b="1" dirty="0">
                <a:solidFill>
                  <a:srgbClr val="C00000"/>
                </a:solidFill>
              </a:rPr>
              <a:t>赋值为</a:t>
            </a:r>
            <a:r>
              <a:rPr lang="zh-CN" altLang="en-US" b="1" dirty="0"/>
              <a:t>” </a:t>
            </a:r>
            <a:endParaRPr lang="en-US" altLang="zh-CN" b="1" dirty="0"/>
          </a:p>
          <a:p>
            <a:r>
              <a:rPr lang="zh-CN" altLang="en-US" b="1" dirty="0">
                <a:solidFill>
                  <a:srgbClr val="0000FF"/>
                </a:solidFill>
              </a:rPr>
              <a:t>初始化</a:t>
            </a:r>
            <a:r>
              <a:rPr lang="zh-CN" altLang="en-US" b="1" dirty="0"/>
              <a:t> 与 </a:t>
            </a:r>
            <a:r>
              <a:rPr lang="zh-CN" altLang="en-US" b="1" dirty="0">
                <a:solidFill>
                  <a:srgbClr val="0000FF"/>
                </a:solidFill>
              </a:rPr>
              <a:t>赋值 </a:t>
            </a:r>
            <a:r>
              <a:rPr lang="zh-CN" altLang="en-US" b="1" dirty="0"/>
              <a:t>的区别：</a:t>
            </a:r>
            <a:endParaRPr lang="en-US" altLang="zh-CN" b="1" dirty="0"/>
          </a:p>
          <a:p>
            <a:pPr lvl="1"/>
            <a:r>
              <a:rPr lang="zh-CN" altLang="en-US" b="1" dirty="0"/>
              <a:t>初始化是与开辟空间同时发生的底层行为，两者不可拆分，同时完成。同时开辟空间并给了初值</a:t>
            </a:r>
            <a:endParaRPr lang="en-US" altLang="zh-CN" b="1" dirty="0"/>
          </a:p>
          <a:p>
            <a:pPr lvl="1"/>
            <a:r>
              <a:rPr lang="zh-CN" altLang="en-US" b="1" dirty="0"/>
              <a:t>赋值是对一个变量重新写入值的过程，变量空间必须已经开辟，原有值被覆盖为新值</a:t>
            </a:r>
            <a:endParaRPr lang="en-US" altLang="zh-CN" b="1" dirty="0"/>
          </a:p>
          <a:p>
            <a:pPr lvl="1"/>
            <a:r>
              <a:rPr lang="zh-CN" altLang="en-US" b="1" dirty="0"/>
              <a:t>用连续的两条语句</a:t>
            </a:r>
            <a:r>
              <a:rPr lang="zh-CN" altLang="en-US" b="1" dirty="0">
                <a:solidFill>
                  <a:srgbClr val="0000FF"/>
                </a:solidFill>
              </a:rPr>
              <a:t>分别开辟空间和赋值</a:t>
            </a:r>
            <a:r>
              <a:rPr lang="zh-CN" altLang="en-US" b="1" dirty="0"/>
              <a:t>，</a:t>
            </a:r>
            <a:r>
              <a:rPr lang="zh-CN" altLang="en-US" b="1" dirty="0">
                <a:solidFill>
                  <a:srgbClr val="C00000"/>
                </a:solidFill>
              </a:rPr>
              <a:t>时间代价高于初始化</a:t>
            </a:r>
            <a:endParaRPr lang="en-US" altLang="zh-CN" b="1" dirty="0">
              <a:solidFill>
                <a:srgbClr val="C00000"/>
              </a:solidFill>
            </a:endParaRPr>
          </a:p>
          <a:p>
            <a:r>
              <a:rPr lang="zh-CN" altLang="en-US" b="1" dirty="0"/>
              <a:t>代码规范：</a:t>
            </a:r>
            <a:r>
              <a:rPr lang="zh-CN" altLang="en-US" b="1" dirty="0">
                <a:solidFill>
                  <a:srgbClr val="C00000"/>
                </a:solidFill>
              </a:rPr>
              <a:t>范老师课堂上，任何时候都要初始化变量，不允许分成两条语句</a:t>
            </a:r>
            <a:r>
              <a:rPr lang="zh-CN" altLang="en-US" b="1" dirty="0"/>
              <a:t>，目的是避免忘记自己是否初始化了；一旦未经初始化，变量的值为不可预期值（有值，但不一定是多少）。</a:t>
            </a:r>
            <a:endParaRPr lang="en-US" altLang="zh-CN" b="1" dirty="0"/>
          </a:p>
        </p:txBody>
      </p:sp>
      <p:sp>
        <p:nvSpPr>
          <p:cNvPr id="4" name="Date Placeholder 3"/>
          <p:cNvSpPr>
            <a:spLocks noGrp="1"/>
          </p:cNvSpPr>
          <p:nvPr>
            <p:ph type="dt" sz="half" idx="10"/>
          </p:nvPr>
        </p:nvSpPr>
        <p:spPr/>
        <p:txBody>
          <a:bodyPr/>
          <a:lstStyle/>
          <a:p>
            <a:fld id="{18FED984-0F1D-4D23-A7DA-113A0C47433F}" type="datetime1">
              <a:rPr lang="zh-CN" altLang="en-US" smtClean="0"/>
              <a:t>2020/9/25</a:t>
            </a:fld>
            <a:endParaRPr lang="zh-CN" altLang="en-US"/>
          </a:p>
        </p:txBody>
      </p:sp>
      <p:sp>
        <p:nvSpPr>
          <p:cNvPr id="5" name="Footer Placeholder 4"/>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
        <p:nvSpPr>
          <p:cNvPr id="6" name="Slide Number Placeholder 5"/>
          <p:cNvSpPr>
            <a:spLocks noGrp="1"/>
          </p:cNvSpPr>
          <p:nvPr>
            <p:ph type="sldNum" sz="quarter" idx="12"/>
          </p:nvPr>
        </p:nvSpPr>
        <p:spPr/>
        <p:txBody>
          <a:bodyPr/>
          <a:lstStyle/>
          <a:p>
            <a:fld id="{57E71E5F-B3DE-4457-8F57-E0F998074911}" type="slidenum">
              <a:rPr lang="zh-CN" altLang="en-US" smtClean="0"/>
              <a:pPr/>
              <a:t>35</a:t>
            </a:fld>
            <a:endParaRPr lang="zh-CN" altLang="en-US"/>
          </a:p>
        </p:txBody>
      </p:sp>
      <p:sp>
        <p:nvSpPr>
          <p:cNvPr id="15" name="Title 2"/>
          <p:cNvSpPr>
            <a:spLocks noGrp="1"/>
          </p:cNvSpPr>
          <p:nvPr>
            <p:ph type="title"/>
          </p:nvPr>
        </p:nvSpPr>
        <p:spPr>
          <a:xfrm>
            <a:off x="377371" y="168825"/>
            <a:ext cx="8403771" cy="905377"/>
          </a:xfrm>
        </p:spPr>
        <p:txBody>
          <a:bodyPr/>
          <a:lstStyle/>
          <a:p>
            <a:r>
              <a:rPr lang="en-US" altLang="zh-CN" dirty="0"/>
              <a:t>2.1 </a:t>
            </a:r>
            <a:r>
              <a:rPr lang="zh-CN" altLang="en-US" dirty="0"/>
              <a:t>变量</a:t>
            </a:r>
            <a:r>
              <a:rPr lang="zh-CN" altLang="en-US" sz="2400" dirty="0">
                <a:solidFill>
                  <a:srgbClr val="FFFF00"/>
                </a:solidFill>
              </a:rPr>
              <a:t>：赋值与初始化</a:t>
            </a:r>
          </a:p>
        </p:txBody>
      </p:sp>
    </p:spTree>
    <p:extLst>
      <p:ext uri="{BB962C8B-B14F-4D97-AF65-F5344CB8AC3E}">
        <p14:creationId xmlns:p14="http://schemas.microsoft.com/office/powerpoint/2010/main" val="4393761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77371" y="1348268"/>
            <a:ext cx="8403771" cy="560919"/>
          </a:xfrm>
        </p:spPr>
        <p:txBody>
          <a:bodyPr>
            <a:normAutofit/>
          </a:bodyPr>
          <a:lstStyle/>
          <a:p>
            <a:r>
              <a:rPr lang="zh-CN" altLang="en-US" b="1" dirty="0">
                <a:solidFill>
                  <a:srgbClr val="C00000"/>
                </a:solidFill>
              </a:rPr>
              <a:t>在编程的世界里，规则高于经验！</a:t>
            </a:r>
            <a:r>
              <a:rPr lang="zh-CN" altLang="en-US" b="1" dirty="0"/>
              <a:t>例如：</a:t>
            </a:r>
            <a:endParaRPr lang="en-US" altLang="zh-CN" b="1" dirty="0"/>
          </a:p>
        </p:txBody>
      </p:sp>
      <p:sp>
        <p:nvSpPr>
          <p:cNvPr id="4" name="Date Placeholder 3"/>
          <p:cNvSpPr>
            <a:spLocks noGrp="1"/>
          </p:cNvSpPr>
          <p:nvPr>
            <p:ph type="dt" sz="half" idx="10"/>
          </p:nvPr>
        </p:nvSpPr>
        <p:spPr/>
        <p:txBody>
          <a:bodyPr/>
          <a:lstStyle/>
          <a:p>
            <a:fld id="{18FED984-0F1D-4D23-A7DA-113A0C47433F}" type="datetime1">
              <a:rPr lang="zh-CN" altLang="en-US" smtClean="0"/>
              <a:t>2020/9/25</a:t>
            </a:fld>
            <a:endParaRPr lang="zh-CN" altLang="en-US"/>
          </a:p>
        </p:txBody>
      </p:sp>
      <p:sp>
        <p:nvSpPr>
          <p:cNvPr id="5" name="Footer Placeholder 4"/>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
        <p:nvSpPr>
          <p:cNvPr id="6" name="Slide Number Placeholder 5"/>
          <p:cNvSpPr>
            <a:spLocks noGrp="1"/>
          </p:cNvSpPr>
          <p:nvPr>
            <p:ph type="sldNum" sz="quarter" idx="12"/>
          </p:nvPr>
        </p:nvSpPr>
        <p:spPr/>
        <p:txBody>
          <a:bodyPr/>
          <a:lstStyle/>
          <a:p>
            <a:fld id="{57E71E5F-B3DE-4457-8F57-E0F998074911}" type="slidenum">
              <a:rPr lang="zh-CN" altLang="en-US" smtClean="0"/>
              <a:pPr/>
              <a:t>36</a:t>
            </a:fld>
            <a:endParaRPr lang="zh-CN" altLang="en-US"/>
          </a:p>
        </p:txBody>
      </p:sp>
      <p:sp>
        <p:nvSpPr>
          <p:cNvPr id="15" name="Title 2"/>
          <p:cNvSpPr>
            <a:spLocks noGrp="1"/>
          </p:cNvSpPr>
          <p:nvPr>
            <p:ph type="title"/>
          </p:nvPr>
        </p:nvSpPr>
        <p:spPr>
          <a:xfrm>
            <a:off x="377371" y="168825"/>
            <a:ext cx="8403771" cy="905377"/>
          </a:xfrm>
        </p:spPr>
        <p:txBody>
          <a:bodyPr/>
          <a:lstStyle/>
          <a:p>
            <a:r>
              <a:rPr lang="en-US" altLang="zh-CN" dirty="0"/>
              <a:t>2.1 </a:t>
            </a:r>
            <a:r>
              <a:rPr lang="zh-CN" altLang="en-US" dirty="0"/>
              <a:t>变量</a:t>
            </a:r>
            <a:r>
              <a:rPr lang="zh-CN" altLang="en-US" sz="2400" dirty="0">
                <a:solidFill>
                  <a:srgbClr val="FFFF00"/>
                </a:solidFill>
              </a:rPr>
              <a:t>：赋值与初始化</a:t>
            </a:r>
          </a:p>
        </p:txBody>
      </p:sp>
      <p:sp>
        <p:nvSpPr>
          <p:cNvPr id="3" name="矩形 2">
            <a:extLst>
              <a:ext uri="{FF2B5EF4-FFF2-40B4-BE49-F238E27FC236}">
                <a16:creationId xmlns:a16="http://schemas.microsoft.com/office/drawing/2014/main" id="{C45B94AF-BFC0-7345-8EA8-1499ABFABB8E}"/>
              </a:ext>
            </a:extLst>
          </p:cNvPr>
          <p:cNvSpPr/>
          <p:nvPr/>
        </p:nvSpPr>
        <p:spPr>
          <a:xfrm>
            <a:off x="688312" y="2438723"/>
            <a:ext cx="2838659" cy="646331"/>
          </a:xfrm>
          <a:prstGeom prst="rect">
            <a:avLst/>
          </a:prstGeom>
        </p:spPr>
        <p:txBody>
          <a:bodyPr wrap="square">
            <a:spAutoFit/>
          </a:bodyPr>
          <a:lstStyle/>
          <a:p>
            <a:r>
              <a:rPr lang="en-US" altLang="zh-CN" dirty="0">
                <a:solidFill>
                  <a:srgbClr val="000000"/>
                </a:solidFill>
                <a:latin typeface="Menlo" panose="020B0609030804020204" pitchFamily="49" charset="0"/>
              </a:rPr>
              <a:t>    </a:t>
            </a:r>
            <a:r>
              <a:rPr lang="en-US" altLang="zh-CN" dirty="0">
                <a:solidFill>
                  <a:srgbClr val="AA0D91"/>
                </a:solidFill>
                <a:latin typeface="Menlo" panose="020B0609030804020204" pitchFamily="49" charset="0"/>
              </a:rPr>
              <a:t>int</a:t>
            </a:r>
            <a:r>
              <a:rPr lang="en-US" altLang="zh-CN" dirty="0">
                <a:solidFill>
                  <a:srgbClr val="000000"/>
                </a:solidFill>
                <a:latin typeface="Menlo" panose="020B0609030804020204" pitchFamily="49" charset="0"/>
              </a:rPr>
              <a:t> Sum;</a:t>
            </a:r>
          </a:p>
          <a:p>
            <a:r>
              <a:rPr lang="en-US" altLang="zh-CN" dirty="0">
                <a:solidFill>
                  <a:srgbClr val="000000"/>
                </a:solidFill>
                <a:latin typeface="Menlo" panose="020B0609030804020204" pitchFamily="49" charset="0"/>
              </a:rPr>
              <a:t>    Sum = Sum + </a:t>
            </a:r>
            <a:r>
              <a:rPr lang="en-US" altLang="zh-CN" dirty="0">
                <a:solidFill>
                  <a:srgbClr val="1C00CF"/>
                </a:solidFill>
                <a:latin typeface="Menlo" panose="020B0609030804020204" pitchFamily="49" charset="0"/>
              </a:rPr>
              <a:t>1</a:t>
            </a:r>
            <a:r>
              <a:rPr lang="en-US" altLang="zh-CN" dirty="0">
                <a:solidFill>
                  <a:srgbClr val="000000"/>
                </a:solidFill>
                <a:latin typeface="Menlo" panose="020B0609030804020204" pitchFamily="49" charset="0"/>
              </a:rPr>
              <a:t>;</a:t>
            </a:r>
          </a:p>
        </p:txBody>
      </p:sp>
      <p:sp>
        <p:nvSpPr>
          <p:cNvPr id="7" name="文本框 6">
            <a:extLst>
              <a:ext uri="{FF2B5EF4-FFF2-40B4-BE49-F238E27FC236}">
                <a16:creationId xmlns:a16="http://schemas.microsoft.com/office/drawing/2014/main" id="{94C4AE0C-15F0-BD40-BE50-A527BACAE885}"/>
              </a:ext>
            </a:extLst>
          </p:cNvPr>
          <p:cNvSpPr txBox="1"/>
          <p:nvPr/>
        </p:nvSpPr>
        <p:spPr>
          <a:xfrm>
            <a:off x="3668521" y="1909187"/>
            <a:ext cx="5153975" cy="1705403"/>
          </a:xfrm>
          <a:prstGeom prst="rect">
            <a:avLst/>
          </a:prstGeom>
          <a:noFill/>
        </p:spPr>
        <p:txBody>
          <a:bodyPr wrap="none" rtlCol="0">
            <a:spAutoFit/>
          </a:bodyPr>
          <a:lstStyle/>
          <a:p>
            <a:pPr algn="ctr">
              <a:lnSpc>
                <a:spcPct val="150000"/>
              </a:lnSpc>
            </a:pPr>
            <a:r>
              <a:rPr kumimoji="1" lang="zh-CN" altLang="en-US" b="1" dirty="0">
                <a:latin typeface="Microsoft YaHei" panose="020B0503020204020204" pitchFamily="34" charset="-122"/>
                <a:ea typeface="Microsoft YaHei" panose="020B0503020204020204" pitchFamily="34" charset="-122"/>
              </a:rPr>
              <a:t>左侧两条语句执行后，</a:t>
            </a:r>
            <a:r>
              <a:rPr kumimoji="1" lang="en-US" altLang="zh-CN" b="1" dirty="0">
                <a:solidFill>
                  <a:srgbClr val="0000FF"/>
                </a:solidFill>
                <a:latin typeface="Microsoft YaHei" panose="020B0503020204020204" pitchFamily="34" charset="-122"/>
                <a:ea typeface="Microsoft YaHei" panose="020B0503020204020204" pitchFamily="34" charset="-122"/>
              </a:rPr>
              <a:t>Sum</a:t>
            </a:r>
            <a:r>
              <a:rPr kumimoji="1" lang="zh-CN" altLang="en-US" b="1" dirty="0">
                <a:solidFill>
                  <a:srgbClr val="0000FF"/>
                </a:solidFill>
                <a:latin typeface="Microsoft YaHei" panose="020B0503020204020204" pitchFamily="34" charset="-122"/>
                <a:ea typeface="Microsoft YaHei" panose="020B0503020204020204" pitchFamily="34" charset="-122"/>
              </a:rPr>
              <a:t>的值是不能确定的！</a:t>
            </a:r>
            <a:endParaRPr kumimoji="1" lang="en-US" altLang="zh-CN" b="1" dirty="0">
              <a:solidFill>
                <a:srgbClr val="0000FF"/>
              </a:solidFill>
              <a:latin typeface="Microsoft YaHei" panose="020B0503020204020204" pitchFamily="34" charset="-122"/>
              <a:ea typeface="Microsoft YaHei" panose="020B0503020204020204" pitchFamily="34" charset="-122"/>
            </a:endParaRPr>
          </a:p>
          <a:p>
            <a:pPr algn="ctr">
              <a:lnSpc>
                <a:spcPct val="150000"/>
              </a:lnSpc>
            </a:pPr>
            <a:r>
              <a:rPr kumimoji="1" lang="zh-CN" altLang="en-US" b="1" dirty="0">
                <a:solidFill>
                  <a:srgbClr val="0000FF"/>
                </a:solidFill>
                <a:latin typeface="Microsoft YaHei" panose="020B0503020204020204" pitchFamily="34" charset="-122"/>
                <a:ea typeface="Microsoft YaHei" panose="020B0503020204020204" pitchFamily="34" charset="-122"/>
              </a:rPr>
              <a:t>不管</a:t>
            </a:r>
            <a:r>
              <a:rPr kumimoji="1" lang="zh-CN" altLang="en-US" b="1" dirty="0">
                <a:latin typeface="Microsoft YaHei" panose="020B0503020204020204" pitchFamily="34" charset="-122"/>
                <a:ea typeface="Microsoft YaHei" panose="020B0503020204020204" pitchFamily="34" charset="-122"/>
              </a:rPr>
              <a:t>你在</a:t>
            </a:r>
            <a:r>
              <a:rPr kumimoji="1" lang="zh-CN" altLang="en-US" b="1" dirty="0">
                <a:solidFill>
                  <a:srgbClr val="0000FF"/>
                </a:solidFill>
                <a:latin typeface="Microsoft YaHei" panose="020B0503020204020204" pitchFamily="34" charset="-122"/>
                <a:ea typeface="Microsoft YaHei" panose="020B0503020204020204" pitchFamily="34" charset="-122"/>
              </a:rPr>
              <a:t>什么条件下 </a:t>
            </a:r>
            <a:r>
              <a:rPr kumimoji="1" lang="en-US" altLang="zh-CN" b="1" dirty="0">
                <a:latin typeface="Microsoft YaHei" panose="020B0503020204020204" pitchFamily="34" charset="-122"/>
                <a:ea typeface="Microsoft YaHei" panose="020B0503020204020204" pitchFamily="34" charset="-122"/>
              </a:rPr>
              <a:t>or</a:t>
            </a:r>
            <a:r>
              <a:rPr kumimoji="1" lang="zh-CN" altLang="en-US" b="1" dirty="0">
                <a:latin typeface="Microsoft YaHei" panose="020B0503020204020204" pitchFamily="34" charset="-122"/>
                <a:ea typeface="Microsoft YaHei" panose="020B0503020204020204" pitchFamily="34" charset="-122"/>
              </a:rPr>
              <a:t> </a:t>
            </a:r>
            <a:r>
              <a:rPr kumimoji="1" lang="zh-CN" altLang="en-US" b="1" dirty="0">
                <a:solidFill>
                  <a:srgbClr val="0000FF"/>
                </a:solidFill>
                <a:latin typeface="Microsoft YaHei" panose="020B0503020204020204" pitchFamily="34" charset="-122"/>
                <a:ea typeface="Microsoft YaHei" panose="020B0503020204020204" pitchFamily="34" charset="-122"/>
              </a:rPr>
              <a:t>多少次验证</a:t>
            </a:r>
            <a:r>
              <a:rPr kumimoji="1" lang="zh-CN" altLang="en-US" b="1" dirty="0">
                <a:latin typeface="Microsoft YaHei" panose="020B0503020204020204" pitchFamily="34" charset="-122"/>
                <a:ea typeface="Microsoft YaHei" panose="020B0503020204020204" pitchFamily="34" charset="-122"/>
              </a:rPr>
              <a:t>过</a:t>
            </a:r>
            <a:r>
              <a:rPr kumimoji="1" lang="en-US" altLang="zh-CN" b="1" dirty="0">
                <a:latin typeface="Microsoft YaHei" panose="020B0503020204020204" pitchFamily="34" charset="-122"/>
                <a:ea typeface="Microsoft YaHei" panose="020B0503020204020204" pitchFamily="34" charset="-122"/>
              </a:rPr>
              <a:t>Sum</a:t>
            </a:r>
            <a:r>
              <a:rPr kumimoji="1" lang="zh-CN" altLang="en-US" b="1" dirty="0">
                <a:latin typeface="Microsoft YaHei" panose="020B0503020204020204" pitchFamily="34" charset="-122"/>
                <a:ea typeface="Microsoft YaHei" panose="020B0503020204020204" pitchFamily="34" charset="-122"/>
              </a:rPr>
              <a:t>值为</a:t>
            </a:r>
            <a:r>
              <a:rPr kumimoji="1" lang="en-US" altLang="zh-CN" b="1" dirty="0">
                <a:latin typeface="Microsoft YaHei" panose="020B0503020204020204" pitchFamily="34" charset="-122"/>
                <a:ea typeface="Microsoft YaHei" panose="020B0503020204020204" pitchFamily="34" charset="-122"/>
              </a:rPr>
              <a:t>1</a:t>
            </a:r>
          </a:p>
          <a:p>
            <a:pPr algn="ctr">
              <a:lnSpc>
                <a:spcPct val="150000"/>
              </a:lnSpc>
            </a:pPr>
            <a:r>
              <a:rPr kumimoji="1" lang="zh-CN" altLang="en-US" b="1" dirty="0">
                <a:latin typeface="Microsoft YaHei" panose="020B0503020204020204" pitchFamily="34" charset="-122"/>
                <a:ea typeface="Microsoft YaHei" panose="020B0503020204020204" pitchFamily="34" charset="-122"/>
              </a:rPr>
              <a:t>规则就是：不初始化就无法确定值！</a:t>
            </a:r>
            <a:endParaRPr kumimoji="1" lang="en-US" altLang="zh-CN" b="1" dirty="0">
              <a:latin typeface="Microsoft YaHei" panose="020B0503020204020204" pitchFamily="34" charset="-122"/>
              <a:ea typeface="Microsoft YaHei" panose="020B0503020204020204" pitchFamily="34" charset="-122"/>
            </a:endParaRPr>
          </a:p>
          <a:p>
            <a:pPr algn="ctr">
              <a:lnSpc>
                <a:spcPct val="150000"/>
              </a:lnSpc>
            </a:pPr>
            <a:r>
              <a:rPr kumimoji="1" lang="zh-CN" altLang="en-US" b="1" dirty="0">
                <a:solidFill>
                  <a:srgbClr val="C00000"/>
                </a:solidFill>
                <a:latin typeface="Microsoft YaHei" panose="020B0503020204020204" pitchFamily="34" charset="-122"/>
                <a:ea typeface="Microsoft YaHei" panose="020B0503020204020204" pitchFamily="34" charset="-122"/>
              </a:rPr>
              <a:t>不理解、不遵守规则，一定会出问题！</a:t>
            </a:r>
          </a:p>
        </p:txBody>
      </p:sp>
      <p:sp>
        <p:nvSpPr>
          <p:cNvPr id="9" name="文本框 8">
            <a:extLst>
              <a:ext uri="{FF2B5EF4-FFF2-40B4-BE49-F238E27FC236}">
                <a16:creationId xmlns:a16="http://schemas.microsoft.com/office/drawing/2014/main" id="{4B935CF7-A719-8A4B-9CF7-4676090DF87C}"/>
              </a:ext>
            </a:extLst>
          </p:cNvPr>
          <p:cNvSpPr txBox="1"/>
          <p:nvPr/>
        </p:nvSpPr>
        <p:spPr>
          <a:xfrm>
            <a:off x="374417" y="3874019"/>
            <a:ext cx="8392041" cy="2264787"/>
          </a:xfrm>
          <a:prstGeom prst="rect">
            <a:avLst/>
          </a:prstGeom>
          <a:noFill/>
        </p:spPr>
        <p:txBody>
          <a:bodyPr wrap="none" rtlCol="0">
            <a:spAutoFit/>
          </a:bodyPr>
          <a:lstStyle/>
          <a:p>
            <a:pPr algn="ctr">
              <a:lnSpc>
                <a:spcPct val="150000"/>
              </a:lnSpc>
            </a:pPr>
            <a:r>
              <a:rPr kumimoji="1" lang="zh-CN" altLang="en-US" sz="1600" b="1" dirty="0">
                <a:latin typeface="Microsoft YaHei" panose="020B0503020204020204" pitchFamily="34" charset="-122"/>
                <a:ea typeface="Microsoft YaHei" panose="020B0503020204020204" pitchFamily="34" charset="-122"/>
              </a:rPr>
              <a:t>大家会发现，在之后的作业中，有些程序，</a:t>
            </a:r>
            <a:r>
              <a:rPr kumimoji="1" lang="zh-CN" altLang="en-US" sz="1600" b="1" dirty="0">
                <a:solidFill>
                  <a:srgbClr val="0000FF"/>
                </a:solidFill>
                <a:latin typeface="Microsoft YaHei" panose="020B0503020204020204" pitchFamily="34" charset="-122"/>
                <a:ea typeface="Microsoft YaHei" panose="020B0503020204020204" pitchFamily="34" charset="-122"/>
              </a:rPr>
              <a:t>在你的</a:t>
            </a:r>
            <a:r>
              <a:rPr kumimoji="1" lang="en-US" altLang="zh-CN" sz="1600" b="1" dirty="0">
                <a:solidFill>
                  <a:srgbClr val="0000FF"/>
                </a:solidFill>
                <a:latin typeface="Microsoft YaHei" panose="020B0503020204020204" pitchFamily="34" charset="-122"/>
                <a:ea typeface="Microsoft YaHei" panose="020B0503020204020204" pitchFamily="34" charset="-122"/>
              </a:rPr>
              <a:t>VS2019</a:t>
            </a:r>
            <a:r>
              <a:rPr kumimoji="1" lang="zh-CN" altLang="en-US" sz="1600" b="1" dirty="0">
                <a:solidFill>
                  <a:srgbClr val="0000FF"/>
                </a:solidFill>
                <a:latin typeface="Microsoft YaHei" panose="020B0503020204020204" pitchFamily="34" charset="-122"/>
                <a:ea typeface="Microsoft YaHei" panose="020B0503020204020204" pitchFamily="34" charset="-122"/>
              </a:rPr>
              <a:t>或</a:t>
            </a:r>
            <a:r>
              <a:rPr kumimoji="1" lang="en-US" altLang="zh-CN" sz="1600" b="1" dirty="0">
                <a:solidFill>
                  <a:srgbClr val="0000FF"/>
                </a:solidFill>
                <a:latin typeface="Microsoft YaHei" panose="020B0503020204020204" pitchFamily="34" charset="-122"/>
                <a:ea typeface="Microsoft YaHei" panose="020B0503020204020204" pitchFamily="34" charset="-122"/>
              </a:rPr>
              <a:t>XXX</a:t>
            </a:r>
            <a:r>
              <a:rPr kumimoji="1" lang="zh-CN" altLang="en-US" sz="1600" b="1" dirty="0">
                <a:solidFill>
                  <a:srgbClr val="0000FF"/>
                </a:solidFill>
                <a:latin typeface="Microsoft YaHei" panose="020B0503020204020204" pitchFamily="34" charset="-122"/>
                <a:ea typeface="Microsoft YaHei" panose="020B0503020204020204" pitchFamily="34" charset="-122"/>
              </a:rPr>
              <a:t>下可以得到正确结果</a:t>
            </a:r>
            <a:r>
              <a:rPr kumimoji="1" lang="zh-CN" altLang="en-US" sz="1600" b="1" dirty="0">
                <a:latin typeface="Microsoft YaHei" panose="020B0503020204020204" pitchFamily="34" charset="-122"/>
                <a:ea typeface="Microsoft YaHei" panose="020B0503020204020204" pitchFamily="34" charset="-122"/>
              </a:rPr>
              <a:t>，</a:t>
            </a:r>
            <a:endParaRPr kumimoji="1" lang="en-US" altLang="zh-CN" sz="1600" b="1" dirty="0">
              <a:latin typeface="Microsoft YaHei" panose="020B0503020204020204" pitchFamily="34" charset="-122"/>
              <a:ea typeface="Microsoft YaHei" panose="020B0503020204020204" pitchFamily="34" charset="-122"/>
            </a:endParaRPr>
          </a:p>
          <a:p>
            <a:pPr algn="ctr">
              <a:lnSpc>
                <a:spcPct val="150000"/>
              </a:lnSpc>
            </a:pPr>
            <a:r>
              <a:rPr kumimoji="1" lang="zh-CN" altLang="en-US" sz="1600" b="1" dirty="0">
                <a:solidFill>
                  <a:srgbClr val="0000FF"/>
                </a:solidFill>
                <a:latin typeface="Microsoft YaHei" panose="020B0503020204020204" pitchFamily="34" charset="-122"/>
                <a:ea typeface="Microsoft YaHei" panose="020B0503020204020204" pitchFamily="34" charset="-122"/>
              </a:rPr>
              <a:t>但在我的</a:t>
            </a:r>
            <a:r>
              <a:rPr kumimoji="1" lang="en-US" altLang="zh-CN" sz="1600" b="1" dirty="0">
                <a:solidFill>
                  <a:srgbClr val="0000FF"/>
                </a:solidFill>
                <a:latin typeface="Microsoft YaHei" panose="020B0503020204020204" pitchFamily="34" charset="-122"/>
                <a:ea typeface="Microsoft YaHei" panose="020B0503020204020204" pitchFamily="34" charset="-122"/>
              </a:rPr>
              <a:t>Offline</a:t>
            </a:r>
            <a:r>
              <a:rPr kumimoji="1" lang="zh-CN" altLang="en-US" sz="1600" b="1" dirty="0">
                <a:solidFill>
                  <a:srgbClr val="0000FF"/>
                </a:solidFill>
                <a:latin typeface="Microsoft YaHei" panose="020B0503020204020204" pitchFamily="34" charset="-122"/>
                <a:ea typeface="Microsoft YaHei" panose="020B0503020204020204" pitchFamily="34" charset="-122"/>
              </a:rPr>
              <a:t> </a:t>
            </a:r>
            <a:r>
              <a:rPr kumimoji="1" lang="en-US" altLang="zh-CN" sz="1600" b="1" dirty="0">
                <a:solidFill>
                  <a:srgbClr val="0000FF"/>
                </a:solidFill>
                <a:latin typeface="Microsoft YaHei" panose="020B0503020204020204" pitchFamily="34" charset="-122"/>
                <a:ea typeface="Microsoft YaHei" panose="020B0503020204020204" pitchFamily="34" charset="-122"/>
              </a:rPr>
              <a:t>Judge</a:t>
            </a:r>
            <a:r>
              <a:rPr kumimoji="1" lang="zh-CN" altLang="en-US" sz="1600" b="1" dirty="0">
                <a:solidFill>
                  <a:srgbClr val="0000FF"/>
                </a:solidFill>
                <a:latin typeface="Microsoft YaHei" panose="020B0503020204020204" pitchFamily="34" charset="-122"/>
                <a:ea typeface="Microsoft YaHei" panose="020B0503020204020204" pitchFamily="34" charset="-122"/>
              </a:rPr>
              <a:t>中，就是得不到正确结果</a:t>
            </a:r>
            <a:r>
              <a:rPr kumimoji="1" lang="zh-CN" altLang="en-US" sz="1600" b="1" dirty="0">
                <a:latin typeface="Microsoft YaHei" panose="020B0503020204020204" pitchFamily="34" charset="-122"/>
                <a:ea typeface="Microsoft YaHei" panose="020B0503020204020204" pitchFamily="34" charset="-122"/>
              </a:rPr>
              <a:t>！</a:t>
            </a:r>
            <a:endParaRPr kumimoji="1" lang="en-US" altLang="zh-CN" sz="1600" b="1" dirty="0">
              <a:latin typeface="Microsoft YaHei" panose="020B0503020204020204" pitchFamily="34" charset="-122"/>
              <a:ea typeface="Microsoft YaHei" panose="020B0503020204020204" pitchFamily="34" charset="-122"/>
            </a:endParaRPr>
          </a:p>
          <a:p>
            <a:pPr algn="ctr">
              <a:lnSpc>
                <a:spcPct val="150000"/>
              </a:lnSpc>
            </a:pPr>
            <a:endParaRPr kumimoji="1" lang="en-US" altLang="zh-CN" sz="1600" b="1" dirty="0">
              <a:latin typeface="Microsoft YaHei" panose="020B0503020204020204" pitchFamily="34" charset="-122"/>
              <a:ea typeface="Microsoft YaHei" panose="020B0503020204020204" pitchFamily="34" charset="-122"/>
            </a:endParaRPr>
          </a:p>
          <a:p>
            <a:pPr algn="ctr">
              <a:lnSpc>
                <a:spcPct val="150000"/>
              </a:lnSpc>
            </a:pPr>
            <a:r>
              <a:rPr kumimoji="1" lang="zh-CN" altLang="en-US" sz="1600" b="1" dirty="0">
                <a:latin typeface="Microsoft YaHei" panose="020B0503020204020204" pitchFamily="34" charset="-122"/>
                <a:ea typeface="Microsoft YaHei" panose="020B0503020204020204" pitchFamily="34" charset="-122"/>
              </a:rPr>
              <a:t>大家可以有“老师，我自己跑出来了呀”的想法，但绝对不要来问我为什么</a:t>
            </a:r>
            <a:endParaRPr kumimoji="1" lang="en-US" altLang="zh-CN" sz="1600" b="1" dirty="0">
              <a:latin typeface="Microsoft YaHei" panose="020B0503020204020204" pitchFamily="34" charset="-122"/>
              <a:ea typeface="Microsoft YaHei" panose="020B0503020204020204" pitchFamily="34" charset="-122"/>
            </a:endParaRPr>
          </a:p>
          <a:p>
            <a:pPr algn="ctr">
              <a:lnSpc>
                <a:spcPct val="150000"/>
              </a:lnSpc>
            </a:pPr>
            <a:r>
              <a:rPr kumimoji="1" lang="zh-CN" altLang="en-US" sz="1600" b="1" dirty="0">
                <a:solidFill>
                  <a:srgbClr val="0000FF"/>
                </a:solidFill>
                <a:latin typeface="Microsoft YaHei" panose="020B0503020204020204" pitchFamily="34" charset="-122"/>
                <a:ea typeface="Microsoft YaHei" panose="020B0503020204020204" pitchFamily="34" charset="-122"/>
              </a:rPr>
              <a:t>因为，我现在就可以告诉大家答案，你写的不规范、有漏洞！</a:t>
            </a:r>
            <a:endParaRPr kumimoji="1" lang="en-US" altLang="zh-CN" sz="1600" b="1" dirty="0">
              <a:solidFill>
                <a:srgbClr val="0000FF"/>
              </a:solidFill>
              <a:latin typeface="Microsoft YaHei" panose="020B0503020204020204" pitchFamily="34" charset="-122"/>
              <a:ea typeface="Microsoft YaHei" panose="020B0503020204020204" pitchFamily="34" charset="-122"/>
            </a:endParaRPr>
          </a:p>
          <a:p>
            <a:pPr algn="ctr">
              <a:lnSpc>
                <a:spcPct val="150000"/>
              </a:lnSpc>
            </a:pPr>
            <a:r>
              <a:rPr kumimoji="1" lang="zh-CN" altLang="en-US" sz="1600" b="1" dirty="0">
                <a:solidFill>
                  <a:srgbClr val="C00000"/>
                </a:solidFill>
                <a:latin typeface="Microsoft YaHei" panose="020B0503020204020204" pitchFamily="34" charset="-122"/>
                <a:ea typeface="Microsoft YaHei" panose="020B0503020204020204" pitchFamily="34" charset="-122"/>
              </a:rPr>
              <a:t>对了，只能说明你没发现错误；错了，说明它一定有错误，不管它曾经正确运行过多少次！</a:t>
            </a:r>
          </a:p>
        </p:txBody>
      </p:sp>
    </p:spTree>
    <p:extLst>
      <p:ext uri="{BB962C8B-B14F-4D97-AF65-F5344CB8AC3E}">
        <p14:creationId xmlns:p14="http://schemas.microsoft.com/office/powerpoint/2010/main" val="33319966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A85FB3D-AA96-4473-901C-36F80BCCCA45}" type="datetime1">
              <a:rPr lang="zh-CN" altLang="en-US" smtClean="0"/>
              <a:t>2020/9/25</a:t>
            </a:fld>
            <a:endParaRPr lang="zh-CN" altLang="en-US"/>
          </a:p>
        </p:txBody>
      </p:sp>
      <p:sp>
        <p:nvSpPr>
          <p:cNvPr id="5" name="Footer Placeholder 4"/>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
        <p:nvSpPr>
          <p:cNvPr id="6" name="Slide Number Placeholder 5"/>
          <p:cNvSpPr>
            <a:spLocks noGrp="1"/>
          </p:cNvSpPr>
          <p:nvPr>
            <p:ph type="sldNum" sz="quarter" idx="12"/>
          </p:nvPr>
        </p:nvSpPr>
        <p:spPr/>
        <p:txBody>
          <a:bodyPr/>
          <a:lstStyle/>
          <a:p>
            <a:fld id="{57E71E5F-B3DE-4457-8F57-E0F998074911}" type="slidenum">
              <a:rPr lang="zh-CN" altLang="en-US" smtClean="0"/>
              <a:pPr/>
              <a:t>37</a:t>
            </a:fld>
            <a:endParaRPr lang="zh-CN" altLang="en-US"/>
          </a:p>
        </p:txBody>
      </p:sp>
      <p:sp>
        <p:nvSpPr>
          <p:cNvPr id="11" name="Rectangle 10"/>
          <p:cNvSpPr/>
          <p:nvPr/>
        </p:nvSpPr>
        <p:spPr>
          <a:xfrm>
            <a:off x="1869882" y="1497627"/>
            <a:ext cx="5847251" cy="369332"/>
          </a:xfrm>
          <a:prstGeom prst="rect">
            <a:avLst/>
          </a:prstGeom>
        </p:spPr>
        <p:txBody>
          <a:bodyPr wrap="square">
            <a:spAutoFit/>
          </a:bodyPr>
          <a:lstStyle/>
          <a:p>
            <a:r>
              <a:rPr lang="en-US" altLang="zh-CN" b="1" dirty="0">
                <a:latin typeface="Helvetica" panose="020B0604020202020204" pitchFamily="34" charset="0"/>
              </a:rPr>
              <a:t>C99</a:t>
            </a:r>
            <a:r>
              <a:rPr lang="en-US" altLang="zh-CN" dirty="0">
                <a:latin typeface="Helvetica" panose="020B0604020202020204" pitchFamily="34" charset="0"/>
              </a:rPr>
              <a:t>                                                 </a:t>
            </a:r>
            <a:r>
              <a:rPr lang="zh-CN" altLang="en-US" dirty="0">
                <a:latin typeface="Helvetica" panose="020B0604020202020204" pitchFamily="34" charset="0"/>
              </a:rPr>
              <a:t>          </a:t>
            </a:r>
            <a:r>
              <a:rPr lang="en-US" altLang="zh-CN" dirty="0">
                <a:latin typeface="Helvetica" panose="020B0604020202020204" pitchFamily="34" charset="0"/>
              </a:rPr>
              <a:t>    ANSI C/C89</a:t>
            </a:r>
            <a:endParaRPr lang="zh-CN" altLang="en-US" dirty="0"/>
          </a:p>
        </p:txBody>
      </p:sp>
      <p:sp>
        <p:nvSpPr>
          <p:cNvPr id="12" name="Title 2"/>
          <p:cNvSpPr>
            <a:spLocks noGrp="1"/>
          </p:cNvSpPr>
          <p:nvPr>
            <p:ph type="title"/>
          </p:nvPr>
        </p:nvSpPr>
        <p:spPr/>
        <p:txBody>
          <a:bodyPr/>
          <a:lstStyle/>
          <a:p>
            <a:r>
              <a:rPr lang="en-US" altLang="zh-CN" dirty="0"/>
              <a:t>2.1 </a:t>
            </a:r>
            <a:r>
              <a:rPr lang="zh-CN" altLang="en-US" dirty="0"/>
              <a:t>变量</a:t>
            </a:r>
            <a:r>
              <a:rPr lang="zh-CN" altLang="en-US" sz="2400" dirty="0">
                <a:solidFill>
                  <a:srgbClr val="FFFF00"/>
                </a:solidFill>
              </a:rPr>
              <a:t>：先定义后使用？</a:t>
            </a:r>
          </a:p>
        </p:txBody>
      </p:sp>
      <p:sp>
        <p:nvSpPr>
          <p:cNvPr id="3" name="Rectangle 2"/>
          <p:cNvSpPr/>
          <p:nvPr/>
        </p:nvSpPr>
        <p:spPr>
          <a:xfrm>
            <a:off x="-19050" y="1866960"/>
            <a:ext cx="4668601" cy="4006274"/>
          </a:xfrm>
          <a:prstGeom prst="rect">
            <a:avLst/>
          </a:prstGeom>
          <a:solidFill>
            <a:schemeClr val="accent6">
              <a:lumMod val="40000"/>
              <a:lumOff val="60000"/>
            </a:schemeClr>
          </a:solidFill>
          <a:ln>
            <a:noFill/>
          </a:ln>
        </p:spPr>
        <p:txBody>
          <a:bodyPr wrap="square" lIns="90000" tIns="46800" rIns="90000" bIns="46800" anchor="ctr">
            <a:noAutofit/>
          </a:bodyPr>
          <a:lstStyle/>
          <a:p>
            <a:r>
              <a:rPr lang="en" altLang="zh-CN" sz="1600" dirty="0">
                <a:solidFill>
                  <a:srgbClr val="643820"/>
                </a:solidFill>
                <a:latin typeface="Menlo" panose="020B0609030804020204" pitchFamily="49" charset="0"/>
              </a:rPr>
              <a:t>#include </a:t>
            </a:r>
            <a:r>
              <a:rPr lang="en" altLang="zh-CN" sz="1600" dirty="0">
                <a:solidFill>
                  <a:srgbClr val="C41A16"/>
                </a:solidFill>
                <a:latin typeface="Menlo" panose="020B0609030804020204" pitchFamily="49" charset="0"/>
              </a:rPr>
              <a:t>&lt;</a:t>
            </a:r>
            <a:r>
              <a:rPr lang="en" altLang="zh-CN" sz="1600" dirty="0" err="1">
                <a:solidFill>
                  <a:srgbClr val="C41A16"/>
                </a:solidFill>
                <a:latin typeface="Menlo" panose="020B0609030804020204" pitchFamily="49" charset="0"/>
              </a:rPr>
              <a:t>stdio.h</a:t>
            </a:r>
            <a:r>
              <a:rPr lang="en" altLang="zh-CN" sz="1600" dirty="0">
                <a:solidFill>
                  <a:srgbClr val="C41A16"/>
                </a:solidFill>
                <a:latin typeface="Menlo" panose="020B0609030804020204" pitchFamily="49" charset="0"/>
              </a:rPr>
              <a:t>&gt;</a:t>
            </a:r>
            <a:endParaRPr lang="en" altLang="zh-CN" sz="1600" dirty="0">
              <a:solidFill>
                <a:srgbClr val="643820"/>
              </a:solidFill>
              <a:latin typeface="Menlo" panose="020B0609030804020204" pitchFamily="49" charset="0"/>
            </a:endParaRPr>
          </a:p>
          <a:p>
            <a:r>
              <a:rPr lang="en" altLang="zh-CN" sz="1600" dirty="0" err="1">
                <a:solidFill>
                  <a:srgbClr val="AA0D91"/>
                </a:solidFill>
                <a:latin typeface="Menlo" panose="020B0609030804020204" pitchFamily="49" charset="0"/>
              </a:rPr>
              <a:t>int</a:t>
            </a:r>
            <a:r>
              <a:rPr lang="en" altLang="zh-CN" sz="1600" dirty="0">
                <a:solidFill>
                  <a:srgbClr val="000000"/>
                </a:solidFill>
                <a:latin typeface="Menlo" panose="020B0609030804020204" pitchFamily="49" charset="0"/>
              </a:rPr>
              <a:t> main(</a:t>
            </a:r>
            <a:r>
              <a:rPr lang="en" altLang="zh-CN" sz="1600" dirty="0" err="1">
                <a:solidFill>
                  <a:srgbClr val="AA0D91"/>
                </a:solidFill>
                <a:latin typeface="Menlo" panose="020B0609030804020204" pitchFamily="49" charset="0"/>
              </a:rPr>
              <a:t>int</a:t>
            </a:r>
            <a:r>
              <a:rPr lang="en" altLang="zh-CN" sz="1600" dirty="0">
                <a:solidFill>
                  <a:srgbClr val="000000"/>
                </a:solidFill>
                <a:latin typeface="Menlo" panose="020B0609030804020204" pitchFamily="49" charset="0"/>
              </a:rPr>
              <a:t> </a:t>
            </a:r>
            <a:r>
              <a:rPr lang="en" altLang="zh-CN" sz="1600" dirty="0" err="1">
                <a:solidFill>
                  <a:srgbClr val="000000"/>
                </a:solidFill>
                <a:latin typeface="Menlo" panose="020B0609030804020204" pitchFamily="49" charset="0"/>
              </a:rPr>
              <a:t>argc</a:t>
            </a:r>
            <a:r>
              <a:rPr lang="en" altLang="zh-CN" sz="1600" dirty="0">
                <a:solidFill>
                  <a:srgbClr val="000000"/>
                </a:solidFill>
                <a:latin typeface="Menlo" panose="020B0609030804020204" pitchFamily="49" charset="0"/>
              </a:rPr>
              <a:t>, </a:t>
            </a:r>
            <a:r>
              <a:rPr lang="en" altLang="zh-CN" sz="1600" dirty="0">
                <a:solidFill>
                  <a:srgbClr val="AA0D91"/>
                </a:solidFill>
                <a:latin typeface="Menlo" panose="020B0609030804020204" pitchFamily="49" charset="0"/>
              </a:rPr>
              <a:t>char</a:t>
            </a:r>
            <a:r>
              <a:rPr lang="en" altLang="zh-CN" sz="1600" dirty="0">
                <a:solidFill>
                  <a:srgbClr val="000000"/>
                </a:solidFill>
                <a:latin typeface="Menlo" panose="020B0609030804020204" pitchFamily="49" charset="0"/>
              </a:rPr>
              <a:t>* </a:t>
            </a:r>
            <a:r>
              <a:rPr lang="en" altLang="zh-CN" sz="1600" dirty="0" err="1">
                <a:solidFill>
                  <a:srgbClr val="000000"/>
                </a:solidFill>
                <a:latin typeface="Menlo" panose="020B0609030804020204" pitchFamily="49" charset="0"/>
              </a:rPr>
              <a:t>argv</a:t>
            </a:r>
            <a:r>
              <a:rPr lang="en" altLang="zh-CN" sz="1600" dirty="0">
                <a:solidFill>
                  <a:srgbClr val="000000"/>
                </a:solidFill>
                <a:latin typeface="Menlo" panose="020B0609030804020204" pitchFamily="49" charset="0"/>
              </a:rPr>
              <a:t>[])</a:t>
            </a:r>
          </a:p>
          <a:p>
            <a:r>
              <a:rPr lang="en" altLang="zh-CN" sz="1600" dirty="0">
                <a:solidFill>
                  <a:srgbClr val="000000"/>
                </a:solidFill>
                <a:latin typeface="Menlo" panose="020B0609030804020204" pitchFamily="49" charset="0"/>
              </a:rPr>
              <a:t>{</a:t>
            </a:r>
          </a:p>
          <a:p>
            <a:r>
              <a:rPr lang="en" altLang="zh-CN" sz="1600" dirty="0">
                <a:solidFill>
                  <a:srgbClr val="000000"/>
                </a:solidFill>
                <a:latin typeface="Menlo" panose="020B0609030804020204" pitchFamily="49" charset="0"/>
              </a:rPr>
              <a:t>    </a:t>
            </a:r>
            <a:r>
              <a:rPr lang="en" altLang="zh-CN" sz="1600" dirty="0" err="1">
                <a:solidFill>
                  <a:srgbClr val="AA0D91"/>
                </a:solidFill>
                <a:latin typeface="Menlo" panose="020B0609030804020204" pitchFamily="49" charset="0"/>
              </a:rPr>
              <a:t>const</a:t>
            </a:r>
            <a:r>
              <a:rPr lang="en" altLang="zh-CN" sz="1600" dirty="0">
                <a:solidFill>
                  <a:srgbClr val="000000"/>
                </a:solidFill>
                <a:latin typeface="Menlo" panose="020B0609030804020204" pitchFamily="49" charset="0"/>
              </a:rPr>
              <a:t> </a:t>
            </a:r>
            <a:r>
              <a:rPr lang="en" altLang="zh-CN" sz="1600" dirty="0" err="1">
                <a:solidFill>
                  <a:srgbClr val="AA0D91"/>
                </a:solidFill>
                <a:latin typeface="Menlo" panose="020B0609030804020204" pitchFamily="49" charset="0"/>
              </a:rPr>
              <a:t>int</a:t>
            </a:r>
            <a:r>
              <a:rPr lang="en" altLang="zh-CN" sz="1600" dirty="0">
                <a:solidFill>
                  <a:srgbClr val="000000"/>
                </a:solidFill>
                <a:latin typeface="Menlo" panose="020B0609030804020204" pitchFamily="49" charset="0"/>
              </a:rPr>
              <a:t> AMOUNT = </a:t>
            </a:r>
            <a:r>
              <a:rPr lang="en" altLang="zh-CN" sz="1600" dirty="0">
                <a:solidFill>
                  <a:srgbClr val="1C00CF"/>
                </a:solidFill>
                <a:latin typeface="Menlo" panose="020B0609030804020204" pitchFamily="49" charset="0"/>
              </a:rPr>
              <a:t>100</a:t>
            </a:r>
            <a:r>
              <a:rPr lang="en" altLang="zh-CN" sz="1600" dirty="0">
                <a:solidFill>
                  <a:srgbClr val="000000"/>
                </a:solidFill>
                <a:latin typeface="Menlo" panose="020B0609030804020204" pitchFamily="49" charset="0"/>
              </a:rPr>
              <a:t>;</a:t>
            </a:r>
          </a:p>
          <a:p>
            <a:r>
              <a:rPr lang="en" altLang="zh-CN" sz="1600" dirty="0">
                <a:solidFill>
                  <a:srgbClr val="000000"/>
                </a:solidFill>
                <a:latin typeface="Menlo" panose="020B0609030804020204" pitchFamily="49" charset="0"/>
              </a:rPr>
              <a:t>    </a:t>
            </a:r>
            <a:r>
              <a:rPr lang="en" altLang="zh-CN" sz="1600" dirty="0" err="1">
                <a:solidFill>
                  <a:srgbClr val="AA0D91"/>
                </a:solidFill>
                <a:latin typeface="Menlo" panose="020B0609030804020204" pitchFamily="49" charset="0"/>
              </a:rPr>
              <a:t>int</a:t>
            </a:r>
            <a:r>
              <a:rPr lang="en" altLang="zh-CN" sz="1600" dirty="0">
                <a:solidFill>
                  <a:srgbClr val="000000"/>
                </a:solidFill>
                <a:latin typeface="Menlo" panose="020B0609030804020204" pitchFamily="49" charset="0"/>
              </a:rPr>
              <a:t> price = </a:t>
            </a:r>
            <a:r>
              <a:rPr lang="en" altLang="zh-CN" sz="1600" dirty="0">
                <a:solidFill>
                  <a:srgbClr val="1C00CF"/>
                </a:solidFill>
                <a:latin typeface="Menlo" panose="020B0609030804020204" pitchFamily="49" charset="0"/>
              </a:rPr>
              <a:t>0</a:t>
            </a:r>
            <a:r>
              <a:rPr lang="en" altLang="zh-CN" sz="1600" dirty="0">
                <a:solidFill>
                  <a:srgbClr val="000000"/>
                </a:solidFill>
                <a:latin typeface="Menlo" panose="020B0609030804020204" pitchFamily="49" charset="0"/>
              </a:rPr>
              <a:t>;</a:t>
            </a:r>
          </a:p>
          <a:p>
            <a:r>
              <a:rPr lang="en" altLang="zh-CN" sz="1600" dirty="0">
                <a:solidFill>
                  <a:srgbClr val="000000"/>
                </a:solidFill>
                <a:latin typeface="Menlo" panose="020B0609030804020204" pitchFamily="49" charset="0"/>
              </a:rPr>
              <a:t>    </a:t>
            </a:r>
          </a:p>
          <a:p>
            <a:endParaRPr lang="en" altLang="zh-CN" sz="1600" dirty="0">
              <a:solidFill>
                <a:srgbClr val="000000"/>
              </a:solidFill>
              <a:latin typeface="Menlo" panose="020B0609030804020204" pitchFamily="49" charset="0"/>
            </a:endParaRPr>
          </a:p>
          <a:p>
            <a:r>
              <a:rPr lang="en" altLang="zh-CN" sz="1600" dirty="0">
                <a:solidFill>
                  <a:srgbClr val="000000"/>
                </a:solidFill>
                <a:latin typeface="Menlo" panose="020B0609030804020204" pitchFamily="49" charset="0"/>
              </a:rPr>
              <a:t>    </a:t>
            </a:r>
            <a:r>
              <a:rPr lang="en" altLang="zh-CN" sz="1600" dirty="0" err="1">
                <a:solidFill>
                  <a:srgbClr val="2E0D6E"/>
                </a:solidFill>
                <a:latin typeface="Menlo" panose="020B0609030804020204" pitchFamily="49" charset="0"/>
              </a:rPr>
              <a:t>printf</a:t>
            </a:r>
            <a:r>
              <a:rPr lang="en" altLang="zh-CN" sz="1600" dirty="0">
                <a:solidFill>
                  <a:srgbClr val="000000"/>
                </a:solidFill>
                <a:latin typeface="Menlo" panose="020B0609030804020204" pitchFamily="49" charset="0"/>
              </a:rPr>
              <a:t>(</a:t>
            </a:r>
            <a:r>
              <a:rPr lang="en" altLang="zh-CN" sz="1600" dirty="0">
                <a:solidFill>
                  <a:srgbClr val="C41A16"/>
                </a:solidFill>
                <a:latin typeface="Menlo" panose="020B0609030804020204" pitchFamily="49" charset="0"/>
              </a:rPr>
              <a:t>"Input the price:"</a:t>
            </a:r>
            <a:r>
              <a:rPr lang="en" altLang="zh-CN" sz="1600" dirty="0">
                <a:solidFill>
                  <a:srgbClr val="000000"/>
                </a:solidFill>
                <a:latin typeface="Menlo" panose="020B0609030804020204" pitchFamily="49" charset="0"/>
              </a:rPr>
              <a:t>);</a:t>
            </a:r>
            <a:endParaRPr lang="en" altLang="zh-CN" sz="1600" dirty="0">
              <a:solidFill>
                <a:srgbClr val="C41A16"/>
              </a:solidFill>
              <a:latin typeface="Menlo" panose="020B0609030804020204" pitchFamily="49" charset="0"/>
            </a:endParaRPr>
          </a:p>
          <a:p>
            <a:r>
              <a:rPr lang="en" altLang="zh-CN" sz="1600" dirty="0">
                <a:solidFill>
                  <a:srgbClr val="000000"/>
                </a:solidFill>
                <a:latin typeface="Menlo" panose="020B0609030804020204" pitchFamily="49" charset="0"/>
              </a:rPr>
              <a:t>    </a:t>
            </a:r>
            <a:r>
              <a:rPr lang="en" altLang="zh-CN" sz="1600" dirty="0" err="1">
                <a:solidFill>
                  <a:srgbClr val="2E0D6E"/>
                </a:solidFill>
                <a:latin typeface="Menlo" panose="020B0609030804020204" pitchFamily="49" charset="0"/>
              </a:rPr>
              <a:t>scanf</a:t>
            </a:r>
            <a:r>
              <a:rPr lang="en" altLang="zh-CN" sz="1600" dirty="0">
                <a:solidFill>
                  <a:srgbClr val="000000"/>
                </a:solidFill>
                <a:latin typeface="Menlo" panose="020B0609030804020204" pitchFamily="49" charset="0"/>
              </a:rPr>
              <a:t>(</a:t>
            </a:r>
            <a:r>
              <a:rPr lang="en" altLang="zh-CN" sz="1600" dirty="0">
                <a:solidFill>
                  <a:srgbClr val="C41A16"/>
                </a:solidFill>
                <a:latin typeface="Menlo" panose="020B0609030804020204" pitchFamily="49" charset="0"/>
              </a:rPr>
              <a:t>"%d"</a:t>
            </a:r>
            <a:r>
              <a:rPr lang="en" altLang="zh-CN" sz="1600" dirty="0">
                <a:solidFill>
                  <a:srgbClr val="000000"/>
                </a:solidFill>
                <a:latin typeface="Menlo" panose="020B0609030804020204" pitchFamily="49" charset="0"/>
              </a:rPr>
              <a:t>, &amp;price);</a:t>
            </a:r>
          </a:p>
          <a:p>
            <a:r>
              <a:rPr lang="en" altLang="zh-CN" sz="1600" dirty="0">
                <a:solidFill>
                  <a:srgbClr val="000000"/>
                </a:solidFill>
                <a:latin typeface="Menlo" panose="020B0609030804020204" pitchFamily="49" charset="0"/>
              </a:rPr>
              <a:t>    </a:t>
            </a:r>
            <a:r>
              <a:rPr lang="en" altLang="zh-CN" sz="1600" dirty="0" err="1">
                <a:solidFill>
                  <a:srgbClr val="AA0D91"/>
                </a:solidFill>
                <a:latin typeface="Menlo" panose="020B0609030804020204" pitchFamily="49" charset="0"/>
              </a:rPr>
              <a:t>int</a:t>
            </a:r>
            <a:r>
              <a:rPr lang="en" altLang="zh-CN" sz="1600" dirty="0">
                <a:solidFill>
                  <a:srgbClr val="000000"/>
                </a:solidFill>
                <a:latin typeface="Menlo" panose="020B0609030804020204" pitchFamily="49" charset="0"/>
              </a:rPr>
              <a:t> change = AMOUNT - price;</a:t>
            </a:r>
          </a:p>
          <a:p>
            <a:r>
              <a:rPr lang="en" altLang="zh-CN" sz="1600" dirty="0">
                <a:solidFill>
                  <a:srgbClr val="000000"/>
                </a:solidFill>
                <a:latin typeface="Menlo" panose="020B0609030804020204" pitchFamily="49" charset="0"/>
              </a:rPr>
              <a:t>    </a:t>
            </a:r>
            <a:r>
              <a:rPr lang="en" altLang="zh-CN" sz="1600" dirty="0" err="1">
                <a:solidFill>
                  <a:srgbClr val="2E0D6E"/>
                </a:solidFill>
                <a:latin typeface="Menlo" panose="020B0609030804020204" pitchFamily="49" charset="0"/>
              </a:rPr>
              <a:t>printf</a:t>
            </a:r>
            <a:r>
              <a:rPr lang="en" altLang="zh-CN" sz="1600" dirty="0">
                <a:solidFill>
                  <a:srgbClr val="000000"/>
                </a:solidFill>
                <a:latin typeface="Menlo" panose="020B0609030804020204" pitchFamily="49" charset="0"/>
              </a:rPr>
              <a:t>(</a:t>
            </a:r>
            <a:r>
              <a:rPr lang="en" altLang="zh-CN" sz="1600" dirty="0">
                <a:solidFill>
                  <a:srgbClr val="C41A16"/>
                </a:solidFill>
                <a:latin typeface="Menlo" panose="020B0609030804020204" pitchFamily="49" charset="0"/>
              </a:rPr>
              <a:t>"Change is d%\n"</a:t>
            </a:r>
            <a:r>
              <a:rPr lang="en" altLang="zh-CN" sz="1600" dirty="0">
                <a:solidFill>
                  <a:srgbClr val="000000"/>
                </a:solidFill>
                <a:latin typeface="Menlo" panose="020B0609030804020204" pitchFamily="49" charset="0"/>
              </a:rPr>
              <a:t>, change);</a:t>
            </a:r>
            <a:endParaRPr lang="en" altLang="zh-CN" sz="1600" dirty="0">
              <a:solidFill>
                <a:srgbClr val="C41A16"/>
              </a:solidFill>
              <a:latin typeface="Menlo" panose="020B0609030804020204" pitchFamily="49" charset="0"/>
            </a:endParaRPr>
          </a:p>
          <a:p>
            <a:r>
              <a:rPr lang="en" altLang="zh-CN" sz="1600" dirty="0">
                <a:solidFill>
                  <a:srgbClr val="000000"/>
                </a:solidFill>
                <a:latin typeface="Menlo" panose="020B0609030804020204" pitchFamily="49" charset="0"/>
              </a:rPr>
              <a:t>                  </a:t>
            </a:r>
          </a:p>
          <a:p>
            <a:r>
              <a:rPr lang="en" altLang="zh-CN" sz="1600" dirty="0">
                <a:solidFill>
                  <a:srgbClr val="000000"/>
                </a:solidFill>
                <a:latin typeface="Menlo" panose="020B0609030804020204" pitchFamily="49" charset="0"/>
              </a:rPr>
              <a:t>    </a:t>
            </a:r>
            <a:r>
              <a:rPr lang="en" altLang="zh-CN" sz="1600" dirty="0">
                <a:solidFill>
                  <a:srgbClr val="AA0D91"/>
                </a:solidFill>
                <a:latin typeface="Menlo" panose="020B0609030804020204" pitchFamily="49" charset="0"/>
              </a:rPr>
              <a:t>return</a:t>
            </a:r>
            <a:r>
              <a:rPr lang="en" altLang="zh-CN" sz="1600" dirty="0">
                <a:solidFill>
                  <a:srgbClr val="000000"/>
                </a:solidFill>
                <a:latin typeface="Menlo" panose="020B0609030804020204" pitchFamily="49" charset="0"/>
              </a:rPr>
              <a:t> </a:t>
            </a:r>
            <a:r>
              <a:rPr lang="en" altLang="zh-CN" sz="1600" dirty="0">
                <a:solidFill>
                  <a:srgbClr val="1C00CF"/>
                </a:solidFill>
                <a:latin typeface="Menlo" panose="020B0609030804020204" pitchFamily="49" charset="0"/>
              </a:rPr>
              <a:t>0</a:t>
            </a:r>
            <a:r>
              <a:rPr lang="en" altLang="zh-CN" sz="1600" dirty="0">
                <a:solidFill>
                  <a:srgbClr val="000000"/>
                </a:solidFill>
                <a:latin typeface="Menlo" panose="020B0609030804020204" pitchFamily="49" charset="0"/>
              </a:rPr>
              <a:t>;</a:t>
            </a:r>
          </a:p>
          <a:p>
            <a:r>
              <a:rPr lang="en" altLang="zh-CN" sz="1600" dirty="0">
                <a:solidFill>
                  <a:srgbClr val="000000"/>
                </a:solidFill>
                <a:latin typeface="Menlo" panose="020B0609030804020204" pitchFamily="49" charset="0"/>
              </a:rPr>
              <a:t>}</a:t>
            </a:r>
          </a:p>
        </p:txBody>
      </p:sp>
      <p:sp>
        <p:nvSpPr>
          <p:cNvPr id="9" name="Rectangle 2">
            <a:extLst>
              <a:ext uri="{FF2B5EF4-FFF2-40B4-BE49-F238E27FC236}">
                <a16:creationId xmlns:a16="http://schemas.microsoft.com/office/drawing/2014/main" id="{1D490527-D45D-2141-A200-D2814B0C3097}"/>
              </a:ext>
            </a:extLst>
          </p:cNvPr>
          <p:cNvSpPr/>
          <p:nvPr/>
        </p:nvSpPr>
        <p:spPr>
          <a:xfrm>
            <a:off x="4560206" y="1866959"/>
            <a:ext cx="4668601" cy="4006273"/>
          </a:xfrm>
          <a:prstGeom prst="rect">
            <a:avLst/>
          </a:prstGeom>
          <a:solidFill>
            <a:schemeClr val="accent6">
              <a:lumMod val="40000"/>
              <a:lumOff val="60000"/>
            </a:schemeClr>
          </a:solidFill>
          <a:ln>
            <a:noFill/>
          </a:ln>
        </p:spPr>
        <p:txBody>
          <a:bodyPr wrap="square" lIns="90000" tIns="46800" rIns="90000" bIns="46800" anchor="ctr">
            <a:noAutofit/>
          </a:bodyPr>
          <a:lstStyle/>
          <a:p>
            <a:r>
              <a:rPr lang="en" altLang="zh-CN" sz="1600" dirty="0">
                <a:solidFill>
                  <a:srgbClr val="643820"/>
                </a:solidFill>
                <a:latin typeface="Menlo" panose="020B0609030804020204" pitchFamily="49" charset="0"/>
              </a:rPr>
              <a:t>#include </a:t>
            </a:r>
            <a:r>
              <a:rPr lang="en" altLang="zh-CN" sz="1600" dirty="0">
                <a:solidFill>
                  <a:srgbClr val="C41A16"/>
                </a:solidFill>
                <a:latin typeface="Menlo" panose="020B0609030804020204" pitchFamily="49" charset="0"/>
              </a:rPr>
              <a:t>&lt;</a:t>
            </a:r>
            <a:r>
              <a:rPr lang="en" altLang="zh-CN" sz="1600" dirty="0" err="1">
                <a:solidFill>
                  <a:srgbClr val="C41A16"/>
                </a:solidFill>
                <a:latin typeface="Menlo" panose="020B0609030804020204" pitchFamily="49" charset="0"/>
              </a:rPr>
              <a:t>stdio.h</a:t>
            </a:r>
            <a:r>
              <a:rPr lang="en" altLang="zh-CN" sz="1600" dirty="0">
                <a:solidFill>
                  <a:srgbClr val="C41A16"/>
                </a:solidFill>
                <a:latin typeface="Menlo" panose="020B0609030804020204" pitchFamily="49" charset="0"/>
              </a:rPr>
              <a:t>&gt;</a:t>
            </a:r>
            <a:endParaRPr lang="en" altLang="zh-CN" sz="1600" dirty="0">
              <a:solidFill>
                <a:srgbClr val="643820"/>
              </a:solidFill>
              <a:latin typeface="Menlo" panose="020B0609030804020204" pitchFamily="49" charset="0"/>
            </a:endParaRPr>
          </a:p>
          <a:p>
            <a:r>
              <a:rPr lang="en" altLang="zh-CN" sz="1600" dirty="0" err="1">
                <a:solidFill>
                  <a:srgbClr val="AA0D91"/>
                </a:solidFill>
                <a:latin typeface="Menlo" panose="020B0609030804020204" pitchFamily="49" charset="0"/>
              </a:rPr>
              <a:t>int</a:t>
            </a:r>
            <a:r>
              <a:rPr lang="en" altLang="zh-CN" sz="1600" dirty="0">
                <a:solidFill>
                  <a:srgbClr val="000000"/>
                </a:solidFill>
                <a:latin typeface="Menlo" panose="020B0609030804020204" pitchFamily="49" charset="0"/>
              </a:rPr>
              <a:t> main(</a:t>
            </a:r>
            <a:r>
              <a:rPr lang="en" altLang="zh-CN" sz="1600" dirty="0" err="1">
                <a:solidFill>
                  <a:srgbClr val="AA0D91"/>
                </a:solidFill>
                <a:latin typeface="Menlo" panose="020B0609030804020204" pitchFamily="49" charset="0"/>
              </a:rPr>
              <a:t>int</a:t>
            </a:r>
            <a:r>
              <a:rPr lang="en" altLang="zh-CN" sz="1600" dirty="0">
                <a:solidFill>
                  <a:srgbClr val="000000"/>
                </a:solidFill>
                <a:latin typeface="Menlo" panose="020B0609030804020204" pitchFamily="49" charset="0"/>
              </a:rPr>
              <a:t> </a:t>
            </a:r>
            <a:r>
              <a:rPr lang="en" altLang="zh-CN" sz="1600" dirty="0" err="1">
                <a:solidFill>
                  <a:srgbClr val="000000"/>
                </a:solidFill>
                <a:latin typeface="Menlo" panose="020B0609030804020204" pitchFamily="49" charset="0"/>
              </a:rPr>
              <a:t>argc</a:t>
            </a:r>
            <a:r>
              <a:rPr lang="en" altLang="zh-CN" sz="1600" dirty="0">
                <a:solidFill>
                  <a:srgbClr val="000000"/>
                </a:solidFill>
                <a:latin typeface="Menlo" panose="020B0609030804020204" pitchFamily="49" charset="0"/>
              </a:rPr>
              <a:t>, </a:t>
            </a:r>
            <a:r>
              <a:rPr lang="en" altLang="zh-CN" sz="1600" dirty="0">
                <a:solidFill>
                  <a:srgbClr val="AA0D91"/>
                </a:solidFill>
                <a:latin typeface="Menlo" panose="020B0609030804020204" pitchFamily="49" charset="0"/>
              </a:rPr>
              <a:t>char</a:t>
            </a:r>
            <a:r>
              <a:rPr lang="en" altLang="zh-CN" sz="1600" dirty="0">
                <a:solidFill>
                  <a:srgbClr val="000000"/>
                </a:solidFill>
                <a:latin typeface="Menlo" panose="020B0609030804020204" pitchFamily="49" charset="0"/>
              </a:rPr>
              <a:t>* </a:t>
            </a:r>
            <a:r>
              <a:rPr lang="en" altLang="zh-CN" sz="1600" dirty="0" err="1">
                <a:solidFill>
                  <a:srgbClr val="000000"/>
                </a:solidFill>
                <a:latin typeface="Menlo" panose="020B0609030804020204" pitchFamily="49" charset="0"/>
              </a:rPr>
              <a:t>argv</a:t>
            </a:r>
            <a:r>
              <a:rPr lang="en" altLang="zh-CN" sz="1600" dirty="0">
                <a:solidFill>
                  <a:srgbClr val="000000"/>
                </a:solidFill>
                <a:latin typeface="Menlo" panose="020B0609030804020204" pitchFamily="49" charset="0"/>
              </a:rPr>
              <a:t>[])</a:t>
            </a:r>
          </a:p>
          <a:p>
            <a:r>
              <a:rPr lang="en" altLang="zh-CN" sz="1600" dirty="0">
                <a:solidFill>
                  <a:srgbClr val="000000"/>
                </a:solidFill>
                <a:latin typeface="Menlo" panose="020B0609030804020204" pitchFamily="49" charset="0"/>
              </a:rPr>
              <a:t>{</a:t>
            </a:r>
          </a:p>
          <a:p>
            <a:r>
              <a:rPr lang="en" altLang="zh-CN" sz="1600" dirty="0">
                <a:solidFill>
                  <a:srgbClr val="000000"/>
                </a:solidFill>
                <a:latin typeface="Menlo" panose="020B0609030804020204" pitchFamily="49" charset="0"/>
              </a:rPr>
              <a:t>    </a:t>
            </a:r>
            <a:r>
              <a:rPr lang="en" altLang="zh-CN" sz="1600" dirty="0" err="1">
                <a:solidFill>
                  <a:srgbClr val="AA0D91"/>
                </a:solidFill>
                <a:latin typeface="Menlo" panose="020B0609030804020204" pitchFamily="49" charset="0"/>
              </a:rPr>
              <a:t>const</a:t>
            </a:r>
            <a:r>
              <a:rPr lang="en" altLang="zh-CN" sz="1600" dirty="0">
                <a:solidFill>
                  <a:srgbClr val="000000"/>
                </a:solidFill>
                <a:latin typeface="Menlo" panose="020B0609030804020204" pitchFamily="49" charset="0"/>
              </a:rPr>
              <a:t> </a:t>
            </a:r>
            <a:r>
              <a:rPr lang="en" altLang="zh-CN" sz="1600" dirty="0" err="1">
                <a:solidFill>
                  <a:srgbClr val="AA0D91"/>
                </a:solidFill>
                <a:latin typeface="Menlo" panose="020B0609030804020204" pitchFamily="49" charset="0"/>
              </a:rPr>
              <a:t>int</a:t>
            </a:r>
            <a:r>
              <a:rPr lang="en" altLang="zh-CN" sz="1600" dirty="0">
                <a:solidFill>
                  <a:srgbClr val="000000"/>
                </a:solidFill>
                <a:latin typeface="Menlo" panose="020B0609030804020204" pitchFamily="49" charset="0"/>
              </a:rPr>
              <a:t> AMOUNT = </a:t>
            </a:r>
            <a:r>
              <a:rPr lang="en" altLang="zh-CN" sz="1600" dirty="0">
                <a:solidFill>
                  <a:srgbClr val="1C00CF"/>
                </a:solidFill>
                <a:latin typeface="Menlo" panose="020B0609030804020204" pitchFamily="49" charset="0"/>
              </a:rPr>
              <a:t>100</a:t>
            </a:r>
            <a:r>
              <a:rPr lang="en" altLang="zh-CN" sz="1600" dirty="0">
                <a:solidFill>
                  <a:srgbClr val="000000"/>
                </a:solidFill>
                <a:latin typeface="Menlo" panose="020B0609030804020204" pitchFamily="49" charset="0"/>
              </a:rPr>
              <a:t>;</a:t>
            </a:r>
          </a:p>
          <a:p>
            <a:r>
              <a:rPr lang="en" altLang="zh-CN" sz="1600" dirty="0">
                <a:solidFill>
                  <a:srgbClr val="000000"/>
                </a:solidFill>
                <a:latin typeface="Menlo" panose="020B0609030804020204" pitchFamily="49" charset="0"/>
              </a:rPr>
              <a:t>    </a:t>
            </a:r>
            <a:r>
              <a:rPr lang="en" altLang="zh-CN" sz="1600" dirty="0" err="1">
                <a:solidFill>
                  <a:srgbClr val="AA0D91"/>
                </a:solidFill>
                <a:latin typeface="Menlo" panose="020B0609030804020204" pitchFamily="49" charset="0"/>
              </a:rPr>
              <a:t>int</a:t>
            </a:r>
            <a:r>
              <a:rPr lang="en" altLang="zh-CN" sz="1600" dirty="0">
                <a:solidFill>
                  <a:srgbClr val="000000"/>
                </a:solidFill>
                <a:latin typeface="Menlo" panose="020B0609030804020204" pitchFamily="49" charset="0"/>
              </a:rPr>
              <a:t> price = </a:t>
            </a:r>
            <a:r>
              <a:rPr lang="en" altLang="zh-CN" sz="1600" dirty="0">
                <a:solidFill>
                  <a:srgbClr val="1C00CF"/>
                </a:solidFill>
                <a:latin typeface="Menlo" panose="020B0609030804020204" pitchFamily="49" charset="0"/>
              </a:rPr>
              <a:t>0</a:t>
            </a:r>
            <a:r>
              <a:rPr lang="en" altLang="zh-CN" sz="1600" dirty="0">
                <a:solidFill>
                  <a:srgbClr val="000000"/>
                </a:solidFill>
                <a:latin typeface="Menlo" panose="020B0609030804020204" pitchFamily="49" charset="0"/>
              </a:rPr>
              <a:t>;</a:t>
            </a:r>
          </a:p>
          <a:p>
            <a:r>
              <a:rPr lang="en" altLang="zh-CN" sz="1600" dirty="0">
                <a:solidFill>
                  <a:srgbClr val="000000"/>
                </a:solidFill>
                <a:latin typeface="Menlo" panose="020B0609030804020204" pitchFamily="49" charset="0"/>
              </a:rPr>
              <a:t>    </a:t>
            </a:r>
            <a:r>
              <a:rPr lang="en" altLang="zh-CN" sz="1600" dirty="0" err="1">
                <a:solidFill>
                  <a:srgbClr val="AA0D91"/>
                </a:solidFill>
                <a:latin typeface="Menlo" panose="020B0609030804020204" pitchFamily="49" charset="0"/>
              </a:rPr>
              <a:t>int</a:t>
            </a:r>
            <a:r>
              <a:rPr lang="en" altLang="zh-CN" sz="1600" dirty="0">
                <a:solidFill>
                  <a:srgbClr val="000000"/>
                </a:solidFill>
                <a:latin typeface="Menlo" panose="020B0609030804020204" pitchFamily="49" charset="0"/>
              </a:rPr>
              <a:t> change</a:t>
            </a:r>
            <a:r>
              <a:rPr lang="zh-CN" altLang="en-US" sz="1600" dirty="0">
                <a:solidFill>
                  <a:srgbClr val="000000"/>
                </a:solidFill>
                <a:latin typeface="Menlo" panose="020B0609030804020204" pitchFamily="49" charset="0"/>
              </a:rPr>
              <a:t> </a:t>
            </a:r>
            <a:r>
              <a:rPr lang="en" altLang="zh-CN" sz="1600" dirty="0">
                <a:solidFill>
                  <a:srgbClr val="000000"/>
                </a:solidFill>
                <a:latin typeface="Menlo" panose="020B0609030804020204" pitchFamily="49" charset="0"/>
              </a:rPr>
              <a:t>= </a:t>
            </a:r>
            <a:r>
              <a:rPr lang="en" altLang="zh-CN" sz="1600" dirty="0">
                <a:solidFill>
                  <a:srgbClr val="1C00CF"/>
                </a:solidFill>
                <a:latin typeface="Menlo" panose="020B0609030804020204" pitchFamily="49" charset="0"/>
              </a:rPr>
              <a:t>0</a:t>
            </a:r>
            <a:r>
              <a:rPr lang="en" altLang="zh-CN" sz="1600" dirty="0">
                <a:solidFill>
                  <a:srgbClr val="000000"/>
                </a:solidFill>
                <a:latin typeface="Menlo" panose="020B0609030804020204" pitchFamily="49" charset="0"/>
              </a:rPr>
              <a:t>;</a:t>
            </a:r>
          </a:p>
          <a:p>
            <a:r>
              <a:rPr lang="en" altLang="zh-CN" sz="1600" dirty="0">
                <a:solidFill>
                  <a:srgbClr val="000000"/>
                </a:solidFill>
                <a:latin typeface="Menlo" panose="020B0609030804020204" pitchFamily="49" charset="0"/>
              </a:rPr>
              <a:t> </a:t>
            </a:r>
          </a:p>
          <a:p>
            <a:r>
              <a:rPr lang="en" altLang="zh-CN" sz="1600" dirty="0">
                <a:solidFill>
                  <a:srgbClr val="000000"/>
                </a:solidFill>
                <a:latin typeface="Menlo" panose="020B0609030804020204" pitchFamily="49" charset="0"/>
              </a:rPr>
              <a:t>    </a:t>
            </a:r>
            <a:r>
              <a:rPr lang="en" altLang="zh-CN" sz="1600" dirty="0" err="1">
                <a:solidFill>
                  <a:srgbClr val="2E0D6E"/>
                </a:solidFill>
                <a:latin typeface="Menlo" panose="020B0609030804020204" pitchFamily="49" charset="0"/>
              </a:rPr>
              <a:t>printf</a:t>
            </a:r>
            <a:r>
              <a:rPr lang="en" altLang="zh-CN" sz="1600" dirty="0">
                <a:solidFill>
                  <a:srgbClr val="000000"/>
                </a:solidFill>
                <a:latin typeface="Menlo" panose="020B0609030804020204" pitchFamily="49" charset="0"/>
              </a:rPr>
              <a:t>(</a:t>
            </a:r>
            <a:r>
              <a:rPr lang="en" altLang="zh-CN" sz="1600" dirty="0">
                <a:solidFill>
                  <a:srgbClr val="C41A16"/>
                </a:solidFill>
                <a:latin typeface="Menlo" panose="020B0609030804020204" pitchFamily="49" charset="0"/>
              </a:rPr>
              <a:t>"Input the price:"</a:t>
            </a:r>
            <a:r>
              <a:rPr lang="en" altLang="zh-CN" sz="1600" dirty="0">
                <a:solidFill>
                  <a:srgbClr val="000000"/>
                </a:solidFill>
                <a:latin typeface="Menlo" panose="020B0609030804020204" pitchFamily="49" charset="0"/>
              </a:rPr>
              <a:t>);</a:t>
            </a:r>
            <a:endParaRPr lang="en" altLang="zh-CN" sz="1600" dirty="0">
              <a:solidFill>
                <a:srgbClr val="C41A16"/>
              </a:solidFill>
              <a:latin typeface="Menlo" panose="020B0609030804020204" pitchFamily="49" charset="0"/>
            </a:endParaRPr>
          </a:p>
          <a:p>
            <a:r>
              <a:rPr lang="en" altLang="zh-CN" sz="1600" dirty="0">
                <a:solidFill>
                  <a:srgbClr val="000000"/>
                </a:solidFill>
                <a:latin typeface="Menlo" panose="020B0609030804020204" pitchFamily="49" charset="0"/>
              </a:rPr>
              <a:t>    </a:t>
            </a:r>
            <a:r>
              <a:rPr lang="en" altLang="zh-CN" sz="1600" dirty="0" err="1">
                <a:solidFill>
                  <a:srgbClr val="2E0D6E"/>
                </a:solidFill>
                <a:latin typeface="Menlo" panose="020B0609030804020204" pitchFamily="49" charset="0"/>
              </a:rPr>
              <a:t>scanf</a:t>
            </a:r>
            <a:r>
              <a:rPr lang="en" altLang="zh-CN" sz="1600" dirty="0">
                <a:solidFill>
                  <a:srgbClr val="000000"/>
                </a:solidFill>
                <a:latin typeface="Menlo" panose="020B0609030804020204" pitchFamily="49" charset="0"/>
              </a:rPr>
              <a:t>(</a:t>
            </a:r>
            <a:r>
              <a:rPr lang="en" altLang="zh-CN" sz="1600" dirty="0">
                <a:solidFill>
                  <a:srgbClr val="C41A16"/>
                </a:solidFill>
                <a:latin typeface="Menlo" panose="020B0609030804020204" pitchFamily="49" charset="0"/>
              </a:rPr>
              <a:t>"%d"</a:t>
            </a:r>
            <a:r>
              <a:rPr lang="en" altLang="zh-CN" sz="1600" dirty="0">
                <a:solidFill>
                  <a:srgbClr val="000000"/>
                </a:solidFill>
                <a:latin typeface="Menlo" panose="020B0609030804020204" pitchFamily="49" charset="0"/>
              </a:rPr>
              <a:t>, &amp;price);</a:t>
            </a:r>
          </a:p>
          <a:p>
            <a:r>
              <a:rPr lang="en" altLang="zh-CN" sz="1600" dirty="0">
                <a:solidFill>
                  <a:srgbClr val="000000"/>
                </a:solidFill>
                <a:latin typeface="Menlo" panose="020B0609030804020204" pitchFamily="49" charset="0"/>
              </a:rPr>
              <a:t>    change = AMOUNT - price;</a:t>
            </a:r>
          </a:p>
          <a:p>
            <a:r>
              <a:rPr lang="en" altLang="zh-CN" sz="1600" dirty="0">
                <a:solidFill>
                  <a:srgbClr val="000000"/>
                </a:solidFill>
                <a:latin typeface="Menlo" panose="020B0609030804020204" pitchFamily="49" charset="0"/>
              </a:rPr>
              <a:t>    </a:t>
            </a:r>
            <a:r>
              <a:rPr lang="en" altLang="zh-CN" sz="1600" dirty="0" err="1">
                <a:solidFill>
                  <a:srgbClr val="2E0D6E"/>
                </a:solidFill>
                <a:latin typeface="Menlo" panose="020B0609030804020204" pitchFamily="49" charset="0"/>
              </a:rPr>
              <a:t>printf</a:t>
            </a:r>
            <a:r>
              <a:rPr lang="en" altLang="zh-CN" sz="1600" dirty="0">
                <a:solidFill>
                  <a:srgbClr val="000000"/>
                </a:solidFill>
                <a:latin typeface="Menlo" panose="020B0609030804020204" pitchFamily="49" charset="0"/>
              </a:rPr>
              <a:t>(</a:t>
            </a:r>
            <a:r>
              <a:rPr lang="en" altLang="zh-CN" sz="1600" dirty="0">
                <a:solidFill>
                  <a:srgbClr val="C41A16"/>
                </a:solidFill>
                <a:latin typeface="Menlo" panose="020B0609030804020204" pitchFamily="49" charset="0"/>
              </a:rPr>
              <a:t>"Change is d%\n"</a:t>
            </a:r>
            <a:r>
              <a:rPr lang="en" altLang="zh-CN" sz="1600" dirty="0">
                <a:solidFill>
                  <a:srgbClr val="000000"/>
                </a:solidFill>
                <a:latin typeface="Menlo" panose="020B0609030804020204" pitchFamily="49" charset="0"/>
              </a:rPr>
              <a:t>, change);</a:t>
            </a:r>
            <a:endParaRPr lang="en" altLang="zh-CN" sz="1600" dirty="0">
              <a:solidFill>
                <a:srgbClr val="C41A16"/>
              </a:solidFill>
              <a:latin typeface="Menlo" panose="020B0609030804020204" pitchFamily="49" charset="0"/>
            </a:endParaRPr>
          </a:p>
          <a:p>
            <a:r>
              <a:rPr lang="en" altLang="zh-CN" sz="1600" dirty="0">
                <a:solidFill>
                  <a:srgbClr val="000000"/>
                </a:solidFill>
                <a:latin typeface="Menlo" panose="020B0609030804020204" pitchFamily="49" charset="0"/>
              </a:rPr>
              <a:t>                  </a:t>
            </a:r>
          </a:p>
          <a:p>
            <a:r>
              <a:rPr lang="en" altLang="zh-CN" sz="1600" dirty="0">
                <a:solidFill>
                  <a:srgbClr val="000000"/>
                </a:solidFill>
                <a:latin typeface="Menlo" panose="020B0609030804020204" pitchFamily="49" charset="0"/>
              </a:rPr>
              <a:t>    </a:t>
            </a:r>
            <a:r>
              <a:rPr lang="en" altLang="zh-CN" sz="1600" dirty="0">
                <a:solidFill>
                  <a:srgbClr val="AA0D91"/>
                </a:solidFill>
                <a:latin typeface="Menlo" panose="020B0609030804020204" pitchFamily="49" charset="0"/>
              </a:rPr>
              <a:t>return</a:t>
            </a:r>
            <a:r>
              <a:rPr lang="en" altLang="zh-CN" sz="1600" dirty="0">
                <a:solidFill>
                  <a:srgbClr val="000000"/>
                </a:solidFill>
                <a:latin typeface="Menlo" panose="020B0609030804020204" pitchFamily="49" charset="0"/>
              </a:rPr>
              <a:t> </a:t>
            </a:r>
            <a:r>
              <a:rPr lang="en" altLang="zh-CN" sz="1600" dirty="0">
                <a:solidFill>
                  <a:srgbClr val="1C00CF"/>
                </a:solidFill>
                <a:latin typeface="Menlo" panose="020B0609030804020204" pitchFamily="49" charset="0"/>
              </a:rPr>
              <a:t>0</a:t>
            </a:r>
            <a:r>
              <a:rPr lang="en" altLang="zh-CN" sz="1600" dirty="0">
                <a:solidFill>
                  <a:srgbClr val="000000"/>
                </a:solidFill>
                <a:latin typeface="Menlo" panose="020B0609030804020204" pitchFamily="49" charset="0"/>
              </a:rPr>
              <a:t>;</a:t>
            </a:r>
          </a:p>
          <a:p>
            <a:r>
              <a:rPr lang="en" altLang="zh-CN" sz="1600" dirty="0">
                <a:solidFill>
                  <a:srgbClr val="000000"/>
                </a:solidFill>
                <a:latin typeface="Menlo" panose="020B0609030804020204" pitchFamily="49" charset="0"/>
              </a:rPr>
              <a:t>}</a:t>
            </a:r>
          </a:p>
        </p:txBody>
      </p:sp>
      <p:cxnSp>
        <p:nvCxnSpPr>
          <p:cNvPr id="7" name="直线连接符 6">
            <a:extLst>
              <a:ext uri="{FF2B5EF4-FFF2-40B4-BE49-F238E27FC236}">
                <a16:creationId xmlns:a16="http://schemas.microsoft.com/office/drawing/2014/main" id="{6CA5C449-1DEE-BD47-A2F9-C6F70E0D5821}"/>
              </a:ext>
            </a:extLst>
          </p:cNvPr>
          <p:cNvCxnSpPr/>
          <p:nvPr/>
        </p:nvCxnSpPr>
        <p:spPr>
          <a:xfrm>
            <a:off x="4560206" y="1703928"/>
            <a:ext cx="0" cy="4245506"/>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5">
            <a:extLst>
              <a:ext uri="{FF2B5EF4-FFF2-40B4-BE49-F238E27FC236}">
                <a16:creationId xmlns:a16="http://schemas.microsoft.com/office/drawing/2014/main" id="{5F8C6302-6C61-044A-B174-783F50B142CD}"/>
              </a:ext>
            </a:extLst>
          </p:cNvPr>
          <p:cNvSpPr/>
          <p:nvPr/>
        </p:nvSpPr>
        <p:spPr>
          <a:xfrm>
            <a:off x="441981" y="5934466"/>
            <a:ext cx="3746538" cy="369332"/>
          </a:xfrm>
          <a:prstGeom prst="rect">
            <a:avLst/>
          </a:prstGeom>
          <a:solidFill>
            <a:srgbClr val="FFFF00"/>
          </a:solidFill>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任意位置均可定义</a:t>
            </a:r>
            <a:r>
              <a:rPr lang="en-US" altLang="zh-CN" dirty="0">
                <a:solidFill>
                  <a:srgbClr val="FF0000"/>
                </a:solidFill>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声明变量或常量</a:t>
            </a:r>
          </a:p>
        </p:txBody>
      </p:sp>
      <p:sp>
        <p:nvSpPr>
          <p:cNvPr id="15" name="Rectangle 15">
            <a:extLst>
              <a:ext uri="{FF2B5EF4-FFF2-40B4-BE49-F238E27FC236}">
                <a16:creationId xmlns:a16="http://schemas.microsoft.com/office/drawing/2014/main" id="{BBB99D16-F37C-0E40-B8FF-C2751ACC61FE}"/>
              </a:ext>
            </a:extLst>
          </p:cNvPr>
          <p:cNvSpPr/>
          <p:nvPr/>
        </p:nvSpPr>
        <p:spPr>
          <a:xfrm>
            <a:off x="5383769" y="5768074"/>
            <a:ext cx="3021476" cy="646331"/>
          </a:xfrm>
          <a:prstGeom prst="rect">
            <a:avLst/>
          </a:prstGeom>
          <a:solidFill>
            <a:srgbClr val="FFFF00"/>
          </a:solidFill>
        </p:spPr>
        <p:txBody>
          <a:bodyPr wrap="square">
            <a:spAutoFit/>
          </a:bodyPr>
          <a:lstStyle/>
          <a:p>
            <a:r>
              <a:rPr lang="zh-CN" altLang="en-US" dirty="0">
                <a:solidFill>
                  <a:srgbClr val="FF0000"/>
                </a:solidFill>
                <a:latin typeface="微软雅黑" panose="020B0503020204020204" pitchFamily="34" charset="-122"/>
                <a:ea typeface="微软雅黑" panose="020B0503020204020204" pitchFamily="34" charset="-122"/>
              </a:rPr>
              <a:t>定义</a:t>
            </a:r>
            <a:r>
              <a:rPr lang="en-US" altLang="zh-CN" dirty="0">
                <a:solidFill>
                  <a:srgbClr val="FF0000"/>
                </a:solidFill>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声明变量或常量，</a:t>
            </a:r>
            <a:endParaRPr lang="en-US" altLang="zh-CN" dirty="0">
              <a:solidFill>
                <a:srgbClr val="FF0000"/>
              </a:solidFill>
              <a:latin typeface="微软雅黑" panose="020B0503020204020204" pitchFamily="34" charset="-122"/>
              <a:ea typeface="微软雅黑" panose="020B0503020204020204" pitchFamily="34" charset="-122"/>
            </a:endParaRPr>
          </a:p>
          <a:p>
            <a:r>
              <a:rPr lang="zh-CN" altLang="en-US" dirty="0">
                <a:solidFill>
                  <a:srgbClr val="FF0000"/>
                </a:solidFill>
                <a:latin typeface="微软雅黑" panose="020B0503020204020204" pitchFamily="34" charset="-122"/>
                <a:ea typeface="微软雅黑" panose="020B0503020204020204" pitchFamily="34" charset="-122"/>
              </a:rPr>
              <a:t>必须在任何可执行语句之前</a:t>
            </a:r>
          </a:p>
        </p:txBody>
      </p:sp>
      <p:sp>
        <p:nvSpPr>
          <p:cNvPr id="8" name="椭圆 7">
            <a:extLst>
              <a:ext uri="{FF2B5EF4-FFF2-40B4-BE49-F238E27FC236}">
                <a16:creationId xmlns:a16="http://schemas.microsoft.com/office/drawing/2014/main" id="{B93F4121-10DF-3F4D-AF2B-1BA87B77CCFB}"/>
              </a:ext>
            </a:extLst>
          </p:cNvPr>
          <p:cNvSpPr/>
          <p:nvPr/>
        </p:nvSpPr>
        <p:spPr>
          <a:xfrm>
            <a:off x="5078388" y="3364958"/>
            <a:ext cx="465350" cy="31135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a:extLst>
              <a:ext uri="{FF2B5EF4-FFF2-40B4-BE49-F238E27FC236}">
                <a16:creationId xmlns:a16="http://schemas.microsoft.com/office/drawing/2014/main" id="{3FED532A-44E5-8D41-B25B-7AA2C4174BE0}"/>
              </a:ext>
            </a:extLst>
          </p:cNvPr>
          <p:cNvSpPr/>
          <p:nvPr/>
        </p:nvSpPr>
        <p:spPr>
          <a:xfrm>
            <a:off x="525438" y="4336508"/>
            <a:ext cx="465350" cy="31135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 name="直线连接符 9">
            <a:extLst>
              <a:ext uri="{FF2B5EF4-FFF2-40B4-BE49-F238E27FC236}">
                <a16:creationId xmlns:a16="http://schemas.microsoft.com/office/drawing/2014/main" id="{51D93A56-00F1-7640-918A-84214E8D0691}"/>
              </a:ext>
            </a:extLst>
          </p:cNvPr>
          <p:cNvCxnSpPr/>
          <p:nvPr/>
        </p:nvCxnSpPr>
        <p:spPr>
          <a:xfrm>
            <a:off x="4903845" y="3786925"/>
            <a:ext cx="3687496" cy="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32231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zh-CN" altLang="en-US" b="1" dirty="0"/>
              <a:t>常量（</a:t>
            </a:r>
            <a:r>
              <a:rPr lang="en-US" altLang="zh-CN" b="1" dirty="0"/>
              <a:t>Constants</a:t>
            </a:r>
            <a:r>
              <a:rPr lang="zh-CN" altLang="en-US" b="1" dirty="0"/>
              <a:t>）：</a:t>
            </a:r>
            <a:r>
              <a:rPr lang="zh-CN" altLang="en-US" b="1" dirty="0">
                <a:solidFill>
                  <a:srgbClr val="C00000"/>
                </a:solidFill>
              </a:rPr>
              <a:t>有类型、有名字、有空间、有值，但值不可以更改的实体</a:t>
            </a:r>
            <a:r>
              <a:rPr lang="zh-CN" altLang="en-US" b="1" dirty="0"/>
              <a:t>（或对象，叫法有多种）</a:t>
            </a:r>
            <a:endParaRPr lang="en-US" altLang="zh-CN" b="1" dirty="0"/>
          </a:p>
          <a:p>
            <a:endParaRPr lang="en-US" altLang="zh-CN" b="1" dirty="0"/>
          </a:p>
          <a:p>
            <a:endParaRPr lang="zh-CN" altLang="en-US" b="1" dirty="0"/>
          </a:p>
          <a:p>
            <a:r>
              <a:rPr lang="zh-CN" altLang="en-US" sz="2000" dirty="0">
                <a:latin typeface="Menlo" panose="020B0609030804020204" pitchFamily="49" charset="0"/>
              </a:rPr>
              <a:t>例如：</a:t>
            </a:r>
            <a:r>
              <a:rPr lang="en-US" altLang="zh-CN" sz="2000" dirty="0">
                <a:solidFill>
                  <a:srgbClr val="AA0D91"/>
                </a:solidFill>
                <a:latin typeface="Menlo" panose="020B0609030804020204" pitchFamily="49" charset="0"/>
              </a:rPr>
              <a:t>const</a:t>
            </a:r>
            <a:r>
              <a:rPr lang="en-US" altLang="zh-CN" sz="2000" dirty="0">
                <a:solidFill>
                  <a:srgbClr val="000000"/>
                </a:solidFill>
                <a:latin typeface="Menlo" panose="020B0609030804020204" pitchFamily="49" charset="0"/>
              </a:rPr>
              <a:t> </a:t>
            </a:r>
            <a:r>
              <a:rPr lang="en-US" altLang="zh-CN" sz="2000" dirty="0">
                <a:solidFill>
                  <a:srgbClr val="AA0D91"/>
                </a:solidFill>
                <a:latin typeface="Menlo" panose="020B0609030804020204" pitchFamily="49" charset="0"/>
              </a:rPr>
              <a:t>int</a:t>
            </a:r>
            <a:r>
              <a:rPr lang="en-US" altLang="zh-CN" sz="2000" dirty="0">
                <a:solidFill>
                  <a:srgbClr val="000000"/>
                </a:solidFill>
                <a:latin typeface="Menlo" panose="020B0609030804020204" pitchFamily="49" charset="0"/>
              </a:rPr>
              <a:t> </a:t>
            </a:r>
            <a:r>
              <a:rPr lang="en-US" altLang="zh-CN" sz="2000" dirty="0">
                <a:latin typeface="Menlo" panose="020B0609030804020204" pitchFamily="49" charset="0"/>
              </a:rPr>
              <a:t>AMOUNT</a:t>
            </a:r>
            <a:r>
              <a:rPr lang="en-US" altLang="zh-CN" sz="2000" dirty="0">
                <a:solidFill>
                  <a:srgbClr val="000000"/>
                </a:solidFill>
                <a:latin typeface="Menlo" panose="020B0609030804020204" pitchFamily="49" charset="0"/>
              </a:rPr>
              <a:t> = </a:t>
            </a:r>
            <a:r>
              <a:rPr lang="en-US" altLang="zh-CN" sz="2000" dirty="0">
                <a:solidFill>
                  <a:srgbClr val="1C00CF"/>
                </a:solidFill>
                <a:latin typeface="Menlo" panose="020B0609030804020204" pitchFamily="49" charset="0"/>
              </a:rPr>
              <a:t>100</a:t>
            </a:r>
            <a:r>
              <a:rPr lang="en-US" altLang="zh-CN" sz="2000" dirty="0">
                <a:solidFill>
                  <a:srgbClr val="000000"/>
                </a:solidFill>
                <a:latin typeface="Menlo" panose="020B0609030804020204" pitchFamily="49" charset="0"/>
              </a:rPr>
              <a:t>;</a:t>
            </a:r>
            <a:endParaRPr lang="en-US" altLang="zh-CN" sz="2000" dirty="0">
              <a:solidFill>
                <a:srgbClr val="AA0D91"/>
              </a:solidFill>
              <a:latin typeface="Menlo" panose="020B0609030804020204" pitchFamily="49" charset="0"/>
            </a:endParaRPr>
          </a:p>
          <a:p>
            <a:pPr marL="457200" lvl="1" indent="0">
              <a:buNone/>
            </a:pPr>
            <a:r>
              <a:rPr lang="zh-CN" altLang="en-US" dirty="0"/>
              <a:t>                               </a:t>
            </a:r>
            <a:r>
              <a:rPr lang="zh-CN" altLang="en-US" b="1" dirty="0">
                <a:solidFill>
                  <a:srgbClr val="FF0000"/>
                </a:solidFill>
              </a:rPr>
              <a:t>代码规范：常量名字必须全大写</a:t>
            </a:r>
          </a:p>
          <a:p>
            <a:r>
              <a:rPr lang="en-US" altLang="zh-CN" sz="2000" dirty="0" err="1">
                <a:solidFill>
                  <a:srgbClr val="AA0D91"/>
                </a:solidFill>
                <a:latin typeface="Menlo" panose="020B0609030804020204" pitchFamily="49" charset="0"/>
              </a:rPr>
              <a:t>const</a:t>
            </a:r>
            <a:r>
              <a:rPr lang="zh-CN" altLang="en-US" dirty="0"/>
              <a:t>是一个修饰符，加在</a:t>
            </a:r>
            <a:r>
              <a:rPr lang="en-US" altLang="zh-CN" sz="2000" dirty="0" err="1">
                <a:solidFill>
                  <a:srgbClr val="AA0D91"/>
                </a:solidFill>
                <a:latin typeface="Menlo" panose="020B0609030804020204" pitchFamily="49" charset="0"/>
              </a:rPr>
              <a:t>int</a:t>
            </a:r>
            <a:r>
              <a:rPr lang="zh-CN" altLang="en-US" dirty="0"/>
              <a:t>的前面，用来给这个“变量”加上⼀个</a:t>
            </a:r>
            <a:r>
              <a:rPr lang="en-US" altLang="zh-CN" sz="2000" dirty="0" err="1">
                <a:solidFill>
                  <a:srgbClr val="AA0D91"/>
                </a:solidFill>
                <a:latin typeface="Menlo" panose="020B0609030804020204" pitchFamily="49" charset="0"/>
              </a:rPr>
              <a:t>const</a:t>
            </a:r>
            <a:r>
              <a:rPr lang="zh-CN" altLang="en-US" dirty="0"/>
              <a:t>（不变的）的属性。这个</a:t>
            </a:r>
            <a:r>
              <a:rPr lang="en-US" altLang="zh-CN" sz="2000" dirty="0" err="1">
                <a:solidFill>
                  <a:srgbClr val="AA0D91"/>
                </a:solidFill>
                <a:latin typeface="Menlo" panose="020B0609030804020204" pitchFamily="49" charset="0"/>
              </a:rPr>
              <a:t>const</a:t>
            </a:r>
            <a:r>
              <a:rPr lang="zh-CN" altLang="en-US" dirty="0"/>
              <a:t>的属性表示这个变量的值一旦初始化，就不能再修改了</a:t>
            </a:r>
          </a:p>
          <a:p>
            <a:pPr marL="0" indent="0">
              <a:buNone/>
            </a:pPr>
            <a:r>
              <a:rPr lang="zh-CN" altLang="en-US" sz="2000" dirty="0">
                <a:solidFill>
                  <a:srgbClr val="AA0D91"/>
                </a:solidFill>
                <a:latin typeface="Menlo" panose="020B0609030804020204" pitchFamily="49" charset="0"/>
              </a:rPr>
              <a:t>           </a:t>
            </a:r>
            <a:endParaRPr lang="en-US" altLang="zh-CN" dirty="0"/>
          </a:p>
          <a:p>
            <a:r>
              <a:rPr lang="zh-CN" altLang="en-US" dirty="0"/>
              <a:t>如果你</a:t>
            </a:r>
            <a:r>
              <a:rPr lang="zh-CN" altLang="en-US" b="1" dirty="0">
                <a:solidFill>
                  <a:srgbClr val="C00000"/>
                </a:solidFill>
              </a:rPr>
              <a:t>试图对常量做修改</a:t>
            </a:r>
            <a:r>
              <a:rPr lang="zh-CN" altLang="en-US" dirty="0"/>
              <a:t>，把它放在赋值运算符的左边，就会被</a:t>
            </a:r>
            <a:r>
              <a:rPr lang="zh-CN" altLang="en-US" b="1" dirty="0">
                <a:solidFill>
                  <a:srgbClr val="C00000"/>
                </a:solidFill>
              </a:rPr>
              <a:t>编译</a:t>
            </a:r>
            <a:r>
              <a:rPr lang="zh-CN" altLang="en-US" dirty="0"/>
              <a:t>器发现，指出为一个</a:t>
            </a:r>
            <a:r>
              <a:rPr lang="zh-CN" altLang="en-US" b="1" dirty="0">
                <a:solidFill>
                  <a:srgbClr val="C00000"/>
                </a:solidFill>
              </a:rPr>
              <a:t>错误</a:t>
            </a:r>
          </a:p>
        </p:txBody>
      </p:sp>
      <p:sp>
        <p:nvSpPr>
          <p:cNvPr id="3" name="Title 2"/>
          <p:cNvSpPr>
            <a:spLocks noGrp="1"/>
          </p:cNvSpPr>
          <p:nvPr>
            <p:ph type="title"/>
          </p:nvPr>
        </p:nvSpPr>
        <p:spPr/>
        <p:txBody>
          <a:bodyPr/>
          <a:lstStyle/>
          <a:p>
            <a:r>
              <a:rPr lang="en-US" altLang="zh-CN" dirty="0"/>
              <a:t>2.2 </a:t>
            </a:r>
            <a:r>
              <a:rPr lang="zh-CN" altLang="en-US" dirty="0"/>
              <a:t>常量</a:t>
            </a:r>
            <a:r>
              <a:rPr lang="zh-CN" altLang="en-US" sz="2400" dirty="0">
                <a:solidFill>
                  <a:srgbClr val="FFFF00"/>
                </a:solidFill>
              </a:rPr>
              <a:t>：定义（非学术共识，但范老师是这样定义的）</a:t>
            </a:r>
          </a:p>
        </p:txBody>
      </p:sp>
      <p:sp>
        <p:nvSpPr>
          <p:cNvPr id="4" name="Date Placeholder 3"/>
          <p:cNvSpPr>
            <a:spLocks noGrp="1"/>
          </p:cNvSpPr>
          <p:nvPr>
            <p:ph type="dt" sz="half" idx="10"/>
          </p:nvPr>
        </p:nvSpPr>
        <p:spPr/>
        <p:txBody>
          <a:bodyPr/>
          <a:lstStyle/>
          <a:p>
            <a:fld id="{41EE3061-79BD-4DE0-B221-D8412E080A39}" type="datetime1">
              <a:rPr lang="zh-CN" altLang="en-US" smtClean="0"/>
              <a:t>2020/9/25</a:t>
            </a:fld>
            <a:endParaRPr lang="zh-CN" altLang="en-US"/>
          </a:p>
        </p:txBody>
      </p:sp>
      <p:sp>
        <p:nvSpPr>
          <p:cNvPr id="5" name="Footer Placeholder 4"/>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
        <p:nvSpPr>
          <p:cNvPr id="6" name="Slide Number Placeholder 5"/>
          <p:cNvSpPr>
            <a:spLocks noGrp="1"/>
          </p:cNvSpPr>
          <p:nvPr>
            <p:ph type="sldNum" sz="quarter" idx="12"/>
          </p:nvPr>
        </p:nvSpPr>
        <p:spPr/>
        <p:txBody>
          <a:bodyPr/>
          <a:lstStyle/>
          <a:p>
            <a:fld id="{57E71E5F-B3DE-4457-8F57-E0F998074911}" type="slidenum">
              <a:rPr lang="zh-CN" altLang="en-US" smtClean="0"/>
              <a:pPr/>
              <a:t>38</a:t>
            </a:fld>
            <a:endParaRPr lang="zh-CN" altLang="en-US"/>
          </a:p>
        </p:txBody>
      </p:sp>
      <p:sp>
        <p:nvSpPr>
          <p:cNvPr id="7" name="Rectangle 13">
            <a:extLst>
              <a:ext uri="{FF2B5EF4-FFF2-40B4-BE49-F238E27FC236}">
                <a16:creationId xmlns:a16="http://schemas.microsoft.com/office/drawing/2014/main" id="{BF43446C-875E-DE4F-AA34-7AD554EE9FA6}"/>
              </a:ext>
            </a:extLst>
          </p:cNvPr>
          <p:cNvSpPr/>
          <p:nvPr/>
        </p:nvSpPr>
        <p:spPr>
          <a:xfrm>
            <a:off x="1527356" y="2324387"/>
            <a:ext cx="6232796" cy="461665"/>
          </a:xfrm>
          <a:prstGeom prst="rect">
            <a:avLst/>
          </a:prstGeom>
        </p:spPr>
        <p:txBody>
          <a:bodyPr wrap="none">
            <a:spAutoFit/>
          </a:bodyPr>
          <a:lstStyle/>
          <a:p>
            <a:r>
              <a:rPr lang="en-US" altLang="zh-CN" sz="2400" dirty="0">
                <a:solidFill>
                  <a:srgbClr val="AA0D91"/>
                </a:solidFill>
                <a:latin typeface="Menlo" panose="020B0609030804020204" pitchFamily="49" charset="0"/>
              </a:rPr>
              <a:t>const </a:t>
            </a:r>
            <a:r>
              <a:rPr lang="en-US" altLang="zh-CN" sz="2200" b="1" dirty="0">
                <a:solidFill>
                  <a:srgbClr val="0070C0"/>
                </a:solidFill>
                <a:latin typeface="微软雅黑" panose="020B0503020204020204" pitchFamily="34" charset="-122"/>
                <a:ea typeface="微软雅黑" panose="020B0503020204020204" pitchFamily="34" charset="-122"/>
              </a:rPr>
              <a:t>&lt;</a:t>
            </a:r>
            <a:r>
              <a:rPr lang="zh-CN" altLang="en-US" sz="2200" b="1" dirty="0">
                <a:solidFill>
                  <a:srgbClr val="0070C0"/>
                </a:solidFill>
                <a:latin typeface="微软雅黑" panose="020B0503020204020204" pitchFamily="34" charset="-122"/>
                <a:ea typeface="微软雅黑" panose="020B0503020204020204" pitchFamily="34" charset="-122"/>
              </a:rPr>
              <a:t>类型名称</a:t>
            </a:r>
            <a:r>
              <a:rPr lang="en-US" altLang="zh-CN" sz="2200" b="1" dirty="0">
                <a:solidFill>
                  <a:srgbClr val="0070C0"/>
                </a:solidFill>
                <a:latin typeface="微软雅黑" panose="020B0503020204020204" pitchFamily="34" charset="-122"/>
                <a:ea typeface="微软雅黑" panose="020B0503020204020204" pitchFamily="34" charset="-122"/>
              </a:rPr>
              <a:t>&gt; &lt;</a:t>
            </a:r>
            <a:r>
              <a:rPr lang="zh-CN" altLang="en-US" sz="2200" b="1" dirty="0">
                <a:solidFill>
                  <a:srgbClr val="FF0000"/>
                </a:solidFill>
                <a:latin typeface="微软雅黑" panose="020B0503020204020204" pitchFamily="34" charset="-122"/>
                <a:ea typeface="微软雅黑" panose="020B0503020204020204" pitchFamily="34" charset="-122"/>
              </a:rPr>
              <a:t>常量名称</a:t>
            </a:r>
            <a:r>
              <a:rPr lang="en-US" altLang="zh-CN" sz="2200" b="1" dirty="0">
                <a:solidFill>
                  <a:srgbClr val="0070C0"/>
                </a:solidFill>
                <a:latin typeface="微软雅黑" panose="020B0503020204020204" pitchFamily="34" charset="-122"/>
                <a:ea typeface="微软雅黑" panose="020B0503020204020204" pitchFamily="34" charset="-122"/>
              </a:rPr>
              <a:t>&gt;</a:t>
            </a:r>
            <a:r>
              <a:rPr lang="en-US" altLang="zh-CN" sz="2200" dirty="0">
                <a:latin typeface="GillSans"/>
              </a:rPr>
              <a:t> </a:t>
            </a:r>
            <a:r>
              <a:rPr lang="en-US" altLang="zh-CN" sz="2200" b="1" dirty="0">
                <a:solidFill>
                  <a:srgbClr val="0070C0"/>
                </a:solidFill>
                <a:latin typeface="微软雅黑" panose="020B0503020204020204" pitchFamily="34" charset="-122"/>
                <a:ea typeface="微软雅黑" panose="020B0503020204020204" pitchFamily="34" charset="-122"/>
              </a:rPr>
              <a:t>= &lt;</a:t>
            </a:r>
            <a:r>
              <a:rPr lang="zh-CN" altLang="en-US" sz="2200" b="1" dirty="0">
                <a:solidFill>
                  <a:srgbClr val="0070C0"/>
                </a:solidFill>
                <a:latin typeface="微软雅黑" panose="020B0503020204020204" pitchFamily="34" charset="-122"/>
                <a:ea typeface="微软雅黑" panose="020B0503020204020204" pitchFamily="34" charset="-122"/>
              </a:rPr>
              <a:t>初始值</a:t>
            </a:r>
            <a:r>
              <a:rPr lang="en-US" altLang="zh-CN" sz="2200" b="1" dirty="0">
                <a:solidFill>
                  <a:srgbClr val="0070C0"/>
                </a:solidFill>
                <a:latin typeface="微软雅黑" panose="020B0503020204020204" pitchFamily="34" charset="-122"/>
                <a:ea typeface="微软雅黑" panose="020B0503020204020204" pitchFamily="34" charset="-122"/>
              </a:rPr>
              <a:t>&gt;;</a:t>
            </a:r>
            <a:endParaRPr lang="zh-CN" altLang="en-US" sz="2200"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125428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77371" y="1348268"/>
            <a:ext cx="8403771" cy="1686333"/>
          </a:xfrm>
        </p:spPr>
        <p:txBody>
          <a:bodyPr>
            <a:normAutofit fontScale="92500" lnSpcReduction="20000"/>
          </a:bodyPr>
          <a:lstStyle/>
          <a:p>
            <a:r>
              <a:rPr lang="zh-CN" altLang="en-US" b="1" dirty="0"/>
              <a:t>字面量（</a:t>
            </a:r>
            <a:r>
              <a:rPr lang="en-US" altLang="zh-CN" b="1" dirty="0"/>
              <a:t>Literal</a:t>
            </a:r>
            <a:r>
              <a:rPr lang="zh-CN" altLang="en-US" b="1" dirty="0"/>
              <a:t>）：</a:t>
            </a:r>
            <a:r>
              <a:rPr lang="zh-CN" altLang="en-US" b="1" dirty="0">
                <a:solidFill>
                  <a:srgbClr val="C00000"/>
                </a:solidFill>
              </a:rPr>
              <a:t>有类型、</a:t>
            </a:r>
            <a:r>
              <a:rPr lang="zh-CN" altLang="en-US" b="1" dirty="0">
                <a:solidFill>
                  <a:srgbClr val="0000FF"/>
                </a:solidFill>
              </a:rPr>
              <a:t>无名字、大多数无空间</a:t>
            </a:r>
            <a:r>
              <a:rPr lang="zh-CN" altLang="en-US" b="1" dirty="0">
                <a:solidFill>
                  <a:srgbClr val="C00000"/>
                </a:solidFill>
              </a:rPr>
              <a:t>，固定不变的值</a:t>
            </a:r>
            <a:r>
              <a:rPr lang="zh-CN" altLang="en-US" b="1" dirty="0"/>
              <a:t>（也常被称为：常数、</a:t>
            </a:r>
            <a:r>
              <a:rPr lang="zh-CN" altLang="en-US" b="1" strike="sngStrike" dirty="0"/>
              <a:t>常量</a:t>
            </a:r>
            <a:r>
              <a:rPr lang="zh-CN" altLang="en-US" b="1" dirty="0"/>
              <a:t>，字面常量</a:t>
            </a:r>
            <a:r>
              <a:rPr lang="en-US" altLang="zh-CN" b="1" dirty="0"/>
              <a:t>……</a:t>
            </a:r>
            <a:r>
              <a:rPr lang="zh-CN" altLang="en-US" b="1" dirty="0"/>
              <a:t>）</a:t>
            </a:r>
            <a:endParaRPr lang="en-US" altLang="zh-CN" b="1" dirty="0"/>
          </a:p>
          <a:p>
            <a:endParaRPr lang="en-US" altLang="zh-CN" b="1" dirty="0"/>
          </a:p>
          <a:p>
            <a:r>
              <a:rPr lang="zh-CN" altLang="en-US" b="1" dirty="0">
                <a:solidFill>
                  <a:srgbClr val="000000"/>
                </a:solidFill>
                <a:latin typeface="PingFangSC-Regular"/>
              </a:rPr>
              <a:t>整数字面量</a:t>
            </a:r>
            <a:r>
              <a:rPr lang="zh-CN" altLang="en-US" dirty="0">
                <a:solidFill>
                  <a:srgbClr val="000000"/>
                </a:solidFill>
                <a:latin typeface="PingFangSC-Regular"/>
              </a:rPr>
              <a:t>，三种因素的组合：进制、有无符号、字节长度</a:t>
            </a:r>
            <a:endParaRPr lang="en-US" altLang="zh-CN" dirty="0">
              <a:solidFill>
                <a:srgbClr val="000000"/>
              </a:solidFill>
              <a:latin typeface="PingFangSC-Regular"/>
            </a:endParaRPr>
          </a:p>
        </p:txBody>
      </p:sp>
      <p:sp>
        <p:nvSpPr>
          <p:cNvPr id="3" name="Title 2"/>
          <p:cNvSpPr>
            <a:spLocks noGrp="1"/>
          </p:cNvSpPr>
          <p:nvPr>
            <p:ph type="title"/>
          </p:nvPr>
        </p:nvSpPr>
        <p:spPr/>
        <p:txBody>
          <a:bodyPr/>
          <a:lstStyle/>
          <a:p>
            <a:r>
              <a:rPr lang="en-US" altLang="zh-CN" dirty="0"/>
              <a:t>2.3 </a:t>
            </a:r>
            <a:r>
              <a:rPr lang="zh-CN" altLang="en-US" dirty="0"/>
              <a:t>字面量</a:t>
            </a:r>
            <a:r>
              <a:rPr lang="zh-CN" altLang="en-US" sz="2400" dirty="0">
                <a:solidFill>
                  <a:srgbClr val="FFFF00"/>
                </a:solidFill>
              </a:rPr>
              <a:t>：整数字面量</a:t>
            </a:r>
          </a:p>
        </p:txBody>
      </p:sp>
      <p:sp>
        <p:nvSpPr>
          <p:cNvPr id="4" name="Date Placeholder 3"/>
          <p:cNvSpPr>
            <a:spLocks noGrp="1"/>
          </p:cNvSpPr>
          <p:nvPr>
            <p:ph type="dt" sz="half" idx="10"/>
          </p:nvPr>
        </p:nvSpPr>
        <p:spPr/>
        <p:txBody>
          <a:bodyPr/>
          <a:lstStyle/>
          <a:p>
            <a:fld id="{DF03C4A7-5A25-40B0-9E8F-BE23F76E68F1}" type="datetime1">
              <a:rPr lang="zh-CN" altLang="en-US" smtClean="0"/>
              <a:t>2020/9/25</a:t>
            </a:fld>
            <a:endParaRPr lang="zh-CN" altLang="en-US"/>
          </a:p>
        </p:txBody>
      </p:sp>
      <p:sp>
        <p:nvSpPr>
          <p:cNvPr id="5" name="Footer Placeholder 4"/>
          <p:cNvSpPr>
            <a:spLocks noGrp="1"/>
          </p:cNvSpPr>
          <p:nvPr>
            <p:ph type="ftr" sz="quarter" idx="11"/>
          </p:nvPr>
        </p:nvSpPr>
        <p:spPr/>
        <p:txBody>
          <a:bodyPr/>
          <a:lstStyle/>
          <a:p>
            <a:r>
              <a:rPr lang="en-US" altLang="zh-CN" dirty="0"/>
              <a:t>《</a:t>
            </a:r>
            <a:r>
              <a:rPr lang="zh-CN" altLang="en-US" dirty="0"/>
              <a:t>计算机语言与程序设计</a:t>
            </a:r>
            <a:r>
              <a:rPr lang="en-US" altLang="zh-CN" dirty="0"/>
              <a:t>》</a:t>
            </a:r>
            <a:endParaRPr lang="zh-CN" altLang="en-US" dirty="0"/>
          </a:p>
        </p:txBody>
      </p:sp>
      <p:sp>
        <p:nvSpPr>
          <p:cNvPr id="6" name="Slide Number Placeholder 5"/>
          <p:cNvSpPr>
            <a:spLocks noGrp="1"/>
          </p:cNvSpPr>
          <p:nvPr>
            <p:ph type="sldNum" sz="quarter" idx="12"/>
          </p:nvPr>
        </p:nvSpPr>
        <p:spPr/>
        <p:txBody>
          <a:bodyPr/>
          <a:lstStyle/>
          <a:p>
            <a:fld id="{57E71E5F-B3DE-4457-8F57-E0F998074911}" type="slidenum">
              <a:rPr lang="zh-CN" altLang="en-US" smtClean="0"/>
              <a:pPr/>
              <a:t>39</a:t>
            </a:fld>
            <a:endParaRPr lang="zh-CN" altLang="en-US"/>
          </a:p>
        </p:txBody>
      </p:sp>
      <p:sp>
        <p:nvSpPr>
          <p:cNvPr id="9" name="文本框 8">
            <a:extLst>
              <a:ext uri="{FF2B5EF4-FFF2-40B4-BE49-F238E27FC236}">
                <a16:creationId xmlns:a16="http://schemas.microsoft.com/office/drawing/2014/main" id="{613C2C36-A204-EB4A-AC7E-41D33DE1E2F2}"/>
              </a:ext>
            </a:extLst>
          </p:cNvPr>
          <p:cNvSpPr txBox="1"/>
          <p:nvPr/>
        </p:nvSpPr>
        <p:spPr>
          <a:xfrm>
            <a:off x="709404" y="3308667"/>
            <a:ext cx="7725192" cy="461665"/>
          </a:xfrm>
          <a:prstGeom prst="rect">
            <a:avLst/>
          </a:prstGeom>
          <a:noFill/>
        </p:spPr>
        <p:txBody>
          <a:bodyPr wrap="none" rtlCol="0">
            <a:spAutoFit/>
          </a:bodyPr>
          <a:lstStyle/>
          <a:p>
            <a:r>
              <a:rPr kumimoji="1" lang="zh-CN" altLang="en-US" sz="2400" b="1" dirty="0">
                <a:solidFill>
                  <a:srgbClr val="016600"/>
                </a:solidFill>
                <a:latin typeface="Microsoft YaHei" panose="020B0503020204020204" pitchFamily="34" charset="-122"/>
                <a:ea typeface="Microsoft YaHei" panose="020B0503020204020204" pitchFamily="34" charset="-122"/>
              </a:rPr>
              <a:t>正负号</a:t>
            </a:r>
            <a:r>
              <a:rPr kumimoji="1" lang="en-US" altLang="zh-CN" sz="2400" b="1" baseline="-25000" dirty="0">
                <a:solidFill>
                  <a:srgbClr val="016600"/>
                </a:solidFill>
                <a:latin typeface="Microsoft YaHei" panose="020B0503020204020204" pitchFamily="34" charset="-122"/>
                <a:ea typeface="Microsoft YaHei" panose="020B0503020204020204" pitchFamily="34" charset="-122"/>
              </a:rPr>
              <a:t>optional</a:t>
            </a:r>
            <a:r>
              <a:rPr kumimoji="1" lang="zh-CN" altLang="en-US" sz="2400" b="1" dirty="0">
                <a:solidFill>
                  <a:srgbClr val="016600"/>
                </a:solidFill>
                <a:latin typeface="Microsoft YaHei" panose="020B0503020204020204" pitchFamily="34" charset="-122"/>
                <a:ea typeface="Microsoft YaHei" panose="020B0503020204020204" pitchFamily="34" charset="-122"/>
              </a:rPr>
              <a:t>  </a:t>
            </a:r>
            <a:r>
              <a:rPr kumimoji="1" lang="zh-CN" altLang="en-US" sz="2400" b="1" dirty="0">
                <a:solidFill>
                  <a:srgbClr val="0000FF"/>
                </a:solidFill>
                <a:latin typeface="Microsoft YaHei" panose="020B0503020204020204" pitchFamily="34" charset="-122"/>
                <a:ea typeface="Microsoft YaHei" panose="020B0503020204020204" pitchFamily="34" charset="-122"/>
              </a:rPr>
              <a:t>数字区</a:t>
            </a:r>
            <a:r>
              <a:rPr kumimoji="1" lang="zh-CN" altLang="en-US" sz="2400" b="1" dirty="0">
                <a:latin typeface="Microsoft YaHei" panose="020B0503020204020204" pitchFamily="34" charset="-122"/>
                <a:ea typeface="Microsoft YaHei" panose="020B0503020204020204" pitchFamily="34" charset="-122"/>
              </a:rPr>
              <a:t>   </a:t>
            </a:r>
            <a:r>
              <a:rPr kumimoji="1" lang="zh-CN" altLang="en-US" sz="2400" b="1" dirty="0">
                <a:solidFill>
                  <a:srgbClr val="C00000"/>
                </a:solidFill>
                <a:latin typeface="Microsoft YaHei" panose="020B0503020204020204" pitchFamily="34" charset="-122"/>
                <a:ea typeface="Microsoft YaHei" panose="020B0503020204020204" pitchFamily="34" charset="-122"/>
              </a:rPr>
              <a:t>符号后缀</a:t>
            </a:r>
            <a:r>
              <a:rPr kumimoji="1" lang="en-US" altLang="zh-CN" sz="2400" b="1" baseline="-25000" dirty="0">
                <a:solidFill>
                  <a:srgbClr val="C00000"/>
                </a:solidFill>
                <a:latin typeface="Microsoft YaHei" panose="020B0503020204020204" pitchFamily="34" charset="-122"/>
                <a:ea typeface="Microsoft YaHei" panose="020B0503020204020204" pitchFamily="34" charset="-122"/>
              </a:rPr>
              <a:t>optional</a:t>
            </a:r>
            <a:r>
              <a:rPr kumimoji="1" lang="zh-CN" altLang="en-US" sz="2400" b="1" dirty="0">
                <a:solidFill>
                  <a:srgbClr val="C00000"/>
                </a:solidFill>
                <a:latin typeface="Microsoft YaHei" panose="020B0503020204020204" pitchFamily="34" charset="-122"/>
                <a:ea typeface="Microsoft YaHei" panose="020B0503020204020204" pitchFamily="34" charset="-122"/>
              </a:rPr>
              <a:t>  长度后缀</a:t>
            </a:r>
            <a:r>
              <a:rPr kumimoji="1" lang="en-US" altLang="zh-CN" sz="2400" b="1" baseline="-25000" dirty="0">
                <a:solidFill>
                  <a:srgbClr val="C00000"/>
                </a:solidFill>
                <a:latin typeface="Microsoft YaHei" panose="020B0503020204020204" pitchFamily="34" charset="-122"/>
                <a:ea typeface="Microsoft YaHei" panose="020B0503020204020204" pitchFamily="34" charset="-122"/>
              </a:rPr>
              <a:t>optional</a:t>
            </a:r>
            <a:endParaRPr kumimoji="1" lang="zh-CN" altLang="en-US" sz="2400" b="1" baseline="-25000" dirty="0">
              <a:solidFill>
                <a:srgbClr val="C00000"/>
              </a:solidFill>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513CC713-7F80-B549-9934-3B72B0D550ED}"/>
              </a:ext>
            </a:extLst>
          </p:cNvPr>
          <p:cNvSpPr txBox="1"/>
          <p:nvPr/>
        </p:nvSpPr>
        <p:spPr>
          <a:xfrm>
            <a:off x="3980863" y="3953442"/>
            <a:ext cx="2629246"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zh-CN" b="1" dirty="0">
                <a:latin typeface="Microsoft YaHei" panose="020B0503020204020204" pitchFamily="34" charset="-122"/>
                <a:ea typeface="Microsoft YaHei" panose="020B0503020204020204" pitchFamily="34" charset="-122"/>
              </a:rPr>
              <a:t>U</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or</a:t>
            </a:r>
            <a:r>
              <a:rPr kumimoji="1" lang="zh-CN" altLang="en-US" dirty="0">
                <a:latin typeface="Microsoft YaHei" panose="020B0503020204020204" pitchFamily="34" charset="-122"/>
                <a:ea typeface="Microsoft YaHei" panose="020B0503020204020204" pitchFamily="34" charset="-122"/>
              </a:rPr>
              <a:t> </a:t>
            </a:r>
            <a:r>
              <a:rPr kumimoji="1" lang="en-US" altLang="zh-CN" b="1" dirty="0">
                <a:latin typeface="Microsoft YaHei" panose="020B0503020204020204" pitchFamily="34" charset="-122"/>
                <a:ea typeface="Microsoft YaHei" panose="020B0503020204020204" pitchFamily="34" charset="-122"/>
              </a:rPr>
              <a:t>u</a:t>
            </a:r>
            <a:r>
              <a:rPr kumimoji="1" lang="zh-CN" altLang="en-US" dirty="0">
                <a:latin typeface="Microsoft YaHei" panose="020B0503020204020204" pitchFamily="34" charset="-122"/>
                <a:ea typeface="Microsoft YaHei" panose="020B0503020204020204" pitchFamily="34" charset="-122"/>
              </a:rPr>
              <a:t> 表示无符号数</a:t>
            </a:r>
            <a:endParaRPr kumimoji="1" lang="en-US" altLang="zh-CN"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不写表示有符号数</a:t>
            </a:r>
          </a:p>
        </p:txBody>
      </p:sp>
      <p:cxnSp>
        <p:nvCxnSpPr>
          <p:cNvPr id="12" name="直线箭头连接符 11">
            <a:extLst>
              <a:ext uri="{FF2B5EF4-FFF2-40B4-BE49-F238E27FC236}">
                <a16:creationId xmlns:a16="http://schemas.microsoft.com/office/drawing/2014/main" id="{FB47E147-F79A-CB44-B899-89FD345E1EAF}"/>
              </a:ext>
            </a:extLst>
          </p:cNvPr>
          <p:cNvCxnSpPr>
            <a:cxnSpLocks/>
          </p:cNvCxnSpPr>
          <p:nvPr/>
        </p:nvCxnSpPr>
        <p:spPr>
          <a:xfrm flipH="1">
            <a:off x="4160017" y="3789006"/>
            <a:ext cx="221064" cy="274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0D1EAEFA-978E-AF44-93AB-20314B4E251C}"/>
              </a:ext>
            </a:extLst>
          </p:cNvPr>
          <p:cNvSpPr txBox="1"/>
          <p:nvPr/>
        </p:nvSpPr>
        <p:spPr>
          <a:xfrm>
            <a:off x="6015641" y="4953870"/>
            <a:ext cx="2781531"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zh-CN" b="1" dirty="0">
                <a:latin typeface="Microsoft YaHei" panose="020B0503020204020204" pitchFamily="34" charset="-122"/>
                <a:ea typeface="Microsoft YaHei" panose="020B0503020204020204" pitchFamily="34" charset="-122"/>
              </a:rPr>
              <a:t>L</a:t>
            </a:r>
            <a:r>
              <a:rPr kumimoji="1" lang="zh-CN" altLang="en-US" b="1"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or</a:t>
            </a:r>
            <a:r>
              <a:rPr kumimoji="1" lang="zh-CN" altLang="en-US" dirty="0">
                <a:latin typeface="Microsoft YaHei" panose="020B0503020204020204" pitchFamily="34" charset="-122"/>
                <a:ea typeface="Microsoft YaHei" panose="020B0503020204020204" pitchFamily="34" charset="-122"/>
              </a:rPr>
              <a:t> </a:t>
            </a:r>
            <a:r>
              <a:rPr kumimoji="1" lang="en-US" altLang="zh-CN" b="1" dirty="0">
                <a:latin typeface="Microsoft YaHei" panose="020B0503020204020204" pitchFamily="34" charset="-122"/>
                <a:ea typeface="Microsoft YaHei" panose="020B0503020204020204" pitchFamily="34" charset="-122"/>
              </a:rPr>
              <a:t>l</a:t>
            </a:r>
            <a:r>
              <a:rPr kumimoji="1" lang="zh-CN" altLang="en-US" dirty="0">
                <a:latin typeface="Microsoft YaHei" panose="020B0503020204020204" pitchFamily="34" charset="-122"/>
                <a:ea typeface="Microsoft YaHei" panose="020B0503020204020204" pitchFamily="34" charset="-122"/>
              </a:rPr>
              <a:t> 表示</a:t>
            </a:r>
            <a:r>
              <a:rPr kumimoji="1" lang="en-US" altLang="zh-CN" dirty="0">
                <a:latin typeface="Microsoft YaHei" panose="020B0503020204020204" pitchFamily="34" charset="-122"/>
                <a:ea typeface="Microsoft YaHei" panose="020B0503020204020204" pitchFamily="34" charset="-122"/>
              </a:rPr>
              <a:t>long</a:t>
            </a:r>
          </a:p>
          <a:p>
            <a:pPr marL="285750" indent="-285750">
              <a:buFont typeface="Arial" panose="020B0604020202020204" pitchFamily="34" charset="0"/>
              <a:buChar char="•"/>
            </a:pPr>
            <a:r>
              <a:rPr kumimoji="1" lang="en-US" altLang="zh-CN" b="1" dirty="0">
                <a:latin typeface="Microsoft YaHei" panose="020B0503020204020204" pitchFamily="34" charset="-122"/>
                <a:ea typeface="Microsoft YaHei" panose="020B0503020204020204" pitchFamily="34" charset="-122"/>
              </a:rPr>
              <a:t>LL</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or</a:t>
            </a:r>
            <a:r>
              <a:rPr kumimoji="1" lang="zh-CN" altLang="en-US" dirty="0">
                <a:latin typeface="Microsoft YaHei" panose="020B0503020204020204" pitchFamily="34" charset="-122"/>
                <a:ea typeface="Microsoft YaHei" panose="020B0503020204020204" pitchFamily="34" charset="-122"/>
              </a:rPr>
              <a:t> </a:t>
            </a:r>
            <a:r>
              <a:rPr kumimoji="1" lang="en-US" altLang="zh-CN" b="1" dirty="0" err="1">
                <a:latin typeface="Microsoft YaHei" panose="020B0503020204020204" pitchFamily="34" charset="-122"/>
                <a:ea typeface="Microsoft YaHei" panose="020B0503020204020204" pitchFamily="34" charset="-122"/>
              </a:rPr>
              <a:t>ll</a:t>
            </a:r>
            <a:r>
              <a:rPr kumimoji="1" lang="zh-CN" altLang="en-US" dirty="0">
                <a:latin typeface="Microsoft YaHei" panose="020B0503020204020204" pitchFamily="34" charset="-122"/>
                <a:ea typeface="Microsoft YaHei" panose="020B0503020204020204" pitchFamily="34" charset="-122"/>
              </a:rPr>
              <a:t>表示</a:t>
            </a:r>
            <a:r>
              <a:rPr kumimoji="1" lang="en-US" altLang="zh-CN" dirty="0">
                <a:latin typeface="Microsoft YaHei" panose="020B0503020204020204" pitchFamily="34" charset="-122"/>
                <a:ea typeface="Microsoft YaHei" panose="020B0503020204020204" pitchFamily="34" charset="-122"/>
              </a:rPr>
              <a:t>long</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long</a:t>
            </a:r>
          </a:p>
          <a:p>
            <a:pPr marL="285750" indent="-285750">
              <a:buFont typeface="Arial" panose="020B0604020202020204" pitchFamily="34" charset="0"/>
              <a:buChar char="•"/>
            </a:pPr>
            <a:r>
              <a:rPr kumimoji="1" lang="zh-CN" altLang="en-US" b="1" dirty="0">
                <a:solidFill>
                  <a:srgbClr val="C00000"/>
                </a:solidFill>
                <a:latin typeface="Microsoft YaHei" panose="020B0503020204020204" pitchFamily="34" charset="-122"/>
                <a:ea typeface="Microsoft YaHei" panose="020B0503020204020204" pitchFamily="34" charset="-122"/>
              </a:rPr>
              <a:t>不写表示自动计算长度</a:t>
            </a:r>
          </a:p>
        </p:txBody>
      </p:sp>
      <p:cxnSp>
        <p:nvCxnSpPr>
          <p:cNvPr id="16" name="直线箭头连接符 15">
            <a:extLst>
              <a:ext uri="{FF2B5EF4-FFF2-40B4-BE49-F238E27FC236}">
                <a16:creationId xmlns:a16="http://schemas.microsoft.com/office/drawing/2014/main" id="{6EBF610F-013A-D248-82D4-748B5B03E9C8}"/>
              </a:ext>
            </a:extLst>
          </p:cNvPr>
          <p:cNvCxnSpPr>
            <a:cxnSpLocks/>
          </p:cNvCxnSpPr>
          <p:nvPr/>
        </p:nvCxnSpPr>
        <p:spPr>
          <a:xfrm flipH="1">
            <a:off x="6355550" y="3718277"/>
            <a:ext cx="813917" cy="1235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6FBE5F42-D9F2-7F4D-8F73-3571E1F31E69}"/>
              </a:ext>
            </a:extLst>
          </p:cNvPr>
          <p:cNvSpPr txBox="1"/>
          <p:nvPr/>
        </p:nvSpPr>
        <p:spPr>
          <a:xfrm>
            <a:off x="305538" y="4607631"/>
            <a:ext cx="5250171" cy="1705403"/>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kumimoji="1" lang="zh-CN" altLang="en-US" dirty="0">
                <a:solidFill>
                  <a:srgbClr val="0000FF"/>
                </a:solidFill>
                <a:latin typeface="Microsoft YaHei" panose="020B0503020204020204" pitchFamily="34" charset="-122"/>
                <a:ea typeface="Microsoft YaHei" panose="020B0503020204020204" pitchFamily="34" charset="-122"/>
              </a:rPr>
              <a:t>优先级</a:t>
            </a:r>
            <a:r>
              <a:rPr kumimoji="1" lang="en-US" altLang="zh-CN" dirty="0">
                <a:solidFill>
                  <a:srgbClr val="0000FF"/>
                </a:solidFill>
                <a:latin typeface="Microsoft YaHei" panose="020B0503020204020204" pitchFamily="34" charset="-122"/>
                <a:ea typeface="Microsoft YaHei" panose="020B0503020204020204" pitchFamily="34" charset="-122"/>
              </a:rPr>
              <a:t>1</a:t>
            </a:r>
            <a:r>
              <a:rPr kumimoji="1" lang="zh-CN" altLang="en-US" dirty="0">
                <a:latin typeface="Microsoft YaHei" panose="020B0503020204020204" pitchFamily="34" charset="-122"/>
                <a:ea typeface="Microsoft YaHei" panose="020B0503020204020204" pitchFamily="34" charset="-122"/>
              </a:rPr>
              <a:t>：</a:t>
            </a:r>
            <a:r>
              <a:rPr kumimoji="1" lang="en-US" altLang="zh-CN" b="1" dirty="0">
                <a:latin typeface="Microsoft YaHei" panose="020B0503020204020204" pitchFamily="34" charset="-122"/>
                <a:ea typeface="Microsoft YaHei" panose="020B0503020204020204" pitchFamily="34" charset="-122"/>
              </a:rPr>
              <a:t>0x</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or</a:t>
            </a:r>
            <a:r>
              <a:rPr kumimoji="1" lang="zh-CN" altLang="en-US" dirty="0">
                <a:latin typeface="Microsoft YaHei" panose="020B0503020204020204" pitchFamily="34" charset="-122"/>
                <a:ea typeface="Microsoft YaHei" panose="020B0503020204020204" pitchFamily="34" charset="-122"/>
              </a:rPr>
              <a:t> </a:t>
            </a:r>
            <a:r>
              <a:rPr kumimoji="1" lang="en-US" altLang="zh-CN" b="1" dirty="0">
                <a:latin typeface="Microsoft YaHei" panose="020B0503020204020204" pitchFamily="34" charset="-122"/>
                <a:ea typeface="Microsoft YaHei" panose="020B0503020204020204" pitchFamily="34" charset="-122"/>
              </a:rPr>
              <a:t>0X</a:t>
            </a:r>
            <a:r>
              <a:rPr kumimoji="1" lang="zh-CN" altLang="en-US" dirty="0">
                <a:latin typeface="Microsoft YaHei" panose="020B0503020204020204" pitchFamily="34" charset="-122"/>
                <a:ea typeface="Microsoft YaHei" panose="020B0503020204020204" pitchFamily="34" charset="-122"/>
              </a:rPr>
              <a:t>开头，后续</a:t>
            </a:r>
            <a:r>
              <a:rPr kumimoji="1" lang="en-US" altLang="zh-CN" dirty="0">
                <a:latin typeface="Microsoft YaHei" panose="020B0503020204020204" pitchFamily="34" charset="-122"/>
                <a:ea typeface="Microsoft YaHei" panose="020B0503020204020204" pitchFamily="34" charset="-122"/>
              </a:rPr>
              <a:t>digit</a:t>
            </a:r>
            <a:r>
              <a:rPr kumimoji="1" lang="zh-CN" altLang="en-US" dirty="0">
                <a:latin typeface="Microsoft YaHei" panose="020B0503020204020204" pitchFamily="34" charset="-122"/>
                <a:ea typeface="Microsoft YaHei" panose="020B0503020204020204" pitchFamily="34" charset="-122"/>
              </a:rPr>
              <a:t>属于</a:t>
            </a:r>
            <a:r>
              <a:rPr kumimoji="1" lang="en-US" altLang="zh-CN" dirty="0">
                <a:latin typeface="Microsoft YaHei" panose="020B0503020204020204" pitchFamily="34" charset="-122"/>
                <a:ea typeface="Microsoft YaHei" panose="020B0503020204020204" pitchFamily="34" charset="-122"/>
              </a:rPr>
              <a:t>0~9</a:t>
            </a:r>
            <a:r>
              <a:rPr kumimoji="1" lang="zh-CN" altLang="en-US" dirty="0">
                <a:latin typeface="Microsoft YaHei" panose="020B0503020204020204" pitchFamily="34" charset="-122"/>
                <a:ea typeface="Microsoft YaHei" panose="020B0503020204020204" pitchFamily="34" charset="-122"/>
              </a:rPr>
              <a:t>或</a:t>
            </a:r>
            <a:r>
              <a:rPr kumimoji="1" lang="en-US" altLang="zh-CN" dirty="0">
                <a:latin typeface="Microsoft YaHei" panose="020B0503020204020204" pitchFamily="34" charset="-122"/>
                <a:ea typeface="Microsoft YaHei" panose="020B0503020204020204" pitchFamily="34" charset="-122"/>
              </a:rPr>
              <a:t>A~F</a:t>
            </a:r>
            <a:r>
              <a:rPr kumimoji="1" lang="zh-CN" altLang="en-US" dirty="0">
                <a:latin typeface="Microsoft YaHei" panose="020B0503020204020204" pitchFamily="34" charset="-122"/>
                <a:ea typeface="Microsoft YaHei" panose="020B0503020204020204" pitchFamily="34" charset="-122"/>
              </a:rPr>
              <a:t>或</a:t>
            </a:r>
            <a:r>
              <a:rPr kumimoji="1" lang="en-US" altLang="zh-CN" dirty="0" err="1">
                <a:latin typeface="Microsoft YaHei" panose="020B0503020204020204" pitchFamily="34" charset="-122"/>
                <a:ea typeface="Microsoft YaHei" panose="020B0503020204020204" pitchFamily="34" charset="-122"/>
              </a:rPr>
              <a:t>a~f</a:t>
            </a:r>
            <a:r>
              <a:rPr kumimoji="1" lang="zh-CN" altLang="en-US" dirty="0">
                <a:latin typeface="Microsoft YaHei" panose="020B0503020204020204" pitchFamily="34" charset="-122"/>
                <a:ea typeface="Microsoft YaHei" panose="020B0503020204020204" pitchFamily="34" charset="-122"/>
              </a:rPr>
              <a:t>。</a:t>
            </a:r>
            <a:r>
              <a:rPr kumimoji="1" lang="zh-CN" altLang="en-US" b="1" dirty="0">
                <a:solidFill>
                  <a:srgbClr val="0000FF"/>
                </a:solidFill>
                <a:latin typeface="Microsoft YaHei" panose="020B0503020204020204" pitchFamily="34" charset="-122"/>
                <a:ea typeface="Microsoft YaHei" panose="020B0503020204020204" pitchFamily="34" charset="-122"/>
              </a:rPr>
              <a:t>十六进制</a:t>
            </a:r>
            <a:endParaRPr kumimoji="1" lang="en-US" altLang="zh-CN" b="1" dirty="0">
              <a:solidFill>
                <a:srgbClr val="0000FF"/>
              </a:solidFill>
              <a:latin typeface="Microsoft YaHei" panose="020B0503020204020204" pitchFamily="34" charset="-122"/>
              <a:ea typeface="Microsoft YaHei" panose="020B0503020204020204" pitchFamily="34" charset="-122"/>
            </a:endParaRPr>
          </a:p>
          <a:p>
            <a:pPr marL="285750" indent="-285750" algn="just">
              <a:lnSpc>
                <a:spcPct val="150000"/>
              </a:lnSpc>
              <a:buFont typeface="Arial" panose="020B0604020202020204" pitchFamily="34" charset="0"/>
              <a:buChar char="•"/>
            </a:pPr>
            <a:r>
              <a:rPr kumimoji="1" lang="zh-CN" altLang="en-US" dirty="0">
                <a:solidFill>
                  <a:srgbClr val="0000FF"/>
                </a:solidFill>
                <a:latin typeface="Microsoft YaHei" panose="020B0503020204020204" pitchFamily="34" charset="-122"/>
                <a:ea typeface="Microsoft YaHei" panose="020B0503020204020204" pitchFamily="34" charset="-122"/>
              </a:rPr>
              <a:t>优先级</a:t>
            </a:r>
            <a:r>
              <a:rPr kumimoji="1" lang="en-US" altLang="zh-CN" dirty="0">
                <a:solidFill>
                  <a:srgbClr val="0000FF"/>
                </a:solidFill>
                <a:latin typeface="Microsoft YaHei" panose="020B0503020204020204" pitchFamily="34" charset="-122"/>
                <a:ea typeface="Microsoft YaHei" panose="020B0503020204020204" pitchFamily="34" charset="-122"/>
              </a:rPr>
              <a:t>2</a:t>
            </a:r>
            <a:r>
              <a:rPr kumimoji="1" lang="zh-CN" altLang="en-US" dirty="0">
                <a:latin typeface="Microsoft YaHei" panose="020B0503020204020204" pitchFamily="34" charset="-122"/>
                <a:ea typeface="Microsoft YaHei" panose="020B0503020204020204" pitchFamily="34" charset="-122"/>
              </a:rPr>
              <a:t>：</a:t>
            </a:r>
            <a:r>
              <a:rPr kumimoji="1" lang="en-US" altLang="zh-CN" b="1" dirty="0">
                <a:latin typeface="Microsoft YaHei" panose="020B0503020204020204" pitchFamily="34" charset="-122"/>
                <a:ea typeface="Microsoft YaHei" panose="020B0503020204020204" pitchFamily="34" charset="-122"/>
              </a:rPr>
              <a:t>0</a:t>
            </a:r>
            <a:r>
              <a:rPr kumimoji="1" lang="zh-CN" altLang="en-US" dirty="0">
                <a:latin typeface="Microsoft YaHei" panose="020B0503020204020204" pitchFamily="34" charset="-122"/>
                <a:ea typeface="Microsoft YaHei" panose="020B0503020204020204" pitchFamily="34" charset="-122"/>
              </a:rPr>
              <a:t>开头，后续</a:t>
            </a:r>
            <a:r>
              <a:rPr kumimoji="1" lang="en-US" altLang="zh-CN" dirty="0">
                <a:latin typeface="Microsoft YaHei" panose="020B0503020204020204" pitchFamily="34" charset="-122"/>
                <a:ea typeface="Microsoft YaHei" panose="020B0503020204020204" pitchFamily="34" charset="-122"/>
              </a:rPr>
              <a:t>digit</a:t>
            </a:r>
            <a:r>
              <a:rPr kumimoji="1" lang="zh-CN" altLang="en-US" dirty="0">
                <a:latin typeface="Microsoft YaHei" panose="020B0503020204020204" pitchFamily="34" charset="-122"/>
                <a:ea typeface="Microsoft YaHei" panose="020B0503020204020204" pitchFamily="34" charset="-122"/>
              </a:rPr>
              <a:t>属于</a:t>
            </a:r>
            <a:r>
              <a:rPr kumimoji="1" lang="en-US" altLang="zh-CN" dirty="0">
                <a:latin typeface="Microsoft YaHei" panose="020B0503020204020204" pitchFamily="34" charset="-122"/>
                <a:ea typeface="Microsoft YaHei" panose="020B0503020204020204" pitchFamily="34" charset="-122"/>
              </a:rPr>
              <a:t>0~7</a:t>
            </a:r>
            <a:r>
              <a:rPr kumimoji="1" lang="zh-CN" altLang="en-US" dirty="0">
                <a:latin typeface="Microsoft YaHei" panose="020B0503020204020204" pitchFamily="34" charset="-122"/>
                <a:ea typeface="Microsoft YaHei" panose="020B0503020204020204" pitchFamily="34" charset="-122"/>
              </a:rPr>
              <a:t>。</a:t>
            </a:r>
            <a:r>
              <a:rPr kumimoji="1" lang="zh-CN" altLang="en-US" b="1" dirty="0">
                <a:solidFill>
                  <a:srgbClr val="0000FF"/>
                </a:solidFill>
                <a:latin typeface="Microsoft YaHei" panose="020B0503020204020204" pitchFamily="34" charset="-122"/>
                <a:ea typeface="Microsoft YaHei" panose="020B0503020204020204" pitchFamily="34" charset="-122"/>
              </a:rPr>
              <a:t>八进制</a:t>
            </a:r>
            <a:endParaRPr kumimoji="1" lang="en-US" altLang="zh-CN" b="1" dirty="0">
              <a:solidFill>
                <a:srgbClr val="0000FF"/>
              </a:solidFill>
              <a:latin typeface="Microsoft YaHei" panose="020B0503020204020204" pitchFamily="34" charset="-122"/>
              <a:ea typeface="Microsoft YaHei" panose="020B0503020204020204" pitchFamily="34" charset="-122"/>
            </a:endParaRPr>
          </a:p>
          <a:p>
            <a:pPr marL="285750" indent="-285750" algn="just">
              <a:lnSpc>
                <a:spcPct val="150000"/>
              </a:lnSpc>
              <a:buFont typeface="Arial" panose="020B0604020202020204" pitchFamily="34" charset="0"/>
              <a:buChar char="•"/>
            </a:pPr>
            <a:r>
              <a:rPr kumimoji="1" lang="zh-CN" altLang="en-US" dirty="0">
                <a:solidFill>
                  <a:srgbClr val="0000FF"/>
                </a:solidFill>
                <a:latin typeface="Microsoft YaHei" panose="020B0503020204020204" pitchFamily="34" charset="-122"/>
                <a:ea typeface="Microsoft YaHei" panose="020B0503020204020204" pitchFamily="34" charset="-122"/>
              </a:rPr>
              <a:t>优先级</a:t>
            </a:r>
            <a:r>
              <a:rPr kumimoji="1" lang="en-US" altLang="zh-CN" dirty="0">
                <a:solidFill>
                  <a:srgbClr val="0000FF"/>
                </a:solidFill>
                <a:latin typeface="Microsoft YaHei" panose="020B0503020204020204" pitchFamily="34" charset="-122"/>
                <a:ea typeface="Microsoft YaHei" panose="020B0503020204020204" pitchFamily="34" charset="-122"/>
              </a:rPr>
              <a:t>3</a:t>
            </a:r>
            <a:r>
              <a:rPr kumimoji="1" lang="zh-CN" altLang="en-US" dirty="0">
                <a:latin typeface="Microsoft YaHei" panose="020B0503020204020204" pitchFamily="34" charset="-122"/>
                <a:ea typeface="Microsoft YaHei" panose="020B0503020204020204" pitchFamily="34" charset="-122"/>
              </a:rPr>
              <a:t>：所有</a:t>
            </a:r>
            <a:r>
              <a:rPr kumimoji="1" lang="en-US" altLang="zh-CN" dirty="0">
                <a:latin typeface="Microsoft YaHei" panose="020B0503020204020204" pitchFamily="34" charset="-122"/>
                <a:ea typeface="Microsoft YaHei" panose="020B0503020204020204" pitchFamily="34" charset="-122"/>
              </a:rPr>
              <a:t>digit</a:t>
            </a:r>
            <a:r>
              <a:rPr kumimoji="1" lang="zh-CN" altLang="en-US" dirty="0">
                <a:latin typeface="Microsoft YaHei" panose="020B0503020204020204" pitchFamily="34" charset="-122"/>
                <a:ea typeface="Microsoft YaHei" panose="020B0503020204020204" pitchFamily="34" charset="-122"/>
              </a:rPr>
              <a:t>属于</a:t>
            </a:r>
            <a:r>
              <a:rPr kumimoji="1" lang="en-US" altLang="zh-CN" dirty="0">
                <a:latin typeface="Microsoft YaHei" panose="020B0503020204020204" pitchFamily="34" charset="-122"/>
                <a:ea typeface="Microsoft YaHei" panose="020B0503020204020204" pitchFamily="34" charset="-122"/>
              </a:rPr>
              <a:t>0~9</a:t>
            </a:r>
            <a:r>
              <a:rPr kumimoji="1" lang="zh-CN" altLang="en-US" dirty="0">
                <a:latin typeface="Microsoft YaHei" panose="020B0503020204020204" pitchFamily="34" charset="-122"/>
                <a:ea typeface="Microsoft YaHei" panose="020B0503020204020204" pitchFamily="34" charset="-122"/>
              </a:rPr>
              <a:t>。</a:t>
            </a:r>
            <a:r>
              <a:rPr kumimoji="1" lang="zh-CN" altLang="en-US" b="1" dirty="0">
                <a:solidFill>
                  <a:srgbClr val="0000FF"/>
                </a:solidFill>
                <a:latin typeface="Microsoft YaHei" panose="020B0503020204020204" pitchFamily="34" charset="-122"/>
                <a:ea typeface="Microsoft YaHei" panose="020B0503020204020204" pitchFamily="34" charset="-122"/>
              </a:rPr>
              <a:t>十进制</a:t>
            </a:r>
          </a:p>
        </p:txBody>
      </p:sp>
      <p:cxnSp>
        <p:nvCxnSpPr>
          <p:cNvPr id="20" name="直线箭头连接符 19">
            <a:extLst>
              <a:ext uri="{FF2B5EF4-FFF2-40B4-BE49-F238E27FC236}">
                <a16:creationId xmlns:a16="http://schemas.microsoft.com/office/drawing/2014/main" id="{BF644CBF-68AD-AA4F-8DF5-04401CE09C8D}"/>
              </a:ext>
            </a:extLst>
          </p:cNvPr>
          <p:cNvCxnSpPr>
            <a:cxnSpLocks/>
          </p:cNvCxnSpPr>
          <p:nvPr/>
        </p:nvCxnSpPr>
        <p:spPr>
          <a:xfrm flipH="1">
            <a:off x="709404" y="3770332"/>
            <a:ext cx="2263270" cy="952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9357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77371" y="1348269"/>
            <a:ext cx="8403771" cy="1847108"/>
          </a:xfrm>
        </p:spPr>
        <p:txBody>
          <a:bodyPr>
            <a:normAutofit/>
          </a:bodyPr>
          <a:lstStyle/>
          <a:p>
            <a:pPr>
              <a:lnSpc>
                <a:spcPct val="150000"/>
              </a:lnSpc>
            </a:pPr>
            <a:r>
              <a:rPr lang="zh-CN" altLang="en-US" b="1" dirty="0"/>
              <a:t>回忆科学计数法 </a:t>
            </a:r>
            <a:r>
              <a:rPr lang="zh-CN" altLang="en-US" dirty="0"/>
              <a:t>： </a:t>
            </a:r>
            <a:r>
              <a:rPr lang="en-US" altLang="zh-CN" dirty="0"/>
              <a:t>123.4</a:t>
            </a:r>
            <a:r>
              <a:rPr lang="zh-CN" altLang="en-US" dirty="0"/>
              <a:t> 写为 </a:t>
            </a:r>
            <a:r>
              <a:rPr lang="en-US" altLang="zh-CN" dirty="0"/>
              <a:t>1.234×10</a:t>
            </a:r>
            <a:r>
              <a:rPr lang="en-US" altLang="zh-CN" baseline="30000" dirty="0"/>
              <a:t>2</a:t>
            </a:r>
          </a:p>
          <a:p>
            <a:pPr lvl="1">
              <a:lnSpc>
                <a:spcPct val="150000"/>
              </a:lnSpc>
            </a:pPr>
            <a:r>
              <a:rPr lang="zh-CN" altLang="en-US" dirty="0"/>
              <a:t>把一个数表示成</a:t>
            </a:r>
            <a:r>
              <a:rPr lang="en-US" altLang="zh-CN" dirty="0"/>
              <a:t>a</a:t>
            </a:r>
            <a:r>
              <a:rPr lang="zh-CN" altLang="en-US" dirty="0"/>
              <a:t>与</a:t>
            </a:r>
            <a:r>
              <a:rPr lang="en-US" altLang="zh-CN" dirty="0"/>
              <a:t>10</a:t>
            </a:r>
            <a:r>
              <a:rPr lang="zh-CN" altLang="en-US" dirty="0"/>
              <a:t>的</a:t>
            </a:r>
            <a:r>
              <a:rPr lang="en-US" altLang="zh-CN" dirty="0"/>
              <a:t>n</a:t>
            </a:r>
            <a:r>
              <a:rPr lang="zh-CN" altLang="en-US" dirty="0"/>
              <a:t>次幂相乘的形式（</a:t>
            </a:r>
            <a:r>
              <a:rPr lang="en-US" altLang="zh-CN" dirty="0"/>
              <a:t>1≤|a|&lt;10</a:t>
            </a:r>
            <a:r>
              <a:rPr lang="zh-CN" altLang="en-US" dirty="0"/>
              <a:t>，</a:t>
            </a:r>
            <a:r>
              <a:rPr lang="en-US" altLang="zh-CN" dirty="0"/>
              <a:t>a</a:t>
            </a:r>
            <a:r>
              <a:rPr lang="zh-CN" altLang="en-US" dirty="0"/>
              <a:t>不为分数形式，</a:t>
            </a:r>
            <a:r>
              <a:rPr lang="en-US" altLang="zh-CN" dirty="0"/>
              <a:t>n</a:t>
            </a:r>
            <a:r>
              <a:rPr lang="zh-CN" altLang="en-US" dirty="0"/>
              <a:t>为整数）</a:t>
            </a:r>
            <a:endParaRPr lang="zh-CN" altLang="en-US" baseline="30000" dirty="0"/>
          </a:p>
        </p:txBody>
      </p:sp>
      <p:sp>
        <p:nvSpPr>
          <p:cNvPr id="34819" name="Rectangle 2"/>
          <p:cNvSpPr>
            <a:spLocks noGrp="1" noChangeArrowheads="1"/>
          </p:cNvSpPr>
          <p:nvPr>
            <p:ph type="title"/>
          </p:nvPr>
        </p:nvSpPr>
        <p:spPr/>
        <p:txBody>
          <a:bodyPr/>
          <a:lstStyle/>
          <a:p>
            <a:r>
              <a:rPr lang="zh-CN" altLang="en-US" dirty="0"/>
              <a:t>浮点型数据</a:t>
            </a:r>
            <a:r>
              <a:rPr lang="zh-CN" altLang="en-US" sz="2400" dirty="0">
                <a:solidFill>
                  <a:srgbClr val="FFFF00"/>
                </a:solidFill>
              </a:rPr>
              <a:t>：存储格式</a:t>
            </a:r>
            <a:endParaRPr lang="zh-CN" altLang="en-US" dirty="0"/>
          </a:p>
        </p:txBody>
      </p:sp>
      <p:sp>
        <p:nvSpPr>
          <p:cNvPr id="3481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Verdana" panose="020B0604030504040204" pitchFamily="34" charset="0"/>
                <a:ea typeface="宋体" panose="02010600030101010101" pitchFamily="2" charset="-122"/>
              </a:defRPr>
            </a:lvl1pPr>
            <a:lvl2pPr marL="742950" indent="-285750" eaLnBrk="0" hangingPunct="0">
              <a:defRPr sz="2800" b="1">
                <a:solidFill>
                  <a:schemeClr val="tx1"/>
                </a:solidFill>
                <a:latin typeface="Verdana" panose="020B0604030504040204" pitchFamily="34" charset="0"/>
                <a:ea typeface="宋体" panose="02010600030101010101" pitchFamily="2" charset="-122"/>
              </a:defRPr>
            </a:lvl2pPr>
            <a:lvl3pPr marL="1143000" indent="-228600" eaLnBrk="0" hangingPunct="0">
              <a:defRPr sz="2800" b="1">
                <a:solidFill>
                  <a:schemeClr val="tx1"/>
                </a:solidFill>
                <a:latin typeface="Verdana" panose="020B0604030504040204" pitchFamily="34" charset="0"/>
                <a:ea typeface="宋体" panose="02010600030101010101" pitchFamily="2" charset="-122"/>
              </a:defRPr>
            </a:lvl3pPr>
            <a:lvl4pPr marL="1600200" indent="-228600" eaLnBrk="0" hangingPunct="0">
              <a:defRPr sz="2800" b="1">
                <a:solidFill>
                  <a:schemeClr val="tx1"/>
                </a:solidFill>
                <a:latin typeface="Verdana" panose="020B0604030504040204" pitchFamily="34" charset="0"/>
                <a:ea typeface="宋体" panose="02010600030101010101" pitchFamily="2" charset="-122"/>
              </a:defRPr>
            </a:lvl4pPr>
            <a:lvl5pPr marL="2057400" indent="-228600" eaLnBrk="0" hangingPunct="0">
              <a:defRPr sz="28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9pPr>
          </a:lstStyle>
          <a:p>
            <a:pPr eaLnBrk="1" hangingPunct="1"/>
            <a:fld id="{50D9635F-E7EC-4A2D-99E1-FBB7F4F93098}" type="slidenum">
              <a:rPr lang="en-US" altLang="zh-CN" sz="1200" b="0"/>
              <a:pPr eaLnBrk="1" hangingPunct="1"/>
              <a:t>4</a:t>
            </a:fld>
            <a:endParaRPr lang="en-US" altLang="zh-CN" sz="1200" b="0"/>
          </a:p>
        </p:txBody>
      </p:sp>
      <p:sp>
        <p:nvSpPr>
          <p:cNvPr id="3" name="Date Placeholder 2"/>
          <p:cNvSpPr>
            <a:spLocks noGrp="1"/>
          </p:cNvSpPr>
          <p:nvPr>
            <p:ph type="dt" sz="half" idx="10"/>
          </p:nvPr>
        </p:nvSpPr>
        <p:spPr/>
        <p:txBody>
          <a:bodyPr/>
          <a:lstStyle/>
          <a:p>
            <a:fld id="{71A9B2E1-9088-4135-9E67-3A9D114C327E}" type="datetime1">
              <a:rPr lang="zh-CN" altLang="en-US" smtClean="0"/>
              <a:t>2020/9/25</a:t>
            </a:fld>
            <a:endParaRPr lang="zh-CN" altLang="en-US"/>
          </a:p>
        </p:txBody>
      </p:sp>
      <p:sp>
        <p:nvSpPr>
          <p:cNvPr id="4" name="Footer Placeholder 3"/>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
        <p:nvSpPr>
          <p:cNvPr id="5" name="文本框 4">
            <a:extLst>
              <a:ext uri="{FF2B5EF4-FFF2-40B4-BE49-F238E27FC236}">
                <a16:creationId xmlns:a16="http://schemas.microsoft.com/office/drawing/2014/main" id="{27BA07EE-1A6E-2843-8260-192773AD1FC0}"/>
              </a:ext>
            </a:extLst>
          </p:cNvPr>
          <p:cNvSpPr txBox="1"/>
          <p:nvPr/>
        </p:nvSpPr>
        <p:spPr>
          <a:xfrm>
            <a:off x="793603" y="3339458"/>
            <a:ext cx="7571303" cy="646331"/>
          </a:xfrm>
          <a:prstGeom prst="rect">
            <a:avLst/>
          </a:prstGeom>
          <a:noFill/>
        </p:spPr>
        <p:txBody>
          <a:bodyPr wrap="none" rtlCol="0">
            <a:spAutoFit/>
          </a:bodyPr>
          <a:lstStyle/>
          <a:p>
            <a:pPr algn="ctr"/>
            <a:r>
              <a:rPr kumimoji="1" lang="zh-CN" altLang="en-US" sz="3600" b="1" dirty="0">
                <a:solidFill>
                  <a:srgbClr val="C00000"/>
                </a:solidFill>
                <a:latin typeface="Microsoft YaHei" panose="020B0503020204020204" pitchFamily="34" charset="-122"/>
                <a:ea typeface="Microsoft YaHei" panose="020B0503020204020204" pitchFamily="34" charset="-122"/>
              </a:rPr>
              <a:t>如何推广到任意进制的科学计数法？</a:t>
            </a:r>
          </a:p>
        </p:txBody>
      </p:sp>
      <p:sp>
        <p:nvSpPr>
          <p:cNvPr id="6" name="文本框 5">
            <a:extLst>
              <a:ext uri="{FF2B5EF4-FFF2-40B4-BE49-F238E27FC236}">
                <a16:creationId xmlns:a16="http://schemas.microsoft.com/office/drawing/2014/main" id="{97C16647-C7CC-F244-BD6A-24986E2CE7E6}"/>
              </a:ext>
            </a:extLst>
          </p:cNvPr>
          <p:cNvSpPr txBox="1"/>
          <p:nvPr/>
        </p:nvSpPr>
        <p:spPr>
          <a:xfrm>
            <a:off x="396861" y="4205176"/>
            <a:ext cx="8364789" cy="1733808"/>
          </a:xfrm>
          <a:prstGeom prst="rect">
            <a:avLst/>
          </a:prstGeom>
          <a:noFill/>
        </p:spPr>
        <p:txBody>
          <a:bodyPr wrap="none" rtlCol="0">
            <a:spAutoFit/>
          </a:bodyPr>
          <a:lstStyle/>
          <a:p>
            <a:pPr algn="ctr"/>
            <a:r>
              <a:rPr kumimoji="1" lang="en-US" altLang="zh-CN" sz="4800" b="1" dirty="0">
                <a:latin typeface="Microsoft YaHei" panose="020B0503020204020204" pitchFamily="34" charset="-122"/>
                <a:ea typeface="Microsoft YaHei" panose="020B0503020204020204" pitchFamily="34" charset="-122"/>
              </a:rPr>
              <a:t>(a)</a:t>
            </a:r>
            <a:r>
              <a:rPr kumimoji="1" lang="en-US" altLang="zh-CN" sz="4800" b="1" baseline="-25000" dirty="0">
                <a:latin typeface="Microsoft YaHei" panose="020B0503020204020204" pitchFamily="34" charset="-122"/>
                <a:ea typeface="Microsoft YaHei" panose="020B0503020204020204" pitchFamily="34" charset="-122"/>
              </a:rPr>
              <a:t>base</a:t>
            </a:r>
            <a:r>
              <a:rPr kumimoji="1" lang="zh-CN" altLang="en-US" sz="4800" b="1" dirty="0">
                <a:latin typeface="Microsoft YaHei" panose="020B0503020204020204" pitchFamily="34" charset="-122"/>
                <a:ea typeface="Microsoft YaHei" panose="020B0503020204020204" pitchFamily="34" charset="-122"/>
              </a:rPr>
              <a:t> </a:t>
            </a:r>
            <a:r>
              <a:rPr kumimoji="1" lang="en-US" altLang="zh-CN" sz="4800" b="1" dirty="0">
                <a:latin typeface="Microsoft YaHei" panose="020B0503020204020204" pitchFamily="34" charset="-122"/>
                <a:ea typeface="Microsoft YaHei" panose="020B0503020204020204" pitchFamily="34" charset="-122"/>
              </a:rPr>
              <a:t>×</a:t>
            </a:r>
            <a:r>
              <a:rPr kumimoji="1" lang="zh-CN" altLang="en-US" sz="4800" b="1" dirty="0">
                <a:latin typeface="Microsoft YaHei" panose="020B0503020204020204" pitchFamily="34" charset="-122"/>
                <a:ea typeface="Microsoft YaHei" panose="020B0503020204020204" pitchFamily="34" charset="-122"/>
              </a:rPr>
              <a:t> </a:t>
            </a:r>
            <a:r>
              <a:rPr kumimoji="1" lang="en-US" altLang="zh-CN" sz="4800" b="1" dirty="0" err="1">
                <a:latin typeface="Microsoft YaHei" panose="020B0503020204020204" pitchFamily="34" charset="-122"/>
                <a:ea typeface="Microsoft YaHei" panose="020B0503020204020204" pitchFamily="34" charset="-122"/>
              </a:rPr>
              <a:t>base</a:t>
            </a:r>
            <a:r>
              <a:rPr kumimoji="1" lang="en-US" altLang="zh-CN" sz="4800" b="1" baseline="30000" dirty="0" err="1">
                <a:latin typeface="Microsoft YaHei" panose="020B0503020204020204" pitchFamily="34" charset="-122"/>
                <a:ea typeface="Microsoft YaHei" panose="020B0503020204020204" pitchFamily="34" charset="-122"/>
              </a:rPr>
              <a:t>n</a:t>
            </a:r>
            <a:r>
              <a:rPr kumimoji="1" lang="en-US" altLang="zh-CN" sz="4800" b="1" baseline="30000" dirty="0">
                <a:latin typeface="Microsoft YaHei" panose="020B0503020204020204" pitchFamily="34" charset="-122"/>
                <a:ea typeface="Microsoft YaHei" panose="020B0503020204020204" pitchFamily="34" charset="-122"/>
              </a:rPr>
              <a:t> </a:t>
            </a:r>
          </a:p>
          <a:p>
            <a:pPr algn="ctr"/>
            <a:endParaRPr kumimoji="1" lang="en-US" altLang="zh-CN" sz="4000" b="1" baseline="30000" dirty="0">
              <a:latin typeface="Microsoft YaHei" panose="020B0503020204020204" pitchFamily="34" charset="-122"/>
              <a:ea typeface="Microsoft YaHei" panose="020B0503020204020204" pitchFamily="34" charset="-122"/>
            </a:endParaRPr>
          </a:p>
          <a:p>
            <a:pPr algn="ctr"/>
            <a:r>
              <a:rPr kumimoji="1" lang="zh-CN" altLang="en-US" sz="3200" b="1" dirty="0">
                <a:latin typeface="Microsoft YaHei" panose="020B0503020204020204" pitchFamily="34" charset="-122"/>
                <a:ea typeface="Microsoft YaHei" panose="020B0503020204020204" pitchFamily="34" charset="-122"/>
              </a:rPr>
              <a:t>（</a:t>
            </a:r>
            <a:r>
              <a:rPr kumimoji="1" lang="en-US" altLang="zh-CN" sz="3200" b="1" dirty="0">
                <a:latin typeface="Microsoft YaHei" panose="020B0503020204020204" pitchFamily="34" charset="-122"/>
                <a:ea typeface="Microsoft YaHei" panose="020B0503020204020204" pitchFamily="34" charset="-122"/>
              </a:rPr>
              <a:t>1≤|a|&lt;base</a:t>
            </a:r>
            <a:r>
              <a:rPr kumimoji="1" lang="zh-CN" altLang="en-US" sz="3200" b="1" dirty="0">
                <a:latin typeface="Microsoft YaHei" panose="020B0503020204020204" pitchFamily="34" charset="-122"/>
                <a:ea typeface="Microsoft YaHei" panose="020B0503020204020204" pitchFamily="34" charset="-122"/>
              </a:rPr>
              <a:t>，</a:t>
            </a:r>
            <a:r>
              <a:rPr kumimoji="1" lang="en-US" altLang="zh-CN" sz="3200" b="1" dirty="0">
                <a:latin typeface="Microsoft YaHei" panose="020B0503020204020204" pitchFamily="34" charset="-122"/>
                <a:ea typeface="Microsoft YaHei" panose="020B0503020204020204" pitchFamily="34" charset="-122"/>
              </a:rPr>
              <a:t>a</a:t>
            </a:r>
            <a:r>
              <a:rPr kumimoji="1" lang="zh-CN" altLang="en-US" sz="3200" b="1" dirty="0">
                <a:latin typeface="Microsoft YaHei" panose="020B0503020204020204" pitchFamily="34" charset="-122"/>
                <a:ea typeface="Microsoft YaHei" panose="020B0503020204020204" pitchFamily="34" charset="-122"/>
              </a:rPr>
              <a:t>不为分数形式，</a:t>
            </a:r>
            <a:r>
              <a:rPr kumimoji="1" lang="en-US" altLang="zh-CN" sz="3200" b="1" dirty="0">
                <a:latin typeface="Microsoft YaHei" panose="020B0503020204020204" pitchFamily="34" charset="-122"/>
                <a:ea typeface="Microsoft YaHei" panose="020B0503020204020204" pitchFamily="34" charset="-122"/>
              </a:rPr>
              <a:t>n</a:t>
            </a:r>
            <a:r>
              <a:rPr kumimoji="1" lang="zh-CN" altLang="en-US" sz="3200" b="1" dirty="0">
                <a:latin typeface="Microsoft YaHei" panose="020B0503020204020204" pitchFamily="34" charset="-122"/>
                <a:ea typeface="Microsoft YaHei" panose="020B0503020204020204" pitchFamily="34" charset="-122"/>
              </a:rPr>
              <a:t>为整数）</a:t>
            </a:r>
          </a:p>
        </p:txBody>
      </p:sp>
    </p:spTree>
    <p:extLst>
      <p:ext uri="{BB962C8B-B14F-4D97-AF65-F5344CB8AC3E}">
        <p14:creationId xmlns:p14="http://schemas.microsoft.com/office/powerpoint/2010/main" val="34323198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a:t>2.3 </a:t>
            </a:r>
            <a:r>
              <a:rPr lang="zh-CN" altLang="en-US" dirty="0"/>
              <a:t>字面量</a:t>
            </a:r>
            <a:r>
              <a:rPr lang="zh-CN" altLang="en-US" sz="2400" dirty="0">
                <a:solidFill>
                  <a:srgbClr val="FFFF00"/>
                </a:solidFill>
              </a:rPr>
              <a:t>：整数字面量</a:t>
            </a:r>
          </a:p>
        </p:txBody>
      </p:sp>
      <p:sp>
        <p:nvSpPr>
          <p:cNvPr id="4" name="Date Placeholder 3"/>
          <p:cNvSpPr>
            <a:spLocks noGrp="1"/>
          </p:cNvSpPr>
          <p:nvPr>
            <p:ph type="dt" sz="half" idx="10"/>
          </p:nvPr>
        </p:nvSpPr>
        <p:spPr/>
        <p:txBody>
          <a:bodyPr/>
          <a:lstStyle/>
          <a:p>
            <a:fld id="{DF03C4A7-5A25-40B0-9E8F-BE23F76E68F1}" type="datetime1">
              <a:rPr lang="zh-CN" altLang="en-US" smtClean="0"/>
              <a:t>2020/9/25</a:t>
            </a:fld>
            <a:endParaRPr lang="zh-CN" altLang="en-US"/>
          </a:p>
        </p:txBody>
      </p:sp>
      <p:sp>
        <p:nvSpPr>
          <p:cNvPr id="5" name="Footer Placeholder 4"/>
          <p:cNvSpPr>
            <a:spLocks noGrp="1"/>
          </p:cNvSpPr>
          <p:nvPr>
            <p:ph type="ftr" sz="quarter" idx="11"/>
          </p:nvPr>
        </p:nvSpPr>
        <p:spPr/>
        <p:txBody>
          <a:bodyPr/>
          <a:lstStyle/>
          <a:p>
            <a:r>
              <a:rPr lang="en-US" altLang="zh-CN" dirty="0"/>
              <a:t>《</a:t>
            </a:r>
            <a:r>
              <a:rPr lang="zh-CN" altLang="en-US" dirty="0"/>
              <a:t>计算机语言与程序设计</a:t>
            </a:r>
            <a:r>
              <a:rPr lang="en-US" altLang="zh-CN" dirty="0"/>
              <a:t>》</a:t>
            </a:r>
            <a:endParaRPr lang="zh-CN" altLang="en-US" dirty="0"/>
          </a:p>
        </p:txBody>
      </p:sp>
      <p:sp>
        <p:nvSpPr>
          <p:cNvPr id="6" name="Slide Number Placeholder 5"/>
          <p:cNvSpPr>
            <a:spLocks noGrp="1"/>
          </p:cNvSpPr>
          <p:nvPr>
            <p:ph type="sldNum" sz="quarter" idx="12"/>
          </p:nvPr>
        </p:nvSpPr>
        <p:spPr/>
        <p:txBody>
          <a:bodyPr/>
          <a:lstStyle/>
          <a:p>
            <a:fld id="{57E71E5F-B3DE-4457-8F57-E0F998074911}" type="slidenum">
              <a:rPr lang="zh-CN" altLang="en-US" smtClean="0"/>
              <a:pPr/>
              <a:t>40</a:t>
            </a:fld>
            <a:endParaRPr lang="zh-CN" altLang="en-US"/>
          </a:p>
        </p:txBody>
      </p:sp>
      <p:sp>
        <p:nvSpPr>
          <p:cNvPr id="15" name="Rectangle 14"/>
          <p:cNvSpPr/>
          <p:nvPr/>
        </p:nvSpPr>
        <p:spPr>
          <a:xfrm>
            <a:off x="374417" y="2544193"/>
            <a:ext cx="7960291" cy="3363678"/>
          </a:xfrm>
          <a:prstGeom prst="rect">
            <a:avLst/>
          </a:prstGeom>
        </p:spPr>
        <p:txBody>
          <a:bodyPr wrap="square">
            <a:spAutoFit/>
          </a:bodyPr>
          <a:lstStyle/>
          <a:p>
            <a:pPr lvl="1">
              <a:lnSpc>
                <a:spcPct val="150000"/>
              </a:lnSpc>
            </a:pPr>
            <a:r>
              <a:rPr lang="en-US" altLang="zh-CN" sz="2400" dirty="0">
                <a:solidFill>
                  <a:srgbClr val="0433FF"/>
                </a:solidFill>
                <a:ea typeface="微软雅黑" panose="020B0503020204020204" pitchFamily="34" charset="-122"/>
              </a:rPr>
              <a:t>1234</a:t>
            </a:r>
          </a:p>
          <a:p>
            <a:pPr lvl="1">
              <a:lnSpc>
                <a:spcPct val="150000"/>
              </a:lnSpc>
            </a:pPr>
            <a:r>
              <a:rPr lang="en-US" altLang="zh-CN" sz="2400" dirty="0">
                <a:solidFill>
                  <a:srgbClr val="0433FF"/>
                </a:solidFill>
                <a:ea typeface="微软雅黑" panose="020B0503020204020204" pitchFamily="34" charset="-122"/>
              </a:rPr>
              <a:t>123456789</a:t>
            </a:r>
            <a:r>
              <a:rPr lang="en-US" altLang="zh-CN" sz="2400" dirty="0">
                <a:solidFill>
                  <a:srgbClr val="FF2600"/>
                </a:solidFill>
                <a:ea typeface="微软雅黑" panose="020B0503020204020204" pitchFamily="34" charset="-122"/>
              </a:rPr>
              <a:t>L</a:t>
            </a:r>
          </a:p>
          <a:p>
            <a:pPr lvl="1">
              <a:lnSpc>
                <a:spcPct val="150000"/>
              </a:lnSpc>
            </a:pPr>
            <a:r>
              <a:rPr lang="en-US" altLang="zh-CN" sz="2400" dirty="0">
                <a:solidFill>
                  <a:srgbClr val="0433FF"/>
                </a:solidFill>
                <a:ea typeface="微软雅黑" panose="020B0503020204020204" pitchFamily="34" charset="-122"/>
              </a:rPr>
              <a:t>123456789</a:t>
            </a:r>
            <a:r>
              <a:rPr lang="en-US" altLang="zh-CN" sz="2400" dirty="0">
                <a:solidFill>
                  <a:srgbClr val="FF2600"/>
                </a:solidFill>
                <a:ea typeface="微软雅黑" panose="020B0503020204020204" pitchFamily="34" charset="-122"/>
              </a:rPr>
              <a:t>UL</a:t>
            </a:r>
          </a:p>
          <a:p>
            <a:pPr lvl="1">
              <a:lnSpc>
                <a:spcPct val="150000"/>
              </a:lnSpc>
            </a:pPr>
            <a:r>
              <a:rPr lang="en-US" altLang="zh-CN" sz="2400" dirty="0">
                <a:solidFill>
                  <a:srgbClr val="0433FF"/>
                </a:solidFill>
                <a:ea typeface="微软雅黑" panose="020B0503020204020204" pitchFamily="34" charset="-122"/>
              </a:rPr>
              <a:t>18446744073709551615</a:t>
            </a:r>
            <a:r>
              <a:rPr lang="en-US" altLang="zh-CN" sz="2400" dirty="0">
                <a:solidFill>
                  <a:srgbClr val="FF2600"/>
                </a:solidFill>
                <a:ea typeface="微软雅黑" panose="020B0503020204020204" pitchFamily="34" charset="-122"/>
              </a:rPr>
              <a:t>ULL</a:t>
            </a:r>
          </a:p>
          <a:p>
            <a:pPr lvl="1">
              <a:lnSpc>
                <a:spcPct val="150000"/>
              </a:lnSpc>
            </a:pPr>
            <a:r>
              <a:rPr lang="en-US" altLang="zh-CN" sz="2400" dirty="0">
                <a:solidFill>
                  <a:srgbClr val="FF2600"/>
                </a:solidFill>
                <a:ea typeface="微软雅黑" panose="020B0503020204020204" pitchFamily="34" charset="-122"/>
              </a:rPr>
              <a:t>0</a:t>
            </a:r>
            <a:r>
              <a:rPr lang="en-US" altLang="zh-CN" sz="2400" dirty="0">
                <a:solidFill>
                  <a:srgbClr val="0433FF"/>
                </a:solidFill>
                <a:ea typeface="微软雅黑" panose="020B0503020204020204" pitchFamily="34" charset="-122"/>
              </a:rPr>
              <a:t>37</a:t>
            </a:r>
          </a:p>
          <a:p>
            <a:pPr lvl="1">
              <a:lnSpc>
                <a:spcPct val="150000"/>
              </a:lnSpc>
            </a:pPr>
            <a:r>
              <a:rPr lang="en-US" altLang="zh-CN" sz="2400" dirty="0">
                <a:solidFill>
                  <a:srgbClr val="FF2600"/>
                </a:solidFill>
                <a:ea typeface="微软雅黑" panose="020B0503020204020204" pitchFamily="34" charset="-122"/>
              </a:rPr>
              <a:t>0X</a:t>
            </a:r>
            <a:r>
              <a:rPr lang="en-US" altLang="zh-CN" sz="2400" dirty="0">
                <a:solidFill>
                  <a:srgbClr val="0433FF"/>
                </a:solidFill>
                <a:ea typeface="微软雅黑" panose="020B0503020204020204" pitchFamily="34" charset="-122"/>
              </a:rPr>
              <a:t>1F</a:t>
            </a:r>
          </a:p>
        </p:txBody>
      </p:sp>
      <p:sp>
        <p:nvSpPr>
          <p:cNvPr id="10" name="文本框 9">
            <a:extLst>
              <a:ext uri="{FF2B5EF4-FFF2-40B4-BE49-F238E27FC236}">
                <a16:creationId xmlns:a16="http://schemas.microsoft.com/office/drawing/2014/main" id="{BB7BB079-0E67-4044-8538-01A8F6906A35}"/>
              </a:ext>
            </a:extLst>
          </p:cNvPr>
          <p:cNvSpPr txBox="1"/>
          <p:nvPr/>
        </p:nvSpPr>
        <p:spPr>
          <a:xfrm>
            <a:off x="803869" y="1674061"/>
            <a:ext cx="6955750" cy="461665"/>
          </a:xfrm>
          <a:prstGeom prst="rect">
            <a:avLst/>
          </a:prstGeom>
          <a:noFill/>
        </p:spPr>
        <p:txBody>
          <a:bodyPr wrap="none" rtlCol="0">
            <a:spAutoFit/>
          </a:bodyPr>
          <a:lstStyle/>
          <a:p>
            <a:r>
              <a:rPr kumimoji="1" lang="zh-CN" altLang="en-US" sz="2400" b="1" dirty="0">
                <a:latin typeface="Microsoft YaHei" panose="020B0503020204020204" pitchFamily="34" charset="-122"/>
                <a:ea typeface="Microsoft YaHei" panose="020B0503020204020204" pitchFamily="34" charset="-122"/>
              </a:rPr>
              <a:t>以下整型字面量，进制是？有无符号？占几字节？</a:t>
            </a:r>
          </a:p>
        </p:txBody>
      </p:sp>
    </p:spTree>
    <p:extLst>
      <p:ext uri="{BB962C8B-B14F-4D97-AF65-F5344CB8AC3E}">
        <p14:creationId xmlns:p14="http://schemas.microsoft.com/office/powerpoint/2010/main" val="41081833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a:t>2.3 </a:t>
            </a:r>
            <a:r>
              <a:rPr lang="zh-CN" altLang="en-US" dirty="0"/>
              <a:t>字面量</a:t>
            </a:r>
            <a:r>
              <a:rPr lang="zh-CN" altLang="en-US" sz="2400" dirty="0">
                <a:solidFill>
                  <a:srgbClr val="FFFF00"/>
                </a:solidFill>
              </a:rPr>
              <a:t>：整数字面量</a:t>
            </a:r>
          </a:p>
        </p:txBody>
      </p:sp>
      <p:sp>
        <p:nvSpPr>
          <p:cNvPr id="4" name="Date Placeholder 3"/>
          <p:cNvSpPr>
            <a:spLocks noGrp="1"/>
          </p:cNvSpPr>
          <p:nvPr>
            <p:ph type="dt" sz="half" idx="10"/>
          </p:nvPr>
        </p:nvSpPr>
        <p:spPr/>
        <p:txBody>
          <a:bodyPr/>
          <a:lstStyle/>
          <a:p>
            <a:fld id="{DF03C4A7-5A25-40B0-9E8F-BE23F76E68F1}" type="datetime1">
              <a:rPr lang="zh-CN" altLang="en-US" smtClean="0"/>
              <a:t>2020/9/25</a:t>
            </a:fld>
            <a:endParaRPr lang="zh-CN" altLang="en-US"/>
          </a:p>
        </p:txBody>
      </p:sp>
      <p:sp>
        <p:nvSpPr>
          <p:cNvPr id="5" name="Footer Placeholder 4"/>
          <p:cNvSpPr>
            <a:spLocks noGrp="1"/>
          </p:cNvSpPr>
          <p:nvPr>
            <p:ph type="ftr" sz="quarter" idx="11"/>
          </p:nvPr>
        </p:nvSpPr>
        <p:spPr/>
        <p:txBody>
          <a:bodyPr/>
          <a:lstStyle/>
          <a:p>
            <a:r>
              <a:rPr lang="en-US" altLang="zh-CN" dirty="0"/>
              <a:t>《</a:t>
            </a:r>
            <a:r>
              <a:rPr lang="zh-CN" altLang="en-US" dirty="0"/>
              <a:t>计算机语言与程序设计</a:t>
            </a:r>
            <a:r>
              <a:rPr lang="en-US" altLang="zh-CN" dirty="0"/>
              <a:t>》</a:t>
            </a:r>
            <a:endParaRPr lang="zh-CN" altLang="en-US" dirty="0"/>
          </a:p>
        </p:txBody>
      </p:sp>
      <p:sp>
        <p:nvSpPr>
          <p:cNvPr id="6" name="Slide Number Placeholder 5"/>
          <p:cNvSpPr>
            <a:spLocks noGrp="1"/>
          </p:cNvSpPr>
          <p:nvPr>
            <p:ph type="sldNum" sz="quarter" idx="12"/>
          </p:nvPr>
        </p:nvSpPr>
        <p:spPr/>
        <p:txBody>
          <a:bodyPr/>
          <a:lstStyle/>
          <a:p>
            <a:fld id="{57E71E5F-B3DE-4457-8F57-E0F998074911}" type="slidenum">
              <a:rPr lang="zh-CN" altLang="en-US" smtClean="0"/>
              <a:pPr/>
              <a:t>41</a:t>
            </a:fld>
            <a:endParaRPr lang="zh-CN" altLang="en-US"/>
          </a:p>
        </p:txBody>
      </p:sp>
      <p:sp>
        <p:nvSpPr>
          <p:cNvPr id="15" name="Rectangle 14"/>
          <p:cNvSpPr/>
          <p:nvPr/>
        </p:nvSpPr>
        <p:spPr>
          <a:xfrm>
            <a:off x="294031" y="1809197"/>
            <a:ext cx="8849969" cy="4467057"/>
          </a:xfrm>
          <a:prstGeom prst="rect">
            <a:avLst/>
          </a:prstGeom>
        </p:spPr>
        <p:txBody>
          <a:bodyPr wrap="square">
            <a:spAutoFit/>
          </a:bodyPr>
          <a:lstStyle/>
          <a:p>
            <a:pPr marL="488950" lvl="1" indent="-479425">
              <a:lnSpc>
                <a:spcPct val="150000"/>
              </a:lnSpc>
              <a:buFont typeface="+mj-lt"/>
              <a:buAutoNum type="arabicPeriod"/>
            </a:pPr>
            <a:r>
              <a:rPr lang="zh-CN" altLang="en-US" sz="2400" dirty="0">
                <a:solidFill>
                  <a:srgbClr val="0000FF"/>
                </a:solidFill>
                <a:ea typeface="微软雅黑" panose="020B0503020204020204" pitchFamily="34" charset="-122"/>
              </a:rPr>
              <a:t>有些教材</a:t>
            </a:r>
            <a:r>
              <a:rPr lang="en-US" altLang="zh-CN" sz="2400" dirty="0">
                <a:solidFill>
                  <a:srgbClr val="0000FF"/>
                </a:solidFill>
                <a:ea typeface="微软雅黑" panose="020B0503020204020204" pitchFamily="34" charset="-122"/>
              </a:rPr>
              <a:t>/</a:t>
            </a:r>
            <a:r>
              <a:rPr lang="zh-CN" altLang="en-US" sz="2400" dirty="0">
                <a:solidFill>
                  <a:srgbClr val="0000FF"/>
                </a:solidFill>
                <a:ea typeface="微软雅黑" panose="020B0503020204020204" pitchFamily="34" charset="-122"/>
              </a:rPr>
              <a:t>资料</a:t>
            </a:r>
            <a:r>
              <a:rPr lang="en-US" altLang="zh-CN" sz="2400" dirty="0">
                <a:solidFill>
                  <a:srgbClr val="0000FF"/>
                </a:solidFill>
                <a:ea typeface="微软雅黑" panose="020B0503020204020204" pitchFamily="34" charset="-122"/>
              </a:rPr>
              <a:t>/</a:t>
            </a:r>
            <a:r>
              <a:rPr lang="zh-CN" altLang="en-US" sz="2400" dirty="0">
                <a:solidFill>
                  <a:srgbClr val="0000FF"/>
                </a:solidFill>
                <a:ea typeface="微软雅黑" panose="020B0503020204020204" pitchFamily="34" charset="-122"/>
              </a:rPr>
              <a:t>网页，说</a:t>
            </a:r>
            <a:r>
              <a:rPr lang="en-US" altLang="zh-CN" sz="2400" b="1" dirty="0">
                <a:solidFill>
                  <a:srgbClr val="0000FF"/>
                </a:solidFill>
                <a:ea typeface="微软雅黑" panose="020B0503020204020204" pitchFamily="34" charset="-122"/>
              </a:rPr>
              <a:t>0x</a:t>
            </a:r>
            <a:r>
              <a:rPr lang="zh-CN" altLang="en-US" sz="2400" dirty="0">
                <a:solidFill>
                  <a:srgbClr val="0000FF"/>
                </a:solidFill>
                <a:ea typeface="微软雅黑" panose="020B0503020204020204" pitchFamily="34" charset="-122"/>
              </a:rPr>
              <a:t>或</a:t>
            </a:r>
            <a:r>
              <a:rPr lang="en-US" altLang="zh-CN" sz="2400" b="1" dirty="0">
                <a:solidFill>
                  <a:srgbClr val="0000FF"/>
                </a:solidFill>
                <a:ea typeface="微软雅黑" panose="020B0503020204020204" pitchFamily="34" charset="-122"/>
              </a:rPr>
              <a:t>0X</a:t>
            </a:r>
            <a:r>
              <a:rPr lang="zh-CN" altLang="en-US" sz="2400" dirty="0">
                <a:solidFill>
                  <a:srgbClr val="0000FF"/>
                </a:solidFill>
                <a:ea typeface="微软雅黑" panose="020B0503020204020204" pitchFamily="34" charset="-122"/>
              </a:rPr>
              <a:t>开头的字面量都是无符号的</a:t>
            </a:r>
            <a:r>
              <a:rPr lang="zh-CN" altLang="en-US" sz="2400" dirty="0">
                <a:ea typeface="微软雅黑" panose="020B0503020204020204" pitchFamily="34" charset="-122"/>
              </a:rPr>
              <a:t>，是否正确？为什么？如何验证？</a:t>
            </a:r>
            <a:endParaRPr lang="en-US" altLang="zh-CN" sz="2400" dirty="0">
              <a:ea typeface="微软雅黑" panose="020B0503020204020204" pitchFamily="34" charset="-122"/>
            </a:endParaRPr>
          </a:p>
          <a:p>
            <a:pPr marL="488950" lvl="1" indent="-479425">
              <a:lnSpc>
                <a:spcPct val="150000"/>
              </a:lnSpc>
              <a:buFont typeface="+mj-lt"/>
              <a:buAutoNum type="arabicPeriod"/>
            </a:pPr>
            <a:r>
              <a:rPr lang="zh-CN" altLang="en-US" sz="2400" dirty="0">
                <a:solidFill>
                  <a:srgbClr val="0000FF"/>
                </a:solidFill>
                <a:ea typeface="微软雅黑" panose="020B0503020204020204" pitchFamily="34" charset="-122"/>
              </a:rPr>
              <a:t>如果</a:t>
            </a:r>
            <a:r>
              <a:rPr lang="en-US" altLang="zh-CN" sz="2400" dirty="0" err="1">
                <a:solidFill>
                  <a:srgbClr val="0000FF"/>
                </a:solidFill>
                <a:ea typeface="微软雅黑" panose="020B0503020204020204" pitchFamily="34" charset="-122"/>
              </a:rPr>
              <a:t>sizeof</a:t>
            </a:r>
            <a:r>
              <a:rPr lang="en-US" altLang="zh-CN" sz="2400" dirty="0">
                <a:solidFill>
                  <a:srgbClr val="0000FF"/>
                </a:solidFill>
                <a:ea typeface="微软雅黑" panose="020B0503020204020204" pitchFamily="34" charset="-122"/>
              </a:rPr>
              <a:t>(</a:t>
            </a:r>
            <a:r>
              <a:rPr lang="zh-CN" altLang="en-US" sz="2400" dirty="0">
                <a:solidFill>
                  <a:srgbClr val="0000FF"/>
                </a:solidFill>
                <a:ea typeface="微软雅黑" panose="020B0503020204020204" pitchFamily="34" charset="-122"/>
              </a:rPr>
              <a:t>整数字面量</a:t>
            </a:r>
            <a:r>
              <a:rPr lang="en-US" altLang="zh-CN" sz="2400" dirty="0">
                <a:solidFill>
                  <a:srgbClr val="0000FF"/>
                </a:solidFill>
                <a:ea typeface="微软雅黑" panose="020B0503020204020204" pitchFamily="34" charset="-122"/>
              </a:rPr>
              <a:t>)</a:t>
            </a:r>
            <a:r>
              <a:rPr lang="zh-CN" altLang="en-US" sz="2400" dirty="0">
                <a:solidFill>
                  <a:srgbClr val="0000FF"/>
                </a:solidFill>
                <a:ea typeface="微软雅黑" panose="020B0503020204020204" pitchFamily="34" charset="-122"/>
              </a:rPr>
              <a:t>可求得该整型字面量占的字节数</a:t>
            </a:r>
            <a:r>
              <a:rPr lang="zh-CN" altLang="en-US" sz="2400" dirty="0">
                <a:ea typeface="微软雅黑" panose="020B0503020204020204" pitchFamily="34" charset="-122"/>
              </a:rPr>
              <a:t>，如何证明不加长度后缀的整数字面量长度是自动计算的？</a:t>
            </a:r>
            <a:endParaRPr lang="en-US" altLang="zh-CN" sz="2400" dirty="0">
              <a:ea typeface="微软雅黑" panose="020B0503020204020204" pitchFamily="34" charset="-122"/>
            </a:endParaRPr>
          </a:p>
          <a:p>
            <a:pPr marL="488950" lvl="1" indent="-479425">
              <a:lnSpc>
                <a:spcPct val="150000"/>
              </a:lnSpc>
              <a:buFont typeface="+mj-lt"/>
              <a:buAutoNum type="arabicPeriod"/>
            </a:pPr>
            <a:r>
              <a:rPr lang="zh-CN" altLang="en-US" sz="2400" dirty="0">
                <a:solidFill>
                  <a:srgbClr val="0000FF"/>
                </a:solidFill>
                <a:ea typeface="微软雅黑" panose="020B0503020204020204" pitchFamily="34" charset="-122"/>
              </a:rPr>
              <a:t>如果</a:t>
            </a:r>
            <a:r>
              <a:rPr lang="en-US" altLang="zh-CN" sz="2400" dirty="0">
                <a:solidFill>
                  <a:srgbClr val="0000FF"/>
                </a:solidFill>
                <a:ea typeface="微软雅黑" panose="020B0503020204020204" pitchFamily="34" charset="-122"/>
              </a:rPr>
              <a:t>C</a:t>
            </a:r>
            <a:r>
              <a:rPr lang="zh-CN" altLang="en-US" sz="2400" dirty="0">
                <a:solidFill>
                  <a:srgbClr val="0000FF"/>
                </a:solidFill>
                <a:ea typeface="微软雅黑" panose="020B0503020204020204" pitchFamily="34" charset="-122"/>
              </a:rPr>
              <a:t>正负号并不是</a:t>
            </a:r>
            <a:r>
              <a:rPr lang="en-US" altLang="zh-CN" sz="2400" dirty="0">
                <a:solidFill>
                  <a:srgbClr val="0000FF"/>
                </a:solidFill>
                <a:ea typeface="微软雅黑" panose="020B0503020204020204" pitchFamily="34" charset="-122"/>
              </a:rPr>
              <a:t>C99</a:t>
            </a:r>
            <a:r>
              <a:rPr lang="zh-CN" altLang="en-US" sz="2400" dirty="0">
                <a:solidFill>
                  <a:srgbClr val="0000FF"/>
                </a:solidFill>
                <a:ea typeface="微软雅黑" panose="020B0503020204020204" pitchFamily="34" charset="-122"/>
              </a:rPr>
              <a:t>标准中整数字面量的一部分</a:t>
            </a:r>
            <a:r>
              <a:rPr lang="zh-CN" altLang="en-US" sz="2400" dirty="0">
                <a:ea typeface="微软雅黑" panose="020B0503020204020204" pitchFamily="34" charset="-122"/>
              </a:rPr>
              <a:t>，如何验证这种说法正确与否？</a:t>
            </a:r>
            <a:endParaRPr lang="en-US" altLang="zh-CN" sz="2400" dirty="0">
              <a:ea typeface="微软雅黑" panose="020B0503020204020204" pitchFamily="34" charset="-122"/>
            </a:endParaRPr>
          </a:p>
          <a:p>
            <a:pPr marL="488950" lvl="1" indent="-479425">
              <a:lnSpc>
                <a:spcPct val="150000"/>
              </a:lnSpc>
              <a:buFont typeface="+mj-lt"/>
              <a:buAutoNum type="arabicPeriod"/>
            </a:pPr>
            <a:r>
              <a:rPr lang="zh-CN" altLang="en-US" sz="2400" dirty="0">
                <a:solidFill>
                  <a:srgbClr val="0000FF"/>
                </a:solidFill>
                <a:ea typeface="微软雅黑" panose="020B0503020204020204" pitchFamily="34" charset="-122"/>
              </a:rPr>
              <a:t>如果整数字面同时存在负号与</a:t>
            </a:r>
            <a:r>
              <a:rPr lang="en-US" altLang="zh-CN" sz="2400" dirty="0">
                <a:solidFill>
                  <a:srgbClr val="0000FF"/>
                </a:solidFill>
                <a:ea typeface="微软雅黑" panose="020B0503020204020204" pitchFamily="34" charset="-122"/>
              </a:rPr>
              <a:t>U</a:t>
            </a:r>
            <a:r>
              <a:rPr lang="zh-CN" altLang="en-US" sz="2400" dirty="0">
                <a:solidFill>
                  <a:srgbClr val="0000FF"/>
                </a:solidFill>
                <a:ea typeface="微软雅黑" panose="020B0503020204020204" pitchFamily="34" charset="-122"/>
              </a:rPr>
              <a:t>后缀</a:t>
            </a:r>
            <a:r>
              <a:rPr lang="zh-CN" altLang="en-US" sz="2400" dirty="0">
                <a:ea typeface="微软雅黑" panose="020B0503020204020204" pitchFamily="34" charset="-122"/>
              </a:rPr>
              <a:t>，会怎样？</a:t>
            </a:r>
            <a:endParaRPr lang="en-US" altLang="zh-CN" sz="2400" dirty="0">
              <a:ea typeface="微软雅黑" panose="020B0503020204020204" pitchFamily="34" charset="-122"/>
            </a:endParaRPr>
          </a:p>
          <a:p>
            <a:pPr marL="488950" lvl="1" indent="-479425">
              <a:lnSpc>
                <a:spcPct val="150000"/>
              </a:lnSpc>
              <a:buFont typeface="+mj-lt"/>
              <a:buAutoNum type="arabicPeriod"/>
            </a:pPr>
            <a:r>
              <a:rPr lang="zh-CN" altLang="en-US" sz="2400" dirty="0">
                <a:solidFill>
                  <a:srgbClr val="0000FF"/>
                </a:solidFill>
                <a:ea typeface="微软雅黑" panose="020B0503020204020204" pitchFamily="34" charset="-122"/>
              </a:rPr>
              <a:t>如果整数字面量数字区超出了</a:t>
            </a:r>
            <a:r>
              <a:rPr lang="en-US" altLang="zh-CN" sz="2400" dirty="0">
                <a:solidFill>
                  <a:srgbClr val="0000FF"/>
                </a:solidFill>
                <a:ea typeface="微软雅黑" panose="020B0503020204020204" pitchFamily="34" charset="-122"/>
              </a:rPr>
              <a:t>LL</a:t>
            </a:r>
            <a:r>
              <a:rPr lang="zh-CN" altLang="en-US" sz="2400" dirty="0">
                <a:solidFill>
                  <a:srgbClr val="0000FF"/>
                </a:solidFill>
                <a:ea typeface="微软雅黑" panose="020B0503020204020204" pitchFamily="34" charset="-122"/>
              </a:rPr>
              <a:t>的表示范围</a:t>
            </a:r>
            <a:r>
              <a:rPr lang="zh-CN" altLang="en-US" sz="2400" dirty="0">
                <a:ea typeface="微软雅黑" panose="020B0503020204020204" pitchFamily="34" charset="-122"/>
              </a:rPr>
              <a:t>，会怎样？</a:t>
            </a:r>
            <a:endParaRPr lang="en-US" altLang="zh-CN" sz="2400" dirty="0">
              <a:ea typeface="微软雅黑" panose="020B0503020204020204" pitchFamily="34" charset="-122"/>
            </a:endParaRPr>
          </a:p>
        </p:txBody>
      </p:sp>
      <p:sp>
        <p:nvSpPr>
          <p:cNvPr id="10" name="文本框 9">
            <a:extLst>
              <a:ext uri="{FF2B5EF4-FFF2-40B4-BE49-F238E27FC236}">
                <a16:creationId xmlns:a16="http://schemas.microsoft.com/office/drawing/2014/main" id="{BB7BB079-0E67-4044-8538-01A8F6906A35}"/>
              </a:ext>
            </a:extLst>
          </p:cNvPr>
          <p:cNvSpPr txBox="1"/>
          <p:nvPr/>
        </p:nvSpPr>
        <p:spPr>
          <a:xfrm>
            <a:off x="374417" y="1347532"/>
            <a:ext cx="2339102" cy="461665"/>
          </a:xfrm>
          <a:prstGeom prst="rect">
            <a:avLst/>
          </a:prstGeom>
          <a:noFill/>
        </p:spPr>
        <p:txBody>
          <a:bodyPr wrap="none" rtlCol="0">
            <a:spAutoFit/>
          </a:bodyPr>
          <a:lstStyle/>
          <a:p>
            <a:r>
              <a:rPr kumimoji="1" lang="zh-CN" altLang="en-US" sz="2400" b="1" dirty="0">
                <a:latin typeface="Microsoft YaHei" panose="020B0503020204020204" pitchFamily="34" charset="-122"/>
                <a:ea typeface="Microsoft YaHei" panose="020B0503020204020204" pitchFamily="34" charset="-122"/>
              </a:rPr>
              <a:t>思考如下问题：</a:t>
            </a:r>
          </a:p>
        </p:txBody>
      </p:sp>
    </p:spTree>
    <p:extLst>
      <p:ext uri="{BB962C8B-B14F-4D97-AF65-F5344CB8AC3E}">
        <p14:creationId xmlns:p14="http://schemas.microsoft.com/office/powerpoint/2010/main" val="37731009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zh-CN" altLang="en-US" dirty="0">
                <a:solidFill>
                  <a:srgbClr val="000000"/>
                </a:solidFill>
              </a:rPr>
              <a:t>浮点数字面量</a:t>
            </a:r>
            <a:endParaRPr lang="en-US" altLang="zh-CN" dirty="0">
              <a:solidFill>
                <a:srgbClr val="000000"/>
              </a:solidFill>
            </a:endParaRPr>
          </a:p>
          <a:p>
            <a:endParaRPr lang="en-US" altLang="zh-CN" sz="2200" dirty="0"/>
          </a:p>
          <a:p>
            <a:endParaRPr lang="en-US" altLang="zh-CN" sz="2200" dirty="0"/>
          </a:p>
          <a:p>
            <a:pPr lvl="1"/>
            <a:r>
              <a:rPr lang="en-US" altLang="zh-CN" sz="2200" dirty="0"/>
              <a:t>C</a:t>
            </a:r>
            <a:r>
              <a:rPr lang="zh-CN" altLang="en-US" sz="2200" dirty="0"/>
              <a:t>编译系统将</a:t>
            </a:r>
            <a:r>
              <a:rPr lang="zh-CN" altLang="en-US" sz="2200" b="1" dirty="0">
                <a:solidFill>
                  <a:srgbClr val="C00000"/>
                </a:solidFill>
              </a:rPr>
              <a:t>浮点数字面量</a:t>
            </a:r>
            <a:r>
              <a:rPr lang="zh-CN" altLang="en-US" sz="2200" dirty="0"/>
              <a:t>作为</a:t>
            </a:r>
            <a:r>
              <a:rPr lang="zh-CN" altLang="en-US" sz="2200" b="1" dirty="0">
                <a:solidFill>
                  <a:srgbClr val="C00000"/>
                </a:solidFill>
              </a:rPr>
              <a:t>双精度来处理</a:t>
            </a:r>
            <a:r>
              <a:rPr lang="zh-CN" altLang="en-US" sz="2200" dirty="0"/>
              <a:t>。</a:t>
            </a:r>
            <a:endParaRPr lang="en-US" altLang="zh-CN" sz="2200" dirty="0"/>
          </a:p>
        </p:txBody>
      </p:sp>
      <p:sp>
        <p:nvSpPr>
          <p:cNvPr id="3" name="Title 2"/>
          <p:cNvSpPr>
            <a:spLocks noGrp="1"/>
          </p:cNvSpPr>
          <p:nvPr>
            <p:ph type="title"/>
          </p:nvPr>
        </p:nvSpPr>
        <p:spPr/>
        <p:txBody>
          <a:bodyPr/>
          <a:lstStyle/>
          <a:p>
            <a:r>
              <a:rPr lang="en-US" altLang="zh-CN" dirty="0"/>
              <a:t>2.3 </a:t>
            </a:r>
            <a:r>
              <a:rPr lang="zh-CN" altLang="en-US" dirty="0"/>
              <a:t>字面量</a:t>
            </a:r>
            <a:r>
              <a:rPr lang="zh-CN" altLang="en-US" sz="2400" dirty="0">
                <a:solidFill>
                  <a:srgbClr val="FFFF00"/>
                </a:solidFill>
              </a:rPr>
              <a:t>：浮点数字面量</a:t>
            </a:r>
          </a:p>
        </p:txBody>
      </p:sp>
      <p:sp>
        <p:nvSpPr>
          <p:cNvPr id="4" name="Date Placeholder 3"/>
          <p:cNvSpPr>
            <a:spLocks noGrp="1"/>
          </p:cNvSpPr>
          <p:nvPr>
            <p:ph type="dt" sz="half" idx="10"/>
          </p:nvPr>
        </p:nvSpPr>
        <p:spPr/>
        <p:txBody>
          <a:bodyPr/>
          <a:lstStyle/>
          <a:p>
            <a:fld id="{B01F2765-D260-4E6B-8391-F3156D8E22BE}" type="datetime1">
              <a:rPr lang="zh-CN" altLang="en-US" smtClean="0"/>
              <a:t>2020/9/25</a:t>
            </a:fld>
            <a:endParaRPr lang="zh-CN" altLang="en-US"/>
          </a:p>
        </p:txBody>
      </p:sp>
      <p:sp>
        <p:nvSpPr>
          <p:cNvPr id="5" name="Footer Placeholder 4"/>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
        <p:nvSpPr>
          <p:cNvPr id="6" name="Slide Number Placeholder 5"/>
          <p:cNvSpPr>
            <a:spLocks noGrp="1"/>
          </p:cNvSpPr>
          <p:nvPr>
            <p:ph type="sldNum" sz="quarter" idx="12"/>
          </p:nvPr>
        </p:nvSpPr>
        <p:spPr/>
        <p:txBody>
          <a:bodyPr/>
          <a:lstStyle/>
          <a:p>
            <a:fld id="{57E71E5F-B3DE-4457-8F57-E0F998074911}" type="slidenum">
              <a:rPr lang="zh-CN" altLang="en-US" smtClean="0"/>
              <a:pPr/>
              <a:t>42</a:t>
            </a:fld>
            <a:endParaRPr lang="zh-CN" altLang="en-US"/>
          </a:p>
        </p:txBody>
      </p:sp>
      <p:sp>
        <p:nvSpPr>
          <p:cNvPr id="16" name="Rectangle 15"/>
          <p:cNvSpPr/>
          <p:nvPr/>
        </p:nvSpPr>
        <p:spPr>
          <a:xfrm>
            <a:off x="2091084" y="1980770"/>
            <a:ext cx="4388061" cy="523220"/>
          </a:xfrm>
          <a:prstGeom prst="rect">
            <a:avLst/>
          </a:prstGeom>
        </p:spPr>
        <p:txBody>
          <a:bodyPr wrap="none">
            <a:spAutoFit/>
          </a:bodyPr>
          <a:lstStyle/>
          <a:p>
            <a:pPr lvl="1"/>
            <a:r>
              <a:rPr lang="en-US" altLang="zh-CN" sz="2800" dirty="0">
                <a:solidFill>
                  <a:srgbClr val="0433FF"/>
                </a:solidFill>
                <a:ea typeface="微软雅黑" panose="020B0503020204020204" pitchFamily="34" charset="-122"/>
              </a:rPr>
              <a:t>123.4</a:t>
            </a:r>
            <a:r>
              <a:rPr lang="en-US" altLang="zh-CN" sz="2800" dirty="0">
                <a:ea typeface="微软雅黑" panose="020B0503020204020204" pitchFamily="34" charset="-122"/>
              </a:rPr>
              <a:t>,</a:t>
            </a:r>
            <a:r>
              <a:rPr lang="en-US" altLang="zh-CN" sz="2800" dirty="0">
                <a:solidFill>
                  <a:srgbClr val="0433FF"/>
                </a:solidFill>
                <a:ea typeface="微软雅黑" panose="020B0503020204020204" pitchFamily="34" charset="-122"/>
              </a:rPr>
              <a:t> 1e-2</a:t>
            </a:r>
            <a:r>
              <a:rPr lang="zh-CN" altLang="en-US" sz="2800" dirty="0">
                <a:ea typeface="微软雅黑" panose="020B0503020204020204" pitchFamily="34" charset="-122"/>
              </a:rPr>
              <a:t>，</a:t>
            </a:r>
            <a:r>
              <a:rPr lang="en-US" altLang="zh-CN" sz="2800" dirty="0">
                <a:solidFill>
                  <a:srgbClr val="0433FF"/>
                </a:solidFill>
                <a:ea typeface="微软雅黑" panose="020B0503020204020204" pitchFamily="34" charset="-122"/>
              </a:rPr>
              <a:t>123.4f</a:t>
            </a:r>
            <a:r>
              <a:rPr lang="en-US" altLang="zh-CN" sz="2800" dirty="0">
                <a:ea typeface="微软雅黑" panose="020B0503020204020204" pitchFamily="34" charset="-122"/>
              </a:rPr>
              <a:t>,</a:t>
            </a:r>
            <a:r>
              <a:rPr lang="en-US" altLang="zh-CN" sz="2800" dirty="0">
                <a:solidFill>
                  <a:srgbClr val="0433FF"/>
                </a:solidFill>
                <a:ea typeface="微软雅黑" panose="020B0503020204020204" pitchFamily="34" charset="-122"/>
              </a:rPr>
              <a:t> 1e-2</a:t>
            </a:r>
          </a:p>
        </p:txBody>
      </p:sp>
      <p:sp>
        <p:nvSpPr>
          <p:cNvPr id="18" name="Rectangle 17"/>
          <p:cNvSpPr/>
          <p:nvPr/>
        </p:nvSpPr>
        <p:spPr>
          <a:xfrm>
            <a:off x="420914" y="3404981"/>
            <a:ext cx="8403771" cy="2462213"/>
          </a:xfrm>
          <a:prstGeom prst="rect">
            <a:avLst/>
          </a:prstGeom>
        </p:spPr>
        <p:txBody>
          <a:bodyPr wrap="square">
            <a:spAutoFit/>
          </a:bodyPr>
          <a:lstStyle/>
          <a:p>
            <a:pPr lvl="1"/>
            <a:r>
              <a:rPr lang="zh-CN" altLang="en-US" sz="2200" dirty="0">
                <a:latin typeface="微软雅黑" panose="020B0503020204020204" pitchFamily="34" charset="-122"/>
                <a:ea typeface="微软雅黑" panose="020B0503020204020204" pitchFamily="34" charset="-122"/>
              </a:rPr>
              <a:t>例如：</a:t>
            </a:r>
            <a:endParaRPr lang="en-US" altLang="zh-CN" sz="2200" dirty="0">
              <a:latin typeface="微软雅黑" panose="020B0503020204020204" pitchFamily="34" charset="-122"/>
              <a:ea typeface="微软雅黑" panose="020B0503020204020204" pitchFamily="34" charset="-122"/>
            </a:endParaRPr>
          </a:p>
          <a:p>
            <a:r>
              <a:rPr lang="zh-CN" altLang="en-US" sz="2000" dirty="0">
                <a:solidFill>
                  <a:srgbClr val="AA0D91"/>
                </a:solidFill>
                <a:latin typeface="Menlo" panose="020B0609030804020204" pitchFamily="49" charset="0"/>
              </a:rPr>
              <a:t>        </a:t>
            </a:r>
            <a:r>
              <a:rPr lang="en-US" altLang="zh-CN" sz="2000" dirty="0">
                <a:solidFill>
                  <a:srgbClr val="AA0D91"/>
                </a:solidFill>
                <a:latin typeface="Menlo" panose="020B0609030804020204" pitchFamily="49" charset="0"/>
              </a:rPr>
              <a:t>float</a:t>
            </a:r>
            <a:r>
              <a:rPr lang="en-US" altLang="zh-CN" sz="2000" dirty="0">
                <a:solidFill>
                  <a:srgbClr val="000000"/>
                </a:solidFill>
                <a:latin typeface="Menlo" panose="020B0609030804020204" pitchFamily="49" charset="0"/>
              </a:rPr>
              <a:t> f = </a:t>
            </a:r>
            <a:r>
              <a:rPr lang="en-US" altLang="zh-CN" sz="2000" dirty="0">
                <a:solidFill>
                  <a:srgbClr val="1C00CF"/>
                </a:solidFill>
                <a:latin typeface="Menlo" panose="020B0609030804020204" pitchFamily="49" charset="0"/>
              </a:rPr>
              <a:t>2.45678</a:t>
            </a:r>
            <a:r>
              <a:rPr lang="en-US" altLang="zh-CN" sz="2000" dirty="0">
                <a:solidFill>
                  <a:srgbClr val="000000"/>
                </a:solidFill>
                <a:latin typeface="Menlo" panose="020B0609030804020204" pitchFamily="49" charset="0"/>
              </a:rPr>
              <a:t> * </a:t>
            </a:r>
            <a:r>
              <a:rPr lang="en-US" altLang="zh-CN" sz="2000" dirty="0">
                <a:solidFill>
                  <a:srgbClr val="1C00CF"/>
                </a:solidFill>
                <a:latin typeface="Menlo" panose="020B0609030804020204" pitchFamily="49" charset="0"/>
              </a:rPr>
              <a:t>4523.65</a:t>
            </a:r>
            <a:r>
              <a:rPr lang="en-US" altLang="zh-CN" sz="2000" dirty="0">
                <a:solidFill>
                  <a:srgbClr val="000000"/>
                </a:solidFill>
                <a:latin typeface="Menlo" panose="020B0609030804020204" pitchFamily="49" charset="0"/>
              </a:rPr>
              <a:t>;</a:t>
            </a:r>
            <a:endParaRPr lang="en-US" altLang="zh-CN" sz="2000" dirty="0">
              <a:solidFill>
                <a:srgbClr val="1C00CF"/>
              </a:solidFill>
              <a:latin typeface="Menlo" panose="020B0609030804020204" pitchFamily="49" charset="0"/>
            </a:endParaRPr>
          </a:p>
          <a:p>
            <a:pPr lvl="1" algn="ctr"/>
            <a:endParaRPr lang="en-US" altLang="zh-CN" sz="2000" dirty="0">
              <a:latin typeface="微软雅黑" panose="020B0503020204020204" pitchFamily="34" charset="-122"/>
              <a:ea typeface="微软雅黑" panose="020B0503020204020204" pitchFamily="34" charset="-122"/>
            </a:endParaRPr>
          </a:p>
          <a:p>
            <a:pPr lvl="1"/>
            <a:r>
              <a:rPr lang="zh-CN" altLang="en-US" sz="2200" dirty="0">
                <a:latin typeface="微软雅黑" panose="020B0503020204020204" pitchFamily="34" charset="-122"/>
                <a:ea typeface="微软雅黑" panose="020B0503020204020204" pitchFamily="34" charset="-122"/>
              </a:rPr>
              <a:t>系统先把</a:t>
            </a:r>
            <a:r>
              <a:rPr lang="en-US" altLang="zh-CN" sz="2200" dirty="0">
                <a:latin typeface="微软雅黑" panose="020B0503020204020204" pitchFamily="34" charset="-122"/>
                <a:ea typeface="微软雅黑" panose="020B0503020204020204" pitchFamily="34" charset="-122"/>
              </a:rPr>
              <a:t>2.45678</a:t>
            </a:r>
            <a:r>
              <a:rPr lang="zh-CN" altLang="en-US" sz="2200" dirty="0">
                <a:latin typeface="微软雅黑" panose="020B0503020204020204" pitchFamily="34" charset="-122"/>
                <a:ea typeface="微软雅黑" panose="020B0503020204020204" pitchFamily="34" charset="-122"/>
              </a:rPr>
              <a:t>和</a:t>
            </a:r>
            <a:r>
              <a:rPr lang="en-US" altLang="zh-CN" sz="2200" dirty="0">
                <a:latin typeface="微软雅黑" panose="020B0503020204020204" pitchFamily="34" charset="-122"/>
                <a:ea typeface="微软雅黑" panose="020B0503020204020204" pitchFamily="34" charset="-122"/>
              </a:rPr>
              <a:t>4523.65</a:t>
            </a:r>
            <a:r>
              <a:rPr lang="zh-CN" altLang="en-US" sz="2200" dirty="0">
                <a:latin typeface="微软雅黑" panose="020B0503020204020204" pitchFamily="34" charset="-122"/>
                <a:ea typeface="微软雅黑" panose="020B0503020204020204" pitchFamily="34" charset="-122"/>
              </a:rPr>
              <a:t>作为双精度数进行相乘运算，得到的乘积也是一个双精度数</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最后取其前</a:t>
            </a:r>
            <a:r>
              <a:rPr lang="en-US" altLang="zh-CN" sz="2200" dirty="0">
                <a:latin typeface="微软雅黑" panose="020B0503020204020204" pitchFamily="34" charset="-122"/>
                <a:ea typeface="微软雅黑" panose="020B0503020204020204" pitchFamily="34" charset="-122"/>
              </a:rPr>
              <a:t>7</a:t>
            </a:r>
            <a:r>
              <a:rPr lang="zh-CN" altLang="en-US" sz="2200" dirty="0">
                <a:latin typeface="微软雅黑" panose="020B0503020204020204" pitchFamily="34" charset="-122"/>
                <a:ea typeface="微软雅黑" panose="020B0503020204020204" pitchFamily="34" charset="-122"/>
              </a:rPr>
              <a:t>位赋给浮点型变量</a:t>
            </a:r>
            <a:r>
              <a:rPr lang="en-US" altLang="zh-CN" sz="2200" dirty="0">
                <a:latin typeface="微软雅黑" panose="020B0503020204020204" pitchFamily="34" charset="-122"/>
                <a:ea typeface="微软雅黑" panose="020B0503020204020204" pitchFamily="34" charset="-122"/>
              </a:rPr>
              <a:t>f</a:t>
            </a:r>
            <a:r>
              <a:rPr lang="zh-CN" altLang="en-US" sz="2200" dirty="0">
                <a:latin typeface="微软雅黑" panose="020B0503020204020204" pitchFamily="34" charset="-122"/>
                <a:ea typeface="微软雅黑" panose="020B0503020204020204" pitchFamily="34" charset="-122"/>
              </a:rPr>
              <a:t>。</a:t>
            </a:r>
            <a:endParaRPr lang="en-US" altLang="zh-CN" sz="2200" dirty="0">
              <a:latin typeface="微软雅黑" panose="020B0503020204020204" pitchFamily="34" charset="-122"/>
              <a:ea typeface="微软雅黑" panose="020B0503020204020204" pitchFamily="34" charset="-122"/>
            </a:endParaRPr>
          </a:p>
          <a:p>
            <a:pPr lvl="1"/>
            <a:r>
              <a:rPr lang="zh-CN" altLang="en-US" sz="2200" dirty="0">
                <a:latin typeface="微软雅黑" panose="020B0503020204020204" pitchFamily="34" charset="-122"/>
                <a:ea typeface="微软雅黑" panose="020B0503020204020204" pitchFamily="34" charset="-122"/>
              </a:rPr>
              <a:t>如是在数的</a:t>
            </a:r>
            <a:r>
              <a:rPr lang="zh-CN" altLang="en-US" sz="2200" b="1" dirty="0">
                <a:solidFill>
                  <a:srgbClr val="C00000"/>
                </a:solidFill>
                <a:latin typeface="微软雅黑" panose="020B0503020204020204" pitchFamily="34" charset="-122"/>
                <a:ea typeface="微软雅黑" panose="020B0503020204020204" pitchFamily="34" charset="-122"/>
              </a:rPr>
              <a:t>后面加字母</a:t>
            </a:r>
            <a:r>
              <a:rPr lang="en-US" altLang="zh-CN" sz="2200" b="1" dirty="0">
                <a:solidFill>
                  <a:srgbClr val="C00000"/>
                </a:solidFill>
                <a:latin typeface="微软雅黑" panose="020B0503020204020204" pitchFamily="34" charset="-122"/>
                <a:ea typeface="微软雅黑" panose="020B0503020204020204" pitchFamily="34" charset="-122"/>
              </a:rPr>
              <a:t>f</a:t>
            </a:r>
            <a:r>
              <a:rPr lang="zh-CN" altLang="en-US" sz="2200" b="1" dirty="0">
                <a:solidFill>
                  <a:srgbClr val="C00000"/>
                </a:solidFill>
                <a:latin typeface="微软雅黑" panose="020B0503020204020204" pitchFamily="34" charset="-122"/>
                <a:ea typeface="微软雅黑" panose="020B0503020204020204" pitchFamily="34" charset="-122"/>
              </a:rPr>
              <a:t>或</a:t>
            </a:r>
            <a:r>
              <a:rPr lang="en-US" altLang="zh-CN" sz="2200" b="1" dirty="0">
                <a:solidFill>
                  <a:srgbClr val="C00000"/>
                </a:solidFill>
                <a:latin typeface="微软雅黑" panose="020B0503020204020204" pitchFamily="34" charset="-122"/>
                <a:ea typeface="微软雅黑" panose="020B0503020204020204" pitchFamily="34" charset="-122"/>
              </a:rPr>
              <a:t>F</a:t>
            </a:r>
            <a:r>
              <a:rPr lang="zh-CN" altLang="en-US" sz="2200" dirty="0">
                <a:latin typeface="微软雅黑" panose="020B0503020204020204" pitchFamily="34" charset="-122"/>
                <a:ea typeface="微软雅黑" panose="020B0503020204020204" pitchFamily="34" charset="-122"/>
              </a:rPr>
              <a:t>（如</a:t>
            </a:r>
            <a:r>
              <a:rPr lang="en-US" altLang="zh-CN" sz="2200" dirty="0">
                <a:latin typeface="微软雅黑" panose="020B0503020204020204" pitchFamily="34" charset="-122"/>
                <a:ea typeface="微软雅黑" panose="020B0503020204020204" pitchFamily="34" charset="-122"/>
              </a:rPr>
              <a:t>1.65f, 654.87F</a:t>
            </a:r>
            <a:r>
              <a:rPr lang="zh-CN" altLang="en-US" sz="2200" dirty="0">
                <a:latin typeface="微软雅黑" panose="020B0503020204020204" pitchFamily="34" charset="-122"/>
                <a:ea typeface="微软雅黑" panose="020B0503020204020204" pitchFamily="34" charset="-122"/>
              </a:rPr>
              <a:t>），这样编译系统就会把它们按</a:t>
            </a:r>
            <a:r>
              <a:rPr lang="zh-CN" altLang="en-US" sz="2200" b="1" dirty="0">
                <a:solidFill>
                  <a:srgbClr val="C00000"/>
                </a:solidFill>
                <a:latin typeface="微软雅黑" panose="020B0503020204020204" pitchFamily="34" charset="-122"/>
                <a:ea typeface="微软雅黑" panose="020B0503020204020204" pitchFamily="34" charset="-122"/>
              </a:rPr>
              <a:t>单精度</a:t>
            </a:r>
            <a:r>
              <a:rPr lang="zh-CN" altLang="en-US" sz="2200" dirty="0">
                <a:latin typeface="微软雅黑" panose="020B0503020204020204" pitchFamily="34" charset="-122"/>
                <a:ea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rPr>
              <a:t>32</a:t>
            </a:r>
            <a:r>
              <a:rPr lang="zh-CN" altLang="en-US" sz="2200" dirty="0">
                <a:latin typeface="微软雅黑" panose="020B0503020204020204" pitchFamily="34" charset="-122"/>
                <a:ea typeface="微软雅黑" panose="020B0503020204020204" pitchFamily="34" charset="-122"/>
              </a:rPr>
              <a:t>位）处理。</a:t>
            </a:r>
            <a:endParaRPr lang="en-US" altLang="zh-CN" sz="2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172922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2643330696"/>
              </p:ext>
            </p:extLst>
          </p:nvPr>
        </p:nvGraphicFramePr>
        <p:xfrm>
          <a:off x="4237022" y="1227294"/>
          <a:ext cx="4746174" cy="5059236"/>
        </p:xfrm>
        <a:graphic>
          <a:graphicData uri="http://schemas.openxmlformats.org/drawingml/2006/table">
            <a:tbl>
              <a:tblPr/>
              <a:tblGrid>
                <a:gridCol w="791029">
                  <a:extLst>
                    <a:ext uri="{9D8B030D-6E8A-4147-A177-3AD203B41FA5}">
                      <a16:colId xmlns:a16="http://schemas.microsoft.com/office/drawing/2014/main" val="20000"/>
                    </a:ext>
                  </a:extLst>
                </a:gridCol>
                <a:gridCol w="791029">
                  <a:extLst>
                    <a:ext uri="{9D8B030D-6E8A-4147-A177-3AD203B41FA5}">
                      <a16:colId xmlns:a16="http://schemas.microsoft.com/office/drawing/2014/main" val="20001"/>
                    </a:ext>
                  </a:extLst>
                </a:gridCol>
                <a:gridCol w="791029">
                  <a:extLst>
                    <a:ext uri="{9D8B030D-6E8A-4147-A177-3AD203B41FA5}">
                      <a16:colId xmlns:a16="http://schemas.microsoft.com/office/drawing/2014/main" val="20002"/>
                    </a:ext>
                  </a:extLst>
                </a:gridCol>
                <a:gridCol w="791029">
                  <a:extLst>
                    <a:ext uri="{9D8B030D-6E8A-4147-A177-3AD203B41FA5}">
                      <a16:colId xmlns:a16="http://schemas.microsoft.com/office/drawing/2014/main" val="20003"/>
                    </a:ext>
                  </a:extLst>
                </a:gridCol>
                <a:gridCol w="791029">
                  <a:extLst>
                    <a:ext uri="{9D8B030D-6E8A-4147-A177-3AD203B41FA5}">
                      <a16:colId xmlns:a16="http://schemas.microsoft.com/office/drawing/2014/main" val="20004"/>
                    </a:ext>
                  </a:extLst>
                </a:gridCol>
                <a:gridCol w="791029">
                  <a:extLst>
                    <a:ext uri="{9D8B030D-6E8A-4147-A177-3AD203B41FA5}">
                      <a16:colId xmlns:a16="http://schemas.microsoft.com/office/drawing/2014/main" val="20005"/>
                    </a:ext>
                  </a:extLst>
                </a:gridCol>
              </a:tblGrid>
              <a:tr h="238793">
                <a:tc>
                  <a:txBody>
                    <a:bodyPr/>
                    <a:lstStyle/>
                    <a:p>
                      <a:pPr marL="0" marR="0" lvl="0" indent="0" algn="ctr" defTabSz="914400" rtl="0" eaLnBrk="1" fontAlgn="base" latinLnBrk="0" hangingPunct="1">
                        <a:lnSpc>
                          <a:spcPct val="100000"/>
                        </a:lnSpc>
                        <a:spcBef>
                          <a:spcPct val="20000"/>
                        </a:spcBef>
                        <a:spcAft>
                          <a:spcPct val="0"/>
                        </a:spcAft>
                        <a:buClr>
                          <a:srgbClr val="CC0000"/>
                        </a:buClr>
                        <a:buSzTx/>
                        <a:buFont typeface="Wingdings" pitchFamily="2" charset="2"/>
                        <a:buNone/>
                        <a:tabLst/>
                        <a:defRPr/>
                      </a:pPr>
                      <a:r>
                        <a:rPr kumimoji="0" lang="en-US" sz="1400" b="1" i="0" u="none" strike="noStrike" kern="1200" cap="none" spc="0" normalizeH="0" baseline="0" dirty="0">
                          <a:ln>
                            <a:noFill/>
                          </a:ln>
                          <a:solidFill>
                            <a:schemeClr val="tx1"/>
                          </a:solidFill>
                          <a:effectLst>
                            <a:outerShdw blurRad="38100" dist="38100" dir="2700000" algn="tl">
                              <a:srgbClr val="C0C0C0"/>
                            </a:outerShdw>
                          </a:effectLst>
                          <a:uLnTx/>
                          <a:uFillTx/>
                          <a:latin typeface="+mn-lt"/>
                          <a:ea typeface="微软雅黑" panose="020B0503020204020204" pitchFamily="34" charset="-122"/>
                          <a:cs typeface="+mn-cs"/>
                        </a:rPr>
                        <a:t>ASCII</a:t>
                      </a:r>
                      <a:r>
                        <a:rPr kumimoji="0" lang="zh-CN" altLang="en-US" sz="1400" b="1" i="0" u="none" strike="noStrike" kern="1200" cap="none" spc="0" normalizeH="0" baseline="0" dirty="0">
                          <a:ln>
                            <a:noFill/>
                          </a:ln>
                          <a:solidFill>
                            <a:schemeClr val="tx1"/>
                          </a:solidFill>
                          <a:effectLst>
                            <a:outerShdw blurRad="38100" dist="38100" dir="2700000" algn="tl">
                              <a:srgbClr val="C0C0C0"/>
                            </a:outerShdw>
                          </a:effectLst>
                          <a:uLnTx/>
                          <a:uFillTx/>
                          <a:latin typeface="+mn-lt"/>
                          <a:ea typeface="微软雅黑" panose="020B0503020204020204" pitchFamily="34" charset="-122"/>
                          <a:cs typeface="+mn-cs"/>
                        </a:rPr>
                        <a:t>值</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marL="0" marR="0" lvl="0" indent="0" algn="ctr" defTabSz="914400" rtl="0" eaLnBrk="1" fontAlgn="base" latinLnBrk="0" hangingPunct="1">
                        <a:lnSpc>
                          <a:spcPct val="100000"/>
                        </a:lnSpc>
                        <a:spcBef>
                          <a:spcPct val="20000"/>
                        </a:spcBef>
                        <a:spcAft>
                          <a:spcPct val="0"/>
                        </a:spcAft>
                        <a:buClr>
                          <a:srgbClr val="CC0000"/>
                        </a:buClr>
                        <a:buSzTx/>
                        <a:buFont typeface="Wingdings" pitchFamily="2" charset="2"/>
                        <a:buNone/>
                        <a:tabLst/>
                        <a:defRPr/>
                      </a:pPr>
                      <a:r>
                        <a:rPr kumimoji="0" lang="zh-CN" altLang="en-US" sz="1400" b="1" i="0" u="none" strike="noStrike" kern="1200" cap="none" spc="0" normalizeH="0" baseline="0" dirty="0">
                          <a:ln>
                            <a:noFill/>
                          </a:ln>
                          <a:solidFill>
                            <a:schemeClr val="tx1"/>
                          </a:solidFill>
                          <a:effectLst>
                            <a:outerShdw blurRad="38100" dist="38100" dir="2700000" algn="tl">
                              <a:srgbClr val="C0C0C0"/>
                            </a:outerShdw>
                          </a:effectLst>
                          <a:uLnTx/>
                          <a:uFillTx/>
                          <a:latin typeface="+mn-lt"/>
                          <a:ea typeface="微软雅黑" panose="020B0503020204020204" pitchFamily="34" charset="-122"/>
                          <a:cs typeface="+mn-cs"/>
                        </a:rPr>
                        <a:t>字符</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ct val="20000"/>
                        </a:spcBef>
                        <a:spcAft>
                          <a:spcPct val="0"/>
                        </a:spcAft>
                        <a:buClr>
                          <a:srgbClr val="CC0000"/>
                        </a:buClr>
                        <a:buSzTx/>
                        <a:buFont typeface="Wingdings" pitchFamily="2" charset="2"/>
                        <a:buNone/>
                        <a:tabLst/>
                        <a:defRPr/>
                      </a:pPr>
                      <a:r>
                        <a:rPr kumimoji="0" lang="en-US" sz="1400" b="1" i="0" u="none" strike="noStrike" kern="1200" cap="none" spc="0" normalizeH="0" baseline="0" dirty="0">
                          <a:ln>
                            <a:noFill/>
                          </a:ln>
                          <a:solidFill>
                            <a:schemeClr val="tx1"/>
                          </a:solidFill>
                          <a:effectLst>
                            <a:outerShdw blurRad="38100" dist="38100" dir="2700000" algn="tl">
                              <a:srgbClr val="C0C0C0"/>
                            </a:outerShdw>
                          </a:effectLst>
                          <a:uLnTx/>
                          <a:uFillTx/>
                          <a:latin typeface="+mn-lt"/>
                          <a:ea typeface="微软雅黑" panose="020B0503020204020204" pitchFamily="34" charset="-122"/>
                          <a:cs typeface="+mn-cs"/>
                        </a:rPr>
                        <a:t>ASCII</a:t>
                      </a:r>
                      <a:r>
                        <a:rPr kumimoji="0" lang="zh-CN" altLang="en-US" sz="1400" b="1" i="0" u="none" strike="noStrike" kern="1200" cap="none" spc="0" normalizeH="0" baseline="0" dirty="0">
                          <a:ln>
                            <a:noFill/>
                          </a:ln>
                          <a:solidFill>
                            <a:schemeClr val="tx1"/>
                          </a:solidFill>
                          <a:effectLst>
                            <a:outerShdw blurRad="38100" dist="38100" dir="2700000" algn="tl">
                              <a:srgbClr val="C0C0C0"/>
                            </a:outerShdw>
                          </a:effectLst>
                          <a:uLnTx/>
                          <a:uFillTx/>
                          <a:latin typeface="+mn-lt"/>
                          <a:ea typeface="微软雅黑" panose="020B0503020204020204" pitchFamily="34" charset="-122"/>
                          <a:cs typeface="+mn-cs"/>
                        </a:rPr>
                        <a:t>值</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marL="0" marR="0" lvl="0" indent="0" algn="ctr" defTabSz="914400" rtl="0" eaLnBrk="1" fontAlgn="base" latinLnBrk="0" hangingPunct="1">
                        <a:lnSpc>
                          <a:spcPct val="100000"/>
                        </a:lnSpc>
                        <a:spcBef>
                          <a:spcPct val="20000"/>
                        </a:spcBef>
                        <a:spcAft>
                          <a:spcPct val="0"/>
                        </a:spcAft>
                        <a:buClr>
                          <a:srgbClr val="CC0000"/>
                        </a:buClr>
                        <a:buSzTx/>
                        <a:buFont typeface="Wingdings" pitchFamily="2" charset="2"/>
                        <a:buNone/>
                        <a:tabLst/>
                        <a:defRPr/>
                      </a:pPr>
                      <a:r>
                        <a:rPr kumimoji="0" lang="zh-CN" altLang="en-US" sz="1400" b="1" i="0" u="none" strike="noStrike" kern="1200" cap="none" spc="0" normalizeH="0" baseline="0" dirty="0">
                          <a:ln>
                            <a:noFill/>
                          </a:ln>
                          <a:solidFill>
                            <a:schemeClr val="tx1"/>
                          </a:solidFill>
                          <a:effectLst>
                            <a:outerShdw blurRad="38100" dist="38100" dir="2700000" algn="tl">
                              <a:srgbClr val="C0C0C0"/>
                            </a:outerShdw>
                          </a:effectLst>
                          <a:uLnTx/>
                          <a:uFillTx/>
                          <a:latin typeface="+mn-lt"/>
                          <a:ea typeface="微软雅黑" panose="020B0503020204020204" pitchFamily="34" charset="-122"/>
                          <a:cs typeface="+mn-cs"/>
                        </a:rPr>
                        <a:t>字符</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ctr" defTabSz="914400" rtl="0" eaLnBrk="1" fontAlgn="base" latinLnBrk="0" hangingPunct="1">
                        <a:lnSpc>
                          <a:spcPct val="100000"/>
                        </a:lnSpc>
                        <a:spcBef>
                          <a:spcPct val="20000"/>
                        </a:spcBef>
                        <a:spcAft>
                          <a:spcPct val="0"/>
                        </a:spcAft>
                        <a:buClr>
                          <a:srgbClr val="CC0000"/>
                        </a:buClr>
                        <a:buSzTx/>
                        <a:buFont typeface="Wingdings" pitchFamily="2" charset="2"/>
                        <a:buNone/>
                        <a:tabLst/>
                        <a:defRPr/>
                      </a:pPr>
                      <a:r>
                        <a:rPr kumimoji="0" lang="en-US" sz="1400" b="1" i="0" u="none" strike="noStrike" kern="1200" cap="none" spc="0" normalizeH="0" baseline="0" dirty="0">
                          <a:ln>
                            <a:noFill/>
                          </a:ln>
                          <a:solidFill>
                            <a:schemeClr val="tx1"/>
                          </a:solidFill>
                          <a:effectLst>
                            <a:outerShdw blurRad="38100" dist="38100" dir="2700000" algn="tl">
                              <a:srgbClr val="C0C0C0"/>
                            </a:outerShdw>
                          </a:effectLst>
                          <a:uLnTx/>
                          <a:uFillTx/>
                          <a:latin typeface="+mn-lt"/>
                          <a:ea typeface="微软雅黑" panose="020B0503020204020204" pitchFamily="34" charset="-122"/>
                          <a:cs typeface="+mn-cs"/>
                        </a:rPr>
                        <a:t>ASCII</a:t>
                      </a:r>
                      <a:r>
                        <a:rPr kumimoji="0" lang="zh-CN" altLang="en-US" sz="1400" b="1" i="0" u="none" strike="noStrike" kern="1200" cap="none" spc="0" normalizeH="0" baseline="0" dirty="0">
                          <a:ln>
                            <a:noFill/>
                          </a:ln>
                          <a:solidFill>
                            <a:schemeClr val="tx1"/>
                          </a:solidFill>
                          <a:effectLst>
                            <a:outerShdw blurRad="38100" dist="38100" dir="2700000" algn="tl">
                              <a:srgbClr val="C0C0C0"/>
                            </a:outerShdw>
                          </a:effectLst>
                          <a:uLnTx/>
                          <a:uFillTx/>
                          <a:latin typeface="+mn-lt"/>
                          <a:ea typeface="微软雅黑" panose="020B0503020204020204" pitchFamily="34" charset="-122"/>
                          <a:cs typeface="+mn-cs"/>
                        </a:rPr>
                        <a:t>值</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marL="0" marR="0" lvl="0" indent="0" algn="ctr" defTabSz="914400" rtl="0" eaLnBrk="1" fontAlgn="base" latinLnBrk="0" hangingPunct="1">
                        <a:lnSpc>
                          <a:spcPct val="100000"/>
                        </a:lnSpc>
                        <a:spcBef>
                          <a:spcPct val="20000"/>
                        </a:spcBef>
                        <a:spcAft>
                          <a:spcPct val="0"/>
                        </a:spcAft>
                        <a:buClr>
                          <a:srgbClr val="CC0000"/>
                        </a:buClr>
                        <a:buSzTx/>
                        <a:buFont typeface="Wingdings" pitchFamily="2" charset="2"/>
                        <a:buNone/>
                        <a:tabLst/>
                        <a:defRPr/>
                      </a:pPr>
                      <a:r>
                        <a:rPr kumimoji="0" lang="zh-CN" altLang="en-US" sz="1400" b="1" i="0" u="none" strike="noStrike" kern="1200" cap="none" spc="0" normalizeH="0" baseline="0" dirty="0">
                          <a:ln>
                            <a:noFill/>
                          </a:ln>
                          <a:solidFill>
                            <a:schemeClr val="tx1"/>
                          </a:solidFill>
                          <a:effectLst>
                            <a:outerShdw blurRad="38100" dist="38100" dir="2700000" algn="tl">
                              <a:srgbClr val="C0C0C0"/>
                            </a:outerShdw>
                          </a:effectLst>
                          <a:uLnTx/>
                          <a:uFillTx/>
                          <a:latin typeface="+mn-lt"/>
                          <a:ea typeface="微软雅黑" panose="020B0503020204020204" pitchFamily="34" charset="-122"/>
                          <a:cs typeface="+mn-cs"/>
                        </a:rPr>
                        <a:t>字符</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32</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(space)</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64</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96</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zh-CN" altLang="en-US" sz="1200">
                          <a:effectLst/>
                          <a:latin typeface="微软雅黑" panose="020B0503020204020204" pitchFamily="34" charset="-122"/>
                          <a:ea typeface="微软雅黑" panose="020B0503020204020204" pitchFamily="34" charset="-122"/>
                        </a:rPr>
                        <a: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33</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b="1" dirty="0">
                          <a:solidFill>
                            <a:srgbClr val="C00000"/>
                          </a:solidFill>
                          <a:effectLst/>
                          <a:latin typeface="微软雅黑" panose="020B0503020204020204" pitchFamily="34" charset="-122"/>
                          <a:ea typeface="微软雅黑" panose="020B0503020204020204" pitchFamily="34" charset="-122"/>
                        </a:rPr>
                        <a:t>65</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b="1" dirty="0">
                          <a:solidFill>
                            <a:srgbClr val="C00000"/>
                          </a:solidFill>
                          <a:effectLst/>
                          <a:latin typeface="微软雅黑" panose="020B0503020204020204" pitchFamily="34" charset="-122"/>
                          <a:ea typeface="微软雅黑" panose="020B0503020204020204" pitchFamily="34" charset="-122"/>
                        </a:rPr>
                        <a:t>A</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b="1" dirty="0">
                          <a:solidFill>
                            <a:srgbClr val="C00000"/>
                          </a:solidFill>
                          <a:effectLst/>
                          <a:latin typeface="微软雅黑" panose="020B0503020204020204" pitchFamily="34" charset="-122"/>
                          <a:ea typeface="微软雅黑" panose="020B0503020204020204" pitchFamily="34" charset="-122"/>
                        </a:rPr>
                        <a:t>97</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b="1" dirty="0">
                          <a:solidFill>
                            <a:srgbClr val="C00000"/>
                          </a:solidFill>
                          <a:effectLst/>
                          <a:latin typeface="微软雅黑" panose="020B0503020204020204" pitchFamily="34" charset="-122"/>
                          <a:ea typeface="微软雅黑" panose="020B0503020204020204" pitchFamily="34" charset="-122"/>
                        </a:rPr>
                        <a:t>a</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31859">
                <a:tc>
                  <a:txBody>
                    <a:bodyPr/>
                    <a:lstStyle/>
                    <a:p>
                      <a:pPr algn="ctr" fontAlgn="t">
                        <a:lnSpc>
                          <a:spcPts val="600"/>
                        </a:lnSpc>
                      </a:pPr>
                      <a:r>
                        <a:rPr lang="en-US" altLang="zh-CN" sz="1200" dirty="0">
                          <a:effectLst/>
                          <a:latin typeface="微软雅黑" panose="020B0503020204020204" pitchFamily="34" charset="-122"/>
                          <a:ea typeface="微软雅黑" panose="020B0503020204020204" pitchFamily="34" charset="-122"/>
                        </a:rPr>
                        <a:t>34</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dirty="0">
                          <a:effectLst/>
                          <a:latin typeface="微软雅黑" panose="020B0503020204020204" pitchFamily="34" charset="-122"/>
                          <a:ea typeface="微软雅黑" panose="020B0503020204020204" pitchFamily="34" charset="-122"/>
                        </a:rPr>
                        <a: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66</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B</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98</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b</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31859">
                <a:tc>
                  <a:txBody>
                    <a:bodyPr/>
                    <a:lstStyle/>
                    <a:p>
                      <a:pPr algn="ctr" fontAlgn="t">
                        <a:lnSpc>
                          <a:spcPts val="600"/>
                        </a:lnSpc>
                      </a:pPr>
                      <a:r>
                        <a:rPr lang="en-US" altLang="zh-CN" sz="1200" dirty="0">
                          <a:effectLst/>
                          <a:latin typeface="微软雅黑" panose="020B0503020204020204" pitchFamily="34" charset="-122"/>
                          <a:ea typeface="微软雅黑" panose="020B0503020204020204" pitchFamily="34" charset="-122"/>
                        </a:rPr>
                        <a:t>35</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67</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C</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99</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c</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31859">
                <a:tc>
                  <a:txBody>
                    <a:bodyPr/>
                    <a:lstStyle/>
                    <a:p>
                      <a:pPr algn="ctr" fontAlgn="t">
                        <a:lnSpc>
                          <a:spcPts val="600"/>
                        </a:lnSpc>
                      </a:pPr>
                      <a:r>
                        <a:rPr lang="en-US" altLang="zh-CN" sz="1200" dirty="0">
                          <a:effectLst/>
                          <a:latin typeface="微软雅黑" panose="020B0503020204020204" pitchFamily="34" charset="-122"/>
                          <a:ea typeface="微软雅黑" panose="020B0503020204020204" pitchFamily="34" charset="-122"/>
                        </a:rPr>
                        <a:t>36</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68</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D</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100</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d</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31859">
                <a:tc>
                  <a:txBody>
                    <a:bodyPr/>
                    <a:lstStyle/>
                    <a:p>
                      <a:pPr algn="ctr" fontAlgn="t">
                        <a:lnSpc>
                          <a:spcPts val="600"/>
                        </a:lnSpc>
                      </a:pPr>
                      <a:r>
                        <a:rPr lang="en-US" altLang="zh-CN" sz="1200" dirty="0">
                          <a:effectLst/>
                          <a:latin typeface="微软雅黑" panose="020B0503020204020204" pitchFamily="34" charset="-122"/>
                          <a:ea typeface="微软雅黑" panose="020B0503020204020204" pitchFamily="34" charset="-122"/>
                        </a:rPr>
                        <a:t>37</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dirty="0">
                          <a:effectLst/>
                          <a:latin typeface="微软雅黑" panose="020B0503020204020204" pitchFamily="34" charset="-122"/>
                          <a:ea typeface="微软雅黑" panose="020B0503020204020204" pitchFamily="34" charset="-122"/>
                        </a:rPr>
                        <a: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69</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E</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101</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e</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38</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dirty="0">
                          <a:effectLst/>
                          <a:latin typeface="微软雅黑" panose="020B0503020204020204" pitchFamily="34" charset="-122"/>
                          <a:ea typeface="微软雅黑" panose="020B0503020204020204" pitchFamily="34" charset="-122"/>
                        </a:rPr>
                        <a:t>&amp;</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70</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F</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102</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f</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39</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dirty="0">
                          <a:effectLst/>
                          <a:latin typeface="微软雅黑" panose="020B0503020204020204" pitchFamily="34" charset="-122"/>
                          <a:ea typeface="微软雅黑" panose="020B0503020204020204" pitchFamily="34" charset="-122"/>
                        </a:rPr>
                        <a: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71</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G</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103</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g</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40</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dirty="0">
                          <a:effectLst/>
                          <a:latin typeface="微软雅黑" panose="020B0503020204020204" pitchFamily="34" charset="-122"/>
                          <a:ea typeface="微软雅黑" panose="020B0503020204020204" pitchFamily="34" charset="-122"/>
                        </a:rPr>
                        <a: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72</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H</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104</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h</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41</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dirty="0">
                          <a:effectLst/>
                          <a:latin typeface="微软雅黑" panose="020B0503020204020204" pitchFamily="34" charset="-122"/>
                          <a:ea typeface="微软雅黑" panose="020B0503020204020204" pitchFamily="34" charset="-122"/>
                        </a:rPr>
                        <a: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73</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I</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105</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i</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r h="0">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42</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zh-CN" altLang="en-US" sz="1200" dirty="0">
                          <a:effectLst/>
                          <a:latin typeface="微软雅黑" panose="020B0503020204020204" pitchFamily="34" charset="-122"/>
                          <a:ea typeface="微软雅黑" panose="020B0503020204020204" pitchFamily="34" charset="-122"/>
                        </a:rPr>
                        <a: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74</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J</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106</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j</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11"/>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43</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75</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K</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107</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k</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12"/>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44</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76</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L</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108</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l</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13"/>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45</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77</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M</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109</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m</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14"/>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46</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t" latinLnBrk="0" hangingPunct="1">
                        <a:lnSpc>
                          <a:spcPts val="600"/>
                        </a:lnSpc>
                      </a:pPr>
                      <a:r>
                        <a:rPr lang="en-US" altLang="zh-CN" sz="1200" kern="1200" dirty="0">
                          <a:solidFill>
                            <a:schemeClr val="tx1"/>
                          </a:solidFill>
                          <a:effectLst/>
                          <a:latin typeface="微软雅黑" panose="020B0503020204020204" pitchFamily="34" charset="-122"/>
                          <a:ea typeface="微软雅黑" panose="020B0503020204020204" pitchFamily="34" charset="-122"/>
                          <a:cs typeface="+mn-cs"/>
                        </a:rPr>
                        <a:t>78</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N</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110</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n</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15"/>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47</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t" latinLnBrk="0" hangingPunct="1">
                        <a:lnSpc>
                          <a:spcPts val="600"/>
                        </a:lnSpc>
                      </a:pPr>
                      <a:r>
                        <a:rPr lang="en-US" altLang="zh-CN" sz="1200" kern="1200" dirty="0">
                          <a:solidFill>
                            <a:schemeClr val="tx1"/>
                          </a:solidFill>
                          <a:effectLst/>
                          <a:latin typeface="微软雅黑" panose="020B0503020204020204" pitchFamily="34" charset="-122"/>
                          <a:ea typeface="微软雅黑" panose="020B0503020204020204" pitchFamily="34" charset="-122"/>
                          <a:cs typeface="+mn-cs"/>
                        </a:rPr>
                        <a:t>79</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O</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111</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o</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16"/>
                  </a:ext>
                </a:extLst>
              </a:tr>
              <a:tr h="131859">
                <a:tc>
                  <a:txBody>
                    <a:bodyPr/>
                    <a:lstStyle/>
                    <a:p>
                      <a:pPr algn="ctr" fontAlgn="t">
                        <a:lnSpc>
                          <a:spcPts val="600"/>
                        </a:lnSpc>
                      </a:pPr>
                      <a:r>
                        <a:rPr lang="en-US" altLang="zh-CN" sz="1200" b="1">
                          <a:solidFill>
                            <a:srgbClr val="C00000"/>
                          </a:solidFill>
                          <a:effectLst/>
                          <a:latin typeface="微软雅黑" panose="020B0503020204020204" pitchFamily="34" charset="-122"/>
                          <a:ea typeface="微软雅黑" panose="020B0503020204020204" pitchFamily="34" charset="-122"/>
                        </a:rPr>
                        <a:t>48</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b="1" dirty="0">
                          <a:solidFill>
                            <a:srgbClr val="C00000"/>
                          </a:solidFill>
                          <a:effectLst/>
                          <a:latin typeface="微软雅黑" panose="020B0503020204020204" pitchFamily="34" charset="-122"/>
                          <a:ea typeface="微软雅黑" panose="020B0503020204020204" pitchFamily="34" charset="-122"/>
                        </a:rPr>
                        <a:t>0</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t" latinLnBrk="0" hangingPunct="1">
                        <a:lnSpc>
                          <a:spcPts val="600"/>
                        </a:lnSpc>
                      </a:pPr>
                      <a:r>
                        <a:rPr lang="en-US" altLang="zh-CN" sz="1200" kern="1200" dirty="0">
                          <a:solidFill>
                            <a:schemeClr val="tx1"/>
                          </a:solidFill>
                          <a:effectLst/>
                          <a:latin typeface="微软雅黑" panose="020B0503020204020204" pitchFamily="34" charset="-122"/>
                          <a:ea typeface="微软雅黑" panose="020B0503020204020204" pitchFamily="34" charset="-122"/>
                          <a:cs typeface="+mn-cs"/>
                        </a:rPr>
                        <a:t>80</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P</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112</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p</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17"/>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49</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t" latinLnBrk="0" hangingPunct="1">
                        <a:lnSpc>
                          <a:spcPts val="600"/>
                        </a:lnSpc>
                      </a:pPr>
                      <a:r>
                        <a:rPr lang="en-US" altLang="zh-CN" sz="1200" kern="1200">
                          <a:solidFill>
                            <a:schemeClr val="tx1"/>
                          </a:solidFill>
                          <a:effectLst/>
                          <a:latin typeface="微软雅黑" panose="020B0503020204020204" pitchFamily="34" charset="-122"/>
                          <a:ea typeface="微软雅黑" panose="020B0503020204020204" pitchFamily="34" charset="-122"/>
                          <a:cs typeface="+mn-cs"/>
                        </a:rPr>
                        <a:t>81</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Q</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113</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q</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18"/>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50</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2</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t" latinLnBrk="0" hangingPunct="1">
                        <a:lnSpc>
                          <a:spcPts val="600"/>
                        </a:lnSpc>
                      </a:pPr>
                      <a:r>
                        <a:rPr lang="en-US" altLang="zh-CN" sz="1200" kern="1200">
                          <a:solidFill>
                            <a:schemeClr val="tx1"/>
                          </a:solidFill>
                          <a:effectLst/>
                          <a:latin typeface="微软雅黑" panose="020B0503020204020204" pitchFamily="34" charset="-122"/>
                          <a:ea typeface="微软雅黑" panose="020B0503020204020204" pitchFamily="34" charset="-122"/>
                          <a:cs typeface="+mn-cs"/>
                        </a:rPr>
                        <a:t>82</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R</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114</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r</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19"/>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51</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3</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t" latinLnBrk="0" hangingPunct="1">
                        <a:lnSpc>
                          <a:spcPts val="600"/>
                        </a:lnSpc>
                      </a:pPr>
                      <a:r>
                        <a:rPr lang="en-US" altLang="zh-CN" sz="1200" kern="1200" dirty="0">
                          <a:solidFill>
                            <a:schemeClr val="tx1"/>
                          </a:solidFill>
                          <a:effectLst/>
                          <a:latin typeface="微软雅黑" panose="020B0503020204020204" pitchFamily="34" charset="-122"/>
                          <a:ea typeface="微软雅黑" panose="020B0503020204020204" pitchFamily="34" charset="-122"/>
                          <a:cs typeface="+mn-cs"/>
                        </a:rPr>
                        <a:t>83</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S</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115</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s</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20"/>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52</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4</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fontAlgn="t" latinLnBrk="0" hangingPunct="1">
                        <a:lnSpc>
                          <a:spcPts val="600"/>
                        </a:lnSpc>
                      </a:pPr>
                      <a:r>
                        <a:rPr lang="en-US" altLang="zh-CN" sz="1200" kern="1200" dirty="0">
                          <a:solidFill>
                            <a:schemeClr val="tx1"/>
                          </a:solidFill>
                          <a:effectLst/>
                          <a:latin typeface="微软雅黑" panose="020B0503020204020204" pitchFamily="34" charset="-122"/>
                          <a:ea typeface="微软雅黑" panose="020B0503020204020204" pitchFamily="34" charset="-122"/>
                          <a:cs typeface="+mn-cs"/>
                        </a:rPr>
                        <a:t>84</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116</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21"/>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53</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5</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85</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U</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117</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u</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22"/>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54</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6</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86</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V</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118</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v</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23"/>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55</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7</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87</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W</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119</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w</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24"/>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56</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8</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88</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X</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120</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x</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25"/>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57</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9</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89</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Y</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121</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y</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26"/>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58</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90</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Z</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122</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sz="1200">
                          <a:effectLst/>
                          <a:latin typeface="微软雅黑" panose="020B0503020204020204" pitchFamily="34" charset="-122"/>
                          <a:ea typeface="微软雅黑" panose="020B0503020204020204" pitchFamily="34" charset="-122"/>
                        </a:rPr>
                        <a:t>z</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27"/>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59</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dirty="0">
                          <a:effectLst/>
                          <a:latin typeface="微软雅黑" panose="020B0503020204020204" pitchFamily="34" charset="-122"/>
                          <a:ea typeface="微软雅黑" panose="020B0503020204020204" pitchFamily="34" charset="-122"/>
                        </a:rPr>
                        <a: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91</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123</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28"/>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60</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&lt;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92</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124</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29"/>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61</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93</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125</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30"/>
                  </a:ext>
                </a:extLst>
              </a:tr>
              <a:tr h="0">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62</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&gt;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94</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126</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dirty="0">
                          <a:effectLst/>
                          <a:latin typeface="微软雅黑" panose="020B0503020204020204" pitchFamily="34" charset="-122"/>
                          <a:ea typeface="微软雅黑" panose="020B0503020204020204" pitchFamily="34" charset="-122"/>
                        </a:rPr>
                        <a: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31"/>
                  </a:ext>
                </a:extLst>
              </a:tr>
              <a:tr h="131859">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63</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95</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_</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fontAlgn="t">
                        <a:lnSpc>
                          <a:spcPts val="600"/>
                        </a:lnSpc>
                      </a:pPr>
                      <a:r>
                        <a:rPr lang="en-US" altLang="zh-CN" sz="1200">
                          <a:effectLst/>
                          <a:latin typeface="微软雅黑" panose="020B0503020204020204" pitchFamily="34" charset="-122"/>
                          <a:ea typeface="微软雅黑" panose="020B0503020204020204" pitchFamily="34" charset="-122"/>
                        </a:rPr>
                        <a:t>127</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tc>
                  <a:txBody>
                    <a:bodyPr/>
                    <a:lstStyle/>
                    <a:p>
                      <a:pPr algn="ctr" fontAlgn="t">
                        <a:lnSpc>
                          <a:spcPts val="600"/>
                        </a:lnSpc>
                      </a:pPr>
                      <a:r>
                        <a:rPr lang="en-US" sz="1200" dirty="0">
                          <a:effectLst/>
                          <a:latin typeface="微软雅黑" panose="020B0503020204020204" pitchFamily="34" charset="-122"/>
                          <a:ea typeface="微软雅黑" panose="020B0503020204020204" pitchFamily="34" charset="-122"/>
                        </a:rPr>
                        <a:t>DEL</a:t>
                      </a:r>
                    </a:p>
                  </a:txBody>
                  <a:tcPr marL="23546" marR="23546" marT="23546" marB="2354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32"/>
                  </a:ext>
                </a:extLst>
              </a:tr>
            </a:tbl>
          </a:graphicData>
        </a:graphic>
      </p:graphicFrame>
      <p:sp>
        <p:nvSpPr>
          <p:cNvPr id="2" name="Content Placeholder 1"/>
          <p:cNvSpPr>
            <a:spLocks noGrp="1"/>
          </p:cNvSpPr>
          <p:nvPr>
            <p:ph idx="1"/>
          </p:nvPr>
        </p:nvSpPr>
        <p:spPr>
          <a:xfrm>
            <a:off x="0" y="1329957"/>
            <a:ext cx="4105275" cy="4828695"/>
          </a:xfrm>
        </p:spPr>
        <p:txBody>
          <a:bodyPr/>
          <a:lstStyle/>
          <a:p>
            <a:r>
              <a:rPr lang="zh-CN" altLang="pl-PL" dirty="0">
                <a:solidFill>
                  <a:srgbClr val="000000"/>
                </a:solidFill>
                <a:latin typeface="PingFangSC-Regular"/>
              </a:rPr>
              <a:t>字符</a:t>
            </a:r>
            <a:r>
              <a:rPr lang="zh-CN" altLang="en-US" dirty="0">
                <a:solidFill>
                  <a:srgbClr val="000000"/>
                </a:solidFill>
                <a:latin typeface="PingFangSC-Regular"/>
              </a:rPr>
              <a:t>字面量</a:t>
            </a:r>
            <a:endParaRPr lang="en-US" altLang="zh-CN" dirty="0">
              <a:latin typeface="PingFangSC-Regular"/>
            </a:endParaRPr>
          </a:p>
          <a:p>
            <a:r>
              <a:rPr lang="zh-CN" altLang="en-US" dirty="0">
                <a:latin typeface="GillSans"/>
              </a:rPr>
              <a:t>例</a:t>
            </a:r>
            <a:r>
              <a:rPr lang="zh-CN" altLang="en-US" dirty="0">
                <a:latin typeface="+mn-lt"/>
              </a:rPr>
              <a:t>如：</a:t>
            </a:r>
            <a:r>
              <a:rPr lang="en-US" altLang="zh-CN" sz="1600" dirty="0">
                <a:solidFill>
                  <a:srgbClr val="1C00CF"/>
                </a:solidFill>
                <a:latin typeface="Menlo" panose="020B0609030804020204" pitchFamily="49" charset="0"/>
              </a:rPr>
              <a:t>'a'</a:t>
            </a:r>
            <a:r>
              <a:rPr lang="en-US" altLang="zh-CN" sz="1600" dirty="0">
                <a:solidFill>
                  <a:srgbClr val="000000"/>
                </a:solidFill>
                <a:latin typeface="Menlo" panose="020B0609030804020204" pitchFamily="49" charset="0"/>
              </a:rPr>
              <a:t>, </a:t>
            </a:r>
            <a:r>
              <a:rPr lang="en-US" altLang="zh-CN" sz="1600" dirty="0">
                <a:solidFill>
                  <a:srgbClr val="1C00CF"/>
                </a:solidFill>
                <a:latin typeface="Menlo" panose="020B0609030804020204" pitchFamily="49" charset="0"/>
              </a:rPr>
              <a:t>'A'</a:t>
            </a:r>
            <a:r>
              <a:rPr lang="en-US" altLang="zh-CN" sz="1600" dirty="0">
                <a:solidFill>
                  <a:srgbClr val="000000"/>
                </a:solidFill>
                <a:latin typeface="Menlo" panose="020B0609030804020204" pitchFamily="49" charset="0"/>
              </a:rPr>
              <a:t>, </a:t>
            </a:r>
            <a:r>
              <a:rPr lang="en-US" altLang="zh-CN" sz="1600" dirty="0">
                <a:solidFill>
                  <a:srgbClr val="1C00CF"/>
                </a:solidFill>
                <a:latin typeface="Menlo" panose="020B0609030804020204" pitchFamily="49" charset="0"/>
              </a:rPr>
              <a:t>'1'</a:t>
            </a:r>
            <a:r>
              <a:rPr lang="en-US" altLang="zh-CN" sz="1600" dirty="0">
                <a:solidFill>
                  <a:srgbClr val="000000"/>
                </a:solidFill>
                <a:latin typeface="Menlo" panose="020B0609030804020204" pitchFamily="49" charset="0"/>
              </a:rPr>
              <a:t>, </a:t>
            </a:r>
            <a:r>
              <a:rPr lang="en-US" altLang="zh-CN" sz="1600" dirty="0">
                <a:solidFill>
                  <a:srgbClr val="1C00CF"/>
                </a:solidFill>
                <a:latin typeface="Menlo" panose="020B0609030804020204" pitchFamily="49" charset="0"/>
              </a:rPr>
              <a:t>'\n'</a:t>
            </a:r>
            <a:endParaRPr lang="en-US" altLang="zh-CN" sz="3200" dirty="0">
              <a:solidFill>
                <a:srgbClr val="1C00CF"/>
              </a:solidFill>
              <a:latin typeface="Menlo" panose="020B0609030804020204" pitchFamily="49" charset="0"/>
            </a:endParaRPr>
          </a:p>
          <a:p>
            <a:pPr lvl="1"/>
            <a:r>
              <a:rPr lang="zh-CN" altLang="en-US" dirty="0">
                <a:solidFill>
                  <a:srgbClr val="000000"/>
                </a:solidFill>
                <a:latin typeface="PingFangSC-Regular"/>
              </a:rPr>
              <a:t>字母用</a:t>
            </a:r>
            <a:r>
              <a:rPr lang="zh-CN" altLang="en-US" b="1" dirty="0">
                <a:solidFill>
                  <a:srgbClr val="C00000"/>
                </a:solidFill>
                <a:latin typeface="PingFangSC-Semibold"/>
              </a:rPr>
              <a:t>单引号</a:t>
            </a:r>
            <a:r>
              <a:rPr lang="zh-CN" altLang="en-US" dirty="0">
                <a:solidFill>
                  <a:srgbClr val="000000"/>
                </a:solidFill>
                <a:latin typeface="PingFangSC-Regular"/>
              </a:rPr>
              <a:t>括起来，只能包含</a:t>
            </a:r>
            <a:r>
              <a:rPr lang="en-US" altLang="zh-CN" dirty="0">
                <a:solidFill>
                  <a:srgbClr val="000000"/>
                </a:solidFill>
                <a:latin typeface="PingFangSC-Regular"/>
              </a:rPr>
              <a:t>1</a:t>
            </a:r>
            <a:r>
              <a:rPr lang="zh-CN" altLang="en-US" dirty="0">
                <a:solidFill>
                  <a:srgbClr val="000000"/>
                </a:solidFill>
                <a:latin typeface="PingFangSC-Regular"/>
              </a:rPr>
              <a:t>个字符</a:t>
            </a:r>
            <a:endParaRPr lang="en-US" altLang="zh-CN" dirty="0">
              <a:solidFill>
                <a:srgbClr val="000000"/>
              </a:solidFill>
              <a:latin typeface="PingFangSC-Regular"/>
            </a:endParaRPr>
          </a:p>
          <a:p>
            <a:pPr lvl="1"/>
            <a:r>
              <a:rPr lang="zh-CN" altLang="en-US" dirty="0">
                <a:solidFill>
                  <a:srgbClr val="000000"/>
                </a:solidFill>
                <a:latin typeface="PingFangSC-Regular"/>
              </a:rPr>
              <a:t>单引号括起来的</a:t>
            </a:r>
            <a:r>
              <a:rPr lang="zh-CN" altLang="en-US" dirty="0">
                <a:solidFill>
                  <a:srgbClr val="C00000"/>
                </a:solidFill>
                <a:latin typeface="PingFangSC-Regular"/>
              </a:rPr>
              <a:t>转义字符</a:t>
            </a:r>
          </a:p>
          <a:p>
            <a:pPr lvl="1"/>
            <a:r>
              <a:rPr lang="zh-CN" altLang="en-US" dirty="0">
                <a:solidFill>
                  <a:srgbClr val="000000"/>
                </a:solidFill>
                <a:latin typeface="PingFangSC-Regular"/>
              </a:rPr>
              <a:t>字符常量看上去是一个</a:t>
            </a:r>
            <a:r>
              <a:rPr lang="zh-CN" altLang="en-US" b="1" dirty="0">
                <a:solidFill>
                  <a:srgbClr val="C00000"/>
                </a:solidFill>
                <a:latin typeface="PingFangSC-Regular"/>
              </a:rPr>
              <a:t>字符</a:t>
            </a:r>
            <a:r>
              <a:rPr lang="zh-CN" altLang="en-US" dirty="0">
                <a:solidFill>
                  <a:srgbClr val="000000"/>
                </a:solidFill>
                <a:latin typeface="PingFangSC-Regular"/>
              </a:rPr>
              <a:t>，在计算机存储时实际上是一个</a:t>
            </a:r>
            <a:r>
              <a:rPr lang="zh-CN" altLang="en-US" b="1" dirty="0">
                <a:solidFill>
                  <a:srgbClr val="C00000"/>
                </a:solidFill>
                <a:latin typeface="PingFangSC-Regular"/>
              </a:rPr>
              <a:t>数字（</a:t>
            </a:r>
            <a:r>
              <a:rPr lang="en-US" altLang="zh-CN" b="1" dirty="0">
                <a:solidFill>
                  <a:srgbClr val="C00000"/>
                </a:solidFill>
                <a:latin typeface="PingFangSC-Regular"/>
              </a:rPr>
              <a:t>ASCII</a:t>
            </a:r>
            <a:r>
              <a:rPr lang="zh-CN" altLang="en-US" b="1" dirty="0">
                <a:solidFill>
                  <a:srgbClr val="C00000"/>
                </a:solidFill>
                <a:latin typeface="PingFangSC-Regular"/>
              </a:rPr>
              <a:t>）</a:t>
            </a:r>
            <a:endParaRPr lang="zh-CN" altLang="en-US" dirty="0"/>
          </a:p>
        </p:txBody>
      </p:sp>
      <p:sp>
        <p:nvSpPr>
          <p:cNvPr id="3" name="Title 2"/>
          <p:cNvSpPr>
            <a:spLocks noGrp="1"/>
          </p:cNvSpPr>
          <p:nvPr>
            <p:ph type="title"/>
          </p:nvPr>
        </p:nvSpPr>
        <p:spPr/>
        <p:txBody>
          <a:bodyPr/>
          <a:lstStyle/>
          <a:p>
            <a:r>
              <a:rPr lang="en-US" altLang="zh-CN" dirty="0"/>
              <a:t>2.3 </a:t>
            </a:r>
            <a:r>
              <a:rPr lang="zh-CN" altLang="en-US" dirty="0"/>
              <a:t>字面量</a:t>
            </a:r>
            <a:r>
              <a:rPr lang="zh-CN" altLang="en-US" sz="2400" dirty="0">
                <a:solidFill>
                  <a:srgbClr val="FFFF00"/>
                </a:solidFill>
              </a:rPr>
              <a:t>：字符字面量</a:t>
            </a:r>
          </a:p>
        </p:txBody>
      </p:sp>
      <p:sp>
        <p:nvSpPr>
          <p:cNvPr id="4" name="Date Placeholder 3"/>
          <p:cNvSpPr>
            <a:spLocks noGrp="1"/>
          </p:cNvSpPr>
          <p:nvPr>
            <p:ph type="dt" sz="half" idx="10"/>
          </p:nvPr>
        </p:nvSpPr>
        <p:spPr/>
        <p:txBody>
          <a:bodyPr/>
          <a:lstStyle/>
          <a:p>
            <a:fld id="{DB1B4EB2-2901-4498-A3AD-7C14B859B65B}" type="datetime1">
              <a:rPr lang="zh-CN" altLang="en-US" smtClean="0"/>
              <a:t>2020/9/25</a:t>
            </a:fld>
            <a:endParaRPr lang="zh-CN" altLang="en-US"/>
          </a:p>
        </p:txBody>
      </p:sp>
      <p:sp>
        <p:nvSpPr>
          <p:cNvPr id="5" name="Footer Placeholder 4"/>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
        <p:nvSpPr>
          <p:cNvPr id="6" name="Slide Number Placeholder 5"/>
          <p:cNvSpPr>
            <a:spLocks noGrp="1"/>
          </p:cNvSpPr>
          <p:nvPr>
            <p:ph type="sldNum" sz="quarter" idx="12"/>
          </p:nvPr>
        </p:nvSpPr>
        <p:spPr/>
        <p:txBody>
          <a:bodyPr/>
          <a:lstStyle/>
          <a:p>
            <a:fld id="{57E71E5F-B3DE-4457-8F57-E0F998074911}" type="slidenum">
              <a:rPr lang="zh-CN" altLang="en-US" smtClean="0"/>
              <a:pPr/>
              <a:t>43</a:t>
            </a:fld>
            <a:endParaRPr lang="zh-CN" altLang="en-US"/>
          </a:p>
        </p:txBody>
      </p:sp>
    </p:spTree>
    <p:extLst>
      <p:ext uri="{BB962C8B-B14F-4D97-AF65-F5344CB8AC3E}">
        <p14:creationId xmlns:p14="http://schemas.microsoft.com/office/powerpoint/2010/main" val="42740804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zh-CN" altLang="en-US" dirty="0">
                <a:solidFill>
                  <a:srgbClr val="000000"/>
                </a:solidFill>
                <a:latin typeface="PingFangSC-Regular"/>
              </a:rPr>
              <a:t>字符串字面量</a:t>
            </a:r>
            <a:endParaRPr lang="en-US" altLang="zh-CN" dirty="0">
              <a:solidFill>
                <a:srgbClr val="000000"/>
              </a:solidFill>
              <a:latin typeface="PingFangSC-Regular"/>
            </a:endParaRPr>
          </a:p>
          <a:p>
            <a:pPr lvl="1">
              <a:lnSpc>
                <a:spcPct val="110000"/>
              </a:lnSpc>
            </a:pPr>
            <a:r>
              <a:rPr lang="zh-CN" altLang="en-US" dirty="0">
                <a:latin typeface="+mn-lt"/>
              </a:rPr>
              <a:t>例如：</a:t>
            </a:r>
            <a:r>
              <a:rPr lang="en-US" altLang="zh-CN" dirty="0">
                <a:solidFill>
                  <a:srgbClr val="0433FF"/>
                </a:solidFill>
                <a:latin typeface="+mn-lt"/>
              </a:rPr>
              <a:t>"How do you do"</a:t>
            </a:r>
            <a:r>
              <a:rPr lang="en-US" altLang="zh-CN" dirty="0">
                <a:latin typeface="+mn-lt"/>
              </a:rPr>
              <a:t>, </a:t>
            </a:r>
            <a:r>
              <a:rPr lang="zh-CN" altLang="en-US" dirty="0">
                <a:latin typeface="+mn-lt"/>
              </a:rPr>
              <a:t> </a:t>
            </a:r>
            <a:r>
              <a:rPr lang="en-US" altLang="zh-CN" dirty="0">
                <a:solidFill>
                  <a:srgbClr val="0433FF"/>
                </a:solidFill>
                <a:latin typeface="+mn-lt"/>
              </a:rPr>
              <a:t>"CHINA"</a:t>
            </a:r>
            <a:r>
              <a:rPr lang="en-US" altLang="zh-CN" dirty="0">
                <a:latin typeface="+mn-lt"/>
              </a:rPr>
              <a:t>,</a:t>
            </a:r>
            <a:r>
              <a:rPr lang="zh-CN" altLang="en-US" dirty="0">
                <a:latin typeface="+mn-lt"/>
              </a:rPr>
              <a:t> </a:t>
            </a:r>
            <a:r>
              <a:rPr lang="zh-CN" altLang="en-US" dirty="0">
                <a:solidFill>
                  <a:srgbClr val="0433FF"/>
                </a:solidFill>
                <a:latin typeface="+mn-lt"/>
              </a:rPr>
              <a:t> </a:t>
            </a:r>
            <a:r>
              <a:rPr lang="en-US" altLang="zh-CN" dirty="0">
                <a:solidFill>
                  <a:srgbClr val="0433FF"/>
                </a:solidFill>
                <a:latin typeface="+mn-lt"/>
              </a:rPr>
              <a:t>"a" </a:t>
            </a:r>
            <a:r>
              <a:rPr lang="en-US" altLang="zh-CN" dirty="0">
                <a:latin typeface="+mn-lt"/>
              </a:rPr>
              <a:t>,</a:t>
            </a:r>
            <a:r>
              <a:rPr lang="zh-CN" altLang="en-US" dirty="0">
                <a:solidFill>
                  <a:srgbClr val="0433FF"/>
                </a:solidFill>
                <a:latin typeface="+mn-lt"/>
              </a:rPr>
              <a:t> </a:t>
            </a:r>
            <a:r>
              <a:rPr lang="en-US" altLang="zh-CN" dirty="0">
                <a:solidFill>
                  <a:srgbClr val="0433FF"/>
                </a:solidFill>
                <a:latin typeface="+mn-lt"/>
              </a:rPr>
              <a:t>"$123.45"</a:t>
            </a:r>
          </a:p>
          <a:p>
            <a:pPr lvl="1">
              <a:lnSpc>
                <a:spcPct val="110000"/>
              </a:lnSpc>
            </a:pPr>
            <a:r>
              <a:rPr lang="zh-CN" altLang="en-US" dirty="0">
                <a:latin typeface="+mn-lt"/>
              </a:rPr>
              <a:t>双撇号括起来的字符序列</a:t>
            </a:r>
            <a:endParaRPr lang="en-US" altLang="zh-CN" dirty="0">
              <a:latin typeface="+mn-lt"/>
            </a:endParaRPr>
          </a:p>
          <a:p>
            <a:r>
              <a:rPr lang="zh-CN" altLang="en-US" dirty="0">
                <a:latin typeface="+mn-lt"/>
              </a:rPr>
              <a:t>可以输出一个字符串，如</a:t>
            </a:r>
            <a:r>
              <a:rPr lang="en" altLang="zh-CN" sz="2000" dirty="0" err="1">
                <a:solidFill>
                  <a:srgbClr val="2E0D6E"/>
                </a:solidFill>
                <a:latin typeface="Menlo" panose="020B0609030804020204" pitchFamily="49" charset="0"/>
              </a:rPr>
              <a:t>printf</a:t>
            </a:r>
            <a:r>
              <a:rPr lang="en" altLang="zh-CN" sz="2000" dirty="0">
                <a:solidFill>
                  <a:srgbClr val="000000"/>
                </a:solidFill>
                <a:latin typeface="Menlo" panose="020B0609030804020204" pitchFamily="49" charset="0"/>
              </a:rPr>
              <a:t>(</a:t>
            </a:r>
            <a:r>
              <a:rPr lang="en" altLang="zh-CN" sz="2000" dirty="0">
                <a:solidFill>
                  <a:srgbClr val="C41A16"/>
                </a:solidFill>
                <a:latin typeface="Menlo" panose="020B0609030804020204" pitchFamily="49" charset="0"/>
              </a:rPr>
              <a:t>"How do you do."</a:t>
            </a:r>
            <a:r>
              <a:rPr lang="en" altLang="zh-CN" sz="2000" dirty="0">
                <a:solidFill>
                  <a:srgbClr val="000000"/>
                </a:solidFill>
                <a:latin typeface="Menlo" panose="020B0609030804020204" pitchFamily="49" charset="0"/>
              </a:rPr>
              <a:t>);</a:t>
            </a:r>
            <a:endParaRPr lang="en" altLang="zh-CN" dirty="0">
              <a:solidFill>
                <a:srgbClr val="C41A16"/>
              </a:solidFill>
              <a:latin typeface="Menlo" panose="020B0609030804020204" pitchFamily="49" charset="0"/>
            </a:endParaRPr>
          </a:p>
          <a:p>
            <a:pPr lvl="1">
              <a:lnSpc>
                <a:spcPct val="110000"/>
              </a:lnSpc>
            </a:pPr>
            <a:endParaRPr lang="en-US" altLang="zh-CN" dirty="0">
              <a:latin typeface="+mn-lt"/>
            </a:endParaRPr>
          </a:p>
          <a:p>
            <a:r>
              <a:rPr lang="zh-CN" altLang="en-US" dirty="0"/>
              <a:t>Ｃ规定：在每一个字符串常量的</a:t>
            </a:r>
            <a:r>
              <a:rPr lang="zh-CN" altLang="en-US" dirty="0">
                <a:solidFill>
                  <a:srgbClr val="C00000"/>
                </a:solidFill>
              </a:rPr>
              <a:t>结尾加一个字符</a:t>
            </a:r>
            <a:r>
              <a:rPr lang="en-US" altLang="zh-CN" dirty="0">
                <a:solidFill>
                  <a:srgbClr val="C00000"/>
                </a:solidFill>
              </a:rPr>
              <a:t>'\</a:t>
            </a:r>
            <a:r>
              <a:rPr lang="zh-CN" altLang="en-US" dirty="0">
                <a:solidFill>
                  <a:srgbClr val="C00000"/>
                </a:solidFill>
              </a:rPr>
              <a:t>０</a:t>
            </a:r>
            <a:r>
              <a:rPr lang="en-US" altLang="zh-CN" dirty="0">
                <a:solidFill>
                  <a:srgbClr val="C00000"/>
                </a:solidFill>
              </a:rPr>
              <a:t>'</a:t>
            </a:r>
            <a:r>
              <a:rPr lang="zh-CN" altLang="en-US" dirty="0"/>
              <a:t>作为</a:t>
            </a:r>
            <a:r>
              <a:rPr lang="en-US" altLang="zh-CN" dirty="0"/>
              <a:t>"</a:t>
            </a:r>
            <a:r>
              <a:rPr lang="zh-CN" altLang="en-US" dirty="0"/>
              <a:t>字符串结束标志</a:t>
            </a:r>
            <a:r>
              <a:rPr lang="en-US" altLang="zh-CN" dirty="0"/>
              <a:t>"</a:t>
            </a:r>
            <a:r>
              <a:rPr lang="zh-CN" altLang="en-US" dirty="0"/>
              <a:t>，以便系统据此判断字符串是否结束</a:t>
            </a:r>
            <a:endParaRPr lang="en-US" altLang="zh-CN" dirty="0"/>
          </a:p>
          <a:p>
            <a:pPr lvl="1">
              <a:lnSpc>
                <a:spcPct val="110000"/>
              </a:lnSpc>
            </a:pPr>
            <a:r>
              <a:rPr lang="zh-CN" altLang="en-US" dirty="0"/>
              <a:t> 如：如果有一个字符串常量</a:t>
            </a:r>
            <a:r>
              <a:rPr lang="en-US" altLang="zh-CN" dirty="0"/>
              <a:t>"CHINA" </a:t>
            </a:r>
            <a:r>
              <a:rPr lang="zh-CN" altLang="en-US" dirty="0"/>
              <a:t>，实际上在内存中是：</a:t>
            </a:r>
            <a:br>
              <a:rPr lang="en-US" altLang="zh-CN" dirty="0"/>
            </a:br>
            <a:br>
              <a:rPr lang="en-US" altLang="zh-CN" dirty="0"/>
            </a:br>
            <a:br>
              <a:rPr lang="en-US" altLang="zh-CN" dirty="0"/>
            </a:br>
            <a:br>
              <a:rPr lang="en-US" altLang="zh-CN" dirty="0"/>
            </a:br>
            <a:r>
              <a:rPr lang="zh-CN" altLang="en-US" dirty="0"/>
              <a:t>它占内存单元不是</a:t>
            </a:r>
            <a:r>
              <a:rPr lang="en-US" altLang="zh-CN" dirty="0"/>
              <a:t>5</a:t>
            </a:r>
            <a:r>
              <a:rPr lang="zh-CN" altLang="en-US" dirty="0"/>
              <a:t>个字符，而是</a:t>
            </a:r>
            <a:r>
              <a:rPr lang="en-US" altLang="zh-CN" dirty="0"/>
              <a:t>6</a:t>
            </a:r>
            <a:r>
              <a:rPr lang="zh-CN" altLang="en-US" dirty="0"/>
              <a:t>个字符，最后一个字符为</a:t>
            </a:r>
            <a:r>
              <a:rPr lang="en-US" altLang="zh-CN" dirty="0"/>
              <a:t>'\</a:t>
            </a:r>
            <a:r>
              <a:rPr lang="zh-CN" altLang="en-US" dirty="0"/>
              <a:t>０</a:t>
            </a:r>
            <a:r>
              <a:rPr lang="en-US" altLang="zh-CN" dirty="0"/>
              <a:t>'</a:t>
            </a:r>
            <a:r>
              <a:rPr lang="zh-CN" altLang="en-US" dirty="0"/>
              <a:t> </a:t>
            </a:r>
            <a:r>
              <a:rPr lang="en-US" altLang="zh-CN" dirty="0"/>
              <a:t>,</a:t>
            </a:r>
            <a:r>
              <a:rPr lang="zh-CN" altLang="en-US" dirty="0"/>
              <a:t>但不输出。</a:t>
            </a:r>
          </a:p>
          <a:p>
            <a:pPr lvl="1">
              <a:lnSpc>
                <a:spcPct val="110000"/>
              </a:lnSpc>
            </a:pPr>
            <a:endParaRPr lang="zh-CN" altLang="en-US" dirty="0"/>
          </a:p>
          <a:p>
            <a:endParaRPr lang="zh-CN" altLang="en-US" dirty="0">
              <a:latin typeface="+mn-lt"/>
            </a:endParaRPr>
          </a:p>
          <a:p>
            <a:endParaRPr lang="zh-CN" altLang="en-US" dirty="0"/>
          </a:p>
          <a:p>
            <a:endParaRPr lang="zh-CN" altLang="en-US" dirty="0"/>
          </a:p>
        </p:txBody>
      </p:sp>
      <p:sp>
        <p:nvSpPr>
          <p:cNvPr id="3" name="Title 2"/>
          <p:cNvSpPr>
            <a:spLocks noGrp="1"/>
          </p:cNvSpPr>
          <p:nvPr>
            <p:ph type="title"/>
          </p:nvPr>
        </p:nvSpPr>
        <p:spPr/>
        <p:txBody>
          <a:bodyPr/>
          <a:lstStyle/>
          <a:p>
            <a:r>
              <a:rPr lang="en-US" altLang="zh-CN" dirty="0"/>
              <a:t>2.3 </a:t>
            </a:r>
            <a:r>
              <a:rPr lang="zh-CN" altLang="en-US" dirty="0"/>
              <a:t>字面量</a:t>
            </a:r>
            <a:r>
              <a:rPr lang="zh-CN" altLang="en-US" sz="2400" dirty="0">
                <a:solidFill>
                  <a:srgbClr val="FFFF00"/>
                </a:solidFill>
              </a:rPr>
              <a:t>：字符串字面量</a:t>
            </a:r>
          </a:p>
        </p:txBody>
      </p:sp>
      <p:sp>
        <p:nvSpPr>
          <p:cNvPr id="4" name="Date Placeholder 3"/>
          <p:cNvSpPr>
            <a:spLocks noGrp="1"/>
          </p:cNvSpPr>
          <p:nvPr>
            <p:ph type="dt" sz="half" idx="10"/>
          </p:nvPr>
        </p:nvSpPr>
        <p:spPr/>
        <p:txBody>
          <a:bodyPr/>
          <a:lstStyle/>
          <a:p>
            <a:fld id="{E6599728-2D33-4F11-AE42-BDCF63010941}" type="datetime1">
              <a:rPr lang="zh-CN" altLang="en-US" smtClean="0"/>
              <a:t>2020/9/25</a:t>
            </a:fld>
            <a:endParaRPr lang="zh-CN" altLang="en-US"/>
          </a:p>
        </p:txBody>
      </p:sp>
      <p:sp>
        <p:nvSpPr>
          <p:cNvPr id="5" name="Footer Placeholder 4"/>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
        <p:nvSpPr>
          <p:cNvPr id="6" name="Slide Number Placeholder 5"/>
          <p:cNvSpPr>
            <a:spLocks noGrp="1"/>
          </p:cNvSpPr>
          <p:nvPr>
            <p:ph type="sldNum" sz="quarter" idx="12"/>
          </p:nvPr>
        </p:nvSpPr>
        <p:spPr/>
        <p:txBody>
          <a:bodyPr/>
          <a:lstStyle/>
          <a:p>
            <a:fld id="{57E71E5F-B3DE-4457-8F57-E0F998074911}" type="slidenum">
              <a:rPr lang="zh-CN" altLang="en-US" smtClean="0"/>
              <a:pPr/>
              <a:t>44</a:t>
            </a:fld>
            <a:endParaRPr lang="zh-CN" altLang="en-US"/>
          </a:p>
        </p:txBody>
      </p:sp>
      <p:graphicFrame>
        <p:nvGraphicFramePr>
          <p:cNvPr id="8" name="Group 6"/>
          <p:cNvGraphicFramePr>
            <a:graphicFrameLocks noGrp="1"/>
          </p:cNvGraphicFramePr>
          <p:nvPr>
            <p:extLst>
              <p:ext uri="{D42A27DB-BD31-4B8C-83A1-F6EECF244321}">
                <p14:modId xmlns:p14="http://schemas.microsoft.com/office/powerpoint/2010/main" val="2911443755"/>
              </p:ext>
            </p:extLst>
          </p:nvPr>
        </p:nvGraphicFramePr>
        <p:xfrm>
          <a:off x="3025874" y="4831745"/>
          <a:ext cx="2952750" cy="455613"/>
        </p:xfrm>
        <a:graphic>
          <a:graphicData uri="http://schemas.openxmlformats.org/drawingml/2006/table">
            <a:tbl>
              <a:tblPr/>
              <a:tblGrid>
                <a:gridCol w="492125">
                  <a:extLst>
                    <a:ext uri="{9D8B030D-6E8A-4147-A177-3AD203B41FA5}">
                      <a16:colId xmlns:a16="http://schemas.microsoft.com/office/drawing/2014/main" val="20000"/>
                    </a:ext>
                  </a:extLst>
                </a:gridCol>
                <a:gridCol w="492125">
                  <a:extLst>
                    <a:ext uri="{9D8B030D-6E8A-4147-A177-3AD203B41FA5}">
                      <a16:colId xmlns:a16="http://schemas.microsoft.com/office/drawing/2014/main" val="20001"/>
                    </a:ext>
                  </a:extLst>
                </a:gridCol>
                <a:gridCol w="492125">
                  <a:extLst>
                    <a:ext uri="{9D8B030D-6E8A-4147-A177-3AD203B41FA5}">
                      <a16:colId xmlns:a16="http://schemas.microsoft.com/office/drawing/2014/main" val="20002"/>
                    </a:ext>
                  </a:extLst>
                </a:gridCol>
                <a:gridCol w="492125">
                  <a:extLst>
                    <a:ext uri="{9D8B030D-6E8A-4147-A177-3AD203B41FA5}">
                      <a16:colId xmlns:a16="http://schemas.microsoft.com/office/drawing/2014/main" val="20003"/>
                    </a:ext>
                  </a:extLst>
                </a:gridCol>
                <a:gridCol w="492125">
                  <a:extLst>
                    <a:ext uri="{9D8B030D-6E8A-4147-A177-3AD203B41FA5}">
                      <a16:colId xmlns:a16="http://schemas.microsoft.com/office/drawing/2014/main" val="20004"/>
                    </a:ext>
                  </a:extLst>
                </a:gridCol>
                <a:gridCol w="492125">
                  <a:extLst>
                    <a:ext uri="{9D8B030D-6E8A-4147-A177-3AD203B41FA5}">
                      <a16:colId xmlns:a16="http://schemas.microsoft.com/office/drawing/2014/main" val="20005"/>
                    </a:ext>
                  </a:extLst>
                </a:gridCol>
              </a:tblGrid>
              <a:tr h="455613">
                <a:tc>
                  <a:txBody>
                    <a:bodyPr/>
                    <a:lstStyle>
                      <a:lvl1pPr defTabSz="762000" eaLnBrk="0" hangingPunct="0">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宋体" panose="02010600030101010101" pitchFamily="2" charset="-122"/>
                        </a:defRPr>
                      </a:lvl1pPr>
                      <a:lvl2pPr marL="742950" indent="-285750" defTabSz="762000" eaLnBrk="0" hangingPunct="0">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1143000" indent="-228600" defTabSz="762000" eaLnBrk="0" hangingPunct="0">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600200" indent="-228600" defTabSz="762000" eaLnBrk="0" hangingPunct="0">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marL="0" marR="0" lvl="0" indent="0" algn="l" defTabSz="7620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mn-lt"/>
                          <a:ea typeface="宋体" panose="02010600030101010101" pitchFamily="2" charset="-122"/>
                        </a:rPr>
                        <a:t>C</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defTabSz="762000" eaLnBrk="0" hangingPunct="0">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宋体" panose="02010600030101010101" pitchFamily="2" charset="-122"/>
                        </a:defRPr>
                      </a:lvl1pPr>
                      <a:lvl2pPr marL="742950" indent="-285750" defTabSz="762000" eaLnBrk="0" hangingPunct="0">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1143000" indent="-228600" defTabSz="762000" eaLnBrk="0" hangingPunct="0">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600200" indent="-228600" defTabSz="762000" eaLnBrk="0" hangingPunct="0">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marL="0" marR="0" lvl="0" indent="0" algn="l" defTabSz="7620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mn-lt"/>
                          <a:ea typeface="宋体" panose="02010600030101010101" pitchFamily="2" charset="-122"/>
                        </a:rPr>
                        <a:t>H</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defTabSz="762000" eaLnBrk="0" hangingPunct="0">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宋体" panose="02010600030101010101" pitchFamily="2" charset="-122"/>
                        </a:defRPr>
                      </a:lvl1pPr>
                      <a:lvl2pPr marL="742950" indent="-285750" defTabSz="762000" eaLnBrk="0" hangingPunct="0">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1143000" indent="-228600" defTabSz="762000" eaLnBrk="0" hangingPunct="0">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600200" indent="-228600" defTabSz="762000" eaLnBrk="0" hangingPunct="0">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marL="0" marR="0" lvl="0" indent="0" algn="l" defTabSz="7620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mn-lt"/>
                          <a:ea typeface="宋体" panose="02010600030101010101" pitchFamily="2" charset="-122"/>
                        </a:rPr>
                        <a:t>I</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defTabSz="762000" eaLnBrk="0" hangingPunct="0">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宋体" panose="02010600030101010101" pitchFamily="2" charset="-122"/>
                        </a:defRPr>
                      </a:lvl1pPr>
                      <a:lvl2pPr marL="742950" indent="-285750" defTabSz="762000" eaLnBrk="0" hangingPunct="0">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1143000" indent="-228600" defTabSz="762000" eaLnBrk="0" hangingPunct="0">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600200" indent="-228600" defTabSz="762000" eaLnBrk="0" hangingPunct="0">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marL="0" marR="0" lvl="0" indent="0" algn="l" defTabSz="7620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mn-lt"/>
                          <a:ea typeface="宋体" panose="02010600030101010101" pitchFamily="2" charset="-122"/>
                        </a:rPr>
                        <a:t>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defTabSz="762000" eaLnBrk="0" hangingPunct="0">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宋体" panose="02010600030101010101" pitchFamily="2" charset="-122"/>
                        </a:defRPr>
                      </a:lvl1pPr>
                      <a:lvl2pPr marL="742950" indent="-285750" defTabSz="762000" eaLnBrk="0" hangingPunct="0">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1143000" indent="-228600" defTabSz="762000" eaLnBrk="0" hangingPunct="0">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600200" indent="-228600" defTabSz="762000" eaLnBrk="0" hangingPunct="0">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marL="0" marR="0" lvl="0" indent="0" algn="l" defTabSz="7620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mn-lt"/>
                          <a:ea typeface="宋体" panose="02010600030101010101" pitchFamily="2" charset="-122"/>
                        </a:rPr>
                        <a:t>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defTabSz="762000" eaLnBrk="0" hangingPunct="0">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宋体" panose="02010600030101010101" pitchFamily="2" charset="-122"/>
                        </a:defRPr>
                      </a:lvl1pPr>
                      <a:lvl2pPr marL="742950" indent="-285750" defTabSz="762000" eaLnBrk="0" hangingPunct="0">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1143000" indent="-228600" defTabSz="762000" eaLnBrk="0" hangingPunct="0">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600200" indent="-228600" defTabSz="762000" eaLnBrk="0" hangingPunct="0">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marL="0" marR="0" lvl="0" indent="0" algn="l" defTabSz="7620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mn-lt"/>
                          <a:ea typeface="宋体" panose="02010600030101010101" pitchFamily="2" charset="-122"/>
                        </a:rPr>
                        <a:t>\0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676866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a:t>2.3 </a:t>
            </a:r>
            <a:r>
              <a:rPr lang="zh-CN" altLang="en-US" dirty="0"/>
              <a:t>字面量</a:t>
            </a:r>
            <a:r>
              <a:rPr lang="zh-CN" altLang="en-US" sz="2400" dirty="0">
                <a:solidFill>
                  <a:srgbClr val="FFFF00"/>
                </a:solidFill>
              </a:rPr>
              <a:t>：小坑</a:t>
            </a:r>
          </a:p>
        </p:txBody>
      </p:sp>
      <p:sp>
        <p:nvSpPr>
          <p:cNvPr id="4" name="Date Placeholder 3"/>
          <p:cNvSpPr>
            <a:spLocks noGrp="1"/>
          </p:cNvSpPr>
          <p:nvPr>
            <p:ph type="dt" sz="half" idx="10"/>
          </p:nvPr>
        </p:nvSpPr>
        <p:spPr/>
        <p:txBody>
          <a:bodyPr/>
          <a:lstStyle/>
          <a:p>
            <a:fld id="{A3AB82AD-FBFD-476D-843E-DA2228BCA594}" type="datetime1">
              <a:rPr lang="zh-CN" altLang="en-US" smtClean="0"/>
              <a:t>2020/9/25</a:t>
            </a:fld>
            <a:endParaRPr lang="zh-CN" altLang="en-US"/>
          </a:p>
        </p:txBody>
      </p:sp>
      <p:sp>
        <p:nvSpPr>
          <p:cNvPr id="5" name="Footer Placeholder 4"/>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
        <p:nvSpPr>
          <p:cNvPr id="6" name="Slide Number Placeholder 5"/>
          <p:cNvSpPr>
            <a:spLocks noGrp="1"/>
          </p:cNvSpPr>
          <p:nvPr>
            <p:ph type="sldNum" sz="quarter" idx="12"/>
          </p:nvPr>
        </p:nvSpPr>
        <p:spPr/>
        <p:txBody>
          <a:bodyPr/>
          <a:lstStyle/>
          <a:p>
            <a:fld id="{57E71E5F-B3DE-4457-8F57-E0F998074911}" type="slidenum">
              <a:rPr lang="zh-CN" altLang="en-US" smtClean="0"/>
              <a:pPr/>
              <a:t>45</a:t>
            </a:fld>
            <a:endParaRPr lang="zh-CN" altLang="en-US"/>
          </a:p>
        </p:txBody>
      </p:sp>
      <p:graphicFrame>
        <p:nvGraphicFramePr>
          <p:cNvPr id="2" name="Table 1"/>
          <p:cNvGraphicFramePr>
            <a:graphicFrameLocks noGrp="1"/>
          </p:cNvGraphicFramePr>
          <p:nvPr>
            <p:extLst>
              <p:ext uri="{D42A27DB-BD31-4B8C-83A1-F6EECF244321}">
                <p14:modId xmlns:p14="http://schemas.microsoft.com/office/powerpoint/2010/main" val="931210485"/>
              </p:ext>
            </p:extLst>
          </p:nvPr>
        </p:nvGraphicFramePr>
        <p:xfrm>
          <a:off x="602915" y="3709374"/>
          <a:ext cx="7943850" cy="2481875"/>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20000"/>
                    </a:ext>
                  </a:extLst>
                </a:gridCol>
                <a:gridCol w="2266950">
                  <a:extLst>
                    <a:ext uri="{9D8B030D-6E8A-4147-A177-3AD203B41FA5}">
                      <a16:colId xmlns:a16="http://schemas.microsoft.com/office/drawing/2014/main" val="20001"/>
                    </a:ext>
                  </a:extLst>
                </a:gridCol>
                <a:gridCol w="2155108">
                  <a:extLst>
                    <a:ext uri="{9D8B030D-6E8A-4147-A177-3AD203B41FA5}">
                      <a16:colId xmlns:a16="http://schemas.microsoft.com/office/drawing/2014/main" val="20002"/>
                    </a:ext>
                  </a:extLst>
                </a:gridCol>
                <a:gridCol w="1845392">
                  <a:extLst>
                    <a:ext uri="{9D8B030D-6E8A-4147-A177-3AD203B41FA5}">
                      <a16:colId xmlns:a16="http://schemas.microsoft.com/office/drawing/2014/main" val="20003"/>
                    </a:ext>
                  </a:extLst>
                </a:gridCol>
              </a:tblGrid>
              <a:tr h="496375">
                <a:tc>
                  <a:txBody>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形式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类型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存储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数值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96375">
                <a:tc>
                  <a:txBody>
                    <a:bodyPr/>
                    <a:lstStyle/>
                    <a:p>
                      <a:pPr algn="ctr"/>
                      <a:r>
                        <a:rPr lang="en-US" altLang="zh-CN" sz="2000" dirty="0">
                          <a:solidFill>
                            <a:schemeClr val="tx1"/>
                          </a:solidFill>
                          <a:latin typeface="微软雅黑" panose="020B0503020204020204" pitchFamily="34" charset="-122"/>
                          <a:ea typeface="微软雅黑" panose="020B0503020204020204" pitchFamily="34" charset="-122"/>
                        </a:rPr>
                        <a:t>0</a:t>
                      </a:r>
                      <a:endParaRPr lang="zh-CN" altLang="en-US" sz="20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整数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20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a:solidFill>
                            <a:schemeClr val="tx1"/>
                          </a:solidFill>
                          <a:latin typeface="微软雅黑" panose="020B0503020204020204" pitchFamily="34" charset="-122"/>
                          <a:ea typeface="微软雅黑" panose="020B0503020204020204" pitchFamily="34" charset="-122"/>
                        </a:rPr>
                        <a:t>0</a:t>
                      </a:r>
                      <a:endParaRPr lang="zh-CN" altLang="en-US" sz="20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96375">
                <a:tc>
                  <a:txBody>
                    <a:bodyPr/>
                    <a:lstStyle/>
                    <a:p>
                      <a:pPr algn="ctr"/>
                      <a:r>
                        <a:rPr lang="en-US" altLang="zh-CN" sz="2000" dirty="0">
                          <a:solidFill>
                            <a:schemeClr val="tx1"/>
                          </a:solidFill>
                          <a:latin typeface="微软雅黑" panose="020B0503020204020204" pitchFamily="34" charset="-122"/>
                          <a:ea typeface="微软雅黑" panose="020B0503020204020204" pitchFamily="34" charset="-122"/>
                        </a:rPr>
                        <a:t>"0"</a:t>
                      </a:r>
                      <a:endParaRPr lang="zh-CN" altLang="en-US" sz="20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字符串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20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20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96375">
                <a:tc>
                  <a:txBody>
                    <a:bodyPr/>
                    <a:lstStyle/>
                    <a:p>
                      <a:pPr algn="ctr"/>
                      <a:r>
                        <a:rPr lang="en-US" altLang="zh-CN" sz="2000" dirty="0">
                          <a:solidFill>
                            <a:schemeClr val="tx1"/>
                          </a:solidFill>
                          <a:latin typeface="微软雅黑" panose="020B0503020204020204" pitchFamily="34" charset="-122"/>
                          <a:ea typeface="微软雅黑" panose="020B0503020204020204" pitchFamily="34" charset="-122"/>
                        </a:rPr>
                        <a:t>'0'</a:t>
                      </a:r>
                      <a:endParaRPr lang="zh-CN" altLang="en-US" sz="20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字符常量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20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a:solidFill>
                            <a:schemeClr val="tx1"/>
                          </a:solidFill>
                          <a:latin typeface="微软雅黑" panose="020B0503020204020204" pitchFamily="34" charset="-122"/>
                          <a:ea typeface="微软雅黑" panose="020B0503020204020204" pitchFamily="34" charset="-122"/>
                        </a:rPr>
                        <a:t>48</a:t>
                      </a:r>
                      <a:endParaRPr lang="zh-CN" altLang="en-US" sz="20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96375">
                <a:tc>
                  <a:txBody>
                    <a:bodyPr/>
                    <a:lstStyle/>
                    <a:p>
                      <a:pPr algn="ctr"/>
                      <a:r>
                        <a:rPr lang="en-US" altLang="zh-CN" sz="2000" dirty="0">
                          <a:solidFill>
                            <a:schemeClr val="tx1"/>
                          </a:solidFill>
                          <a:latin typeface="微软雅黑" panose="020B0503020204020204" pitchFamily="34" charset="-122"/>
                          <a:ea typeface="微软雅黑" panose="020B0503020204020204" pitchFamily="34" charset="-122"/>
                        </a:rPr>
                        <a:t>'\0'</a:t>
                      </a:r>
                      <a:endParaRPr lang="zh-CN" altLang="en-US" sz="20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字符常量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20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a:solidFill>
                            <a:schemeClr val="tx1"/>
                          </a:solidFill>
                          <a:latin typeface="微软雅黑" panose="020B0503020204020204" pitchFamily="34" charset="-122"/>
                          <a:ea typeface="微软雅黑" panose="020B0503020204020204" pitchFamily="34" charset="-122"/>
                        </a:rPr>
                        <a:t>0</a:t>
                      </a:r>
                      <a:endParaRPr lang="zh-CN" altLang="en-US" sz="20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9" name="Rectangle 8"/>
          <p:cNvSpPr/>
          <p:nvPr/>
        </p:nvSpPr>
        <p:spPr>
          <a:xfrm>
            <a:off x="4873943" y="4246917"/>
            <a:ext cx="691515" cy="34887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0</a:t>
            </a:r>
            <a:endParaRPr lang="zh-CN" altLang="en-US" sz="2400" dirty="0">
              <a:solidFill>
                <a:schemeClr val="tx1"/>
              </a:solidFill>
            </a:endParaRPr>
          </a:p>
        </p:txBody>
      </p:sp>
      <p:sp>
        <p:nvSpPr>
          <p:cNvPr id="10" name="Rectangle 9"/>
          <p:cNvSpPr/>
          <p:nvPr/>
        </p:nvSpPr>
        <p:spPr>
          <a:xfrm>
            <a:off x="4873943" y="4760365"/>
            <a:ext cx="691515" cy="34887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'0'</a:t>
            </a:r>
            <a:endParaRPr lang="zh-CN" altLang="en-US" sz="2400" dirty="0">
              <a:solidFill>
                <a:schemeClr val="tx1"/>
              </a:solidFill>
            </a:endParaRPr>
          </a:p>
        </p:txBody>
      </p:sp>
      <p:sp>
        <p:nvSpPr>
          <p:cNvPr id="12" name="Rectangle 11"/>
          <p:cNvSpPr/>
          <p:nvPr/>
        </p:nvSpPr>
        <p:spPr>
          <a:xfrm>
            <a:off x="5557987" y="4760365"/>
            <a:ext cx="691515" cy="34887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'\0'</a:t>
            </a:r>
            <a:endParaRPr lang="zh-CN" altLang="en-US" sz="2400" dirty="0">
              <a:solidFill>
                <a:schemeClr val="tx1"/>
              </a:solidFill>
            </a:endParaRPr>
          </a:p>
        </p:txBody>
      </p:sp>
      <p:sp>
        <p:nvSpPr>
          <p:cNvPr id="13" name="Rectangle 12"/>
          <p:cNvSpPr/>
          <p:nvPr/>
        </p:nvSpPr>
        <p:spPr>
          <a:xfrm>
            <a:off x="4873942" y="5295385"/>
            <a:ext cx="691515" cy="34887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'0'</a:t>
            </a:r>
            <a:endParaRPr lang="zh-CN" altLang="en-US" sz="2400" dirty="0">
              <a:solidFill>
                <a:schemeClr val="tx1"/>
              </a:solidFill>
            </a:endParaRPr>
          </a:p>
        </p:txBody>
      </p:sp>
      <p:sp>
        <p:nvSpPr>
          <p:cNvPr id="14" name="Rectangle 13"/>
          <p:cNvSpPr/>
          <p:nvPr/>
        </p:nvSpPr>
        <p:spPr>
          <a:xfrm>
            <a:off x="4873941" y="5802959"/>
            <a:ext cx="691515" cy="34887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'\0'</a:t>
            </a:r>
            <a:endParaRPr lang="zh-CN" altLang="en-US" sz="2400" dirty="0">
              <a:solidFill>
                <a:schemeClr val="tx1"/>
              </a:solidFill>
            </a:endParaRPr>
          </a:p>
        </p:txBody>
      </p:sp>
      <p:sp>
        <p:nvSpPr>
          <p:cNvPr id="15" name="Rectangle 4"/>
          <p:cNvSpPr>
            <a:spLocks noChangeArrowheads="1"/>
          </p:cNvSpPr>
          <p:nvPr/>
        </p:nvSpPr>
        <p:spPr bwMode="auto">
          <a:xfrm>
            <a:off x="374417" y="1298369"/>
            <a:ext cx="8497888" cy="1966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eaLnBrk="0" hangingPunct="0">
              <a:defRPr sz="2800" b="1">
                <a:solidFill>
                  <a:schemeClr val="tx1"/>
                </a:solidFill>
                <a:latin typeface="Verdana" panose="020B0604030504040204" pitchFamily="34" charset="0"/>
                <a:ea typeface="宋体" panose="02010600030101010101" pitchFamily="2" charset="-122"/>
              </a:defRPr>
            </a:lvl1pPr>
            <a:lvl2pPr marL="742950" indent="-285750" eaLnBrk="0" hangingPunct="0">
              <a:defRPr sz="2800" b="1">
                <a:solidFill>
                  <a:schemeClr val="tx1"/>
                </a:solidFill>
                <a:latin typeface="Verdana" panose="020B0604030504040204" pitchFamily="34" charset="0"/>
                <a:ea typeface="宋体" panose="02010600030101010101" pitchFamily="2" charset="-122"/>
              </a:defRPr>
            </a:lvl2pPr>
            <a:lvl3pPr marL="1143000" indent="-228600" eaLnBrk="0" hangingPunct="0">
              <a:defRPr sz="2800" b="1">
                <a:solidFill>
                  <a:schemeClr val="tx1"/>
                </a:solidFill>
                <a:latin typeface="Verdana" panose="020B0604030504040204" pitchFamily="34" charset="0"/>
                <a:ea typeface="宋体" panose="02010600030101010101" pitchFamily="2" charset="-122"/>
              </a:defRPr>
            </a:lvl3pPr>
            <a:lvl4pPr marL="1600200" indent="-228600" eaLnBrk="0" hangingPunct="0">
              <a:defRPr sz="2800" b="1">
                <a:solidFill>
                  <a:schemeClr val="tx1"/>
                </a:solidFill>
                <a:latin typeface="Verdana" panose="020B0604030504040204" pitchFamily="34" charset="0"/>
                <a:ea typeface="宋体" panose="02010600030101010101" pitchFamily="2" charset="-122"/>
              </a:defRPr>
            </a:lvl4pPr>
            <a:lvl5pPr marL="2057400" indent="-228600" eaLnBrk="0" hangingPunct="0">
              <a:defRPr sz="28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9pPr>
          </a:lstStyle>
          <a:p>
            <a:r>
              <a:rPr lang="zh-CN" altLang="en-US" sz="2400" b="0" dirty="0">
                <a:latin typeface="微软雅黑" panose="020B0503020204020204" pitchFamily="34" charset="-122"/>
                <a:ea typeface="微软雅黑" panose="020B0503020204020204" pitchFamily="34" charset="-122"/>
              </a:rPr>
              <a:t>注意：</a:t>
            </a:r>
            <a:r>
              <a:rPr lang="en-US" altLang="zh-CN" sz="2400" dirty="0">
                <a:solidFill>
                  <a:srgbClr val="1C00CF"/>
                </a:solidFill>
                <a:latin typeface="Menlo" panose="020B0609030804020204" pitchFamily="49" charset="0"/>
              </a:rPr>
              <a:t> </a:t>
            </a:r>
            <a:r>
              <a:rPr lang="en-US" altLang="zh-CN" sz="2400" b="0" dirty="0">
                <a:solidFill>
                  <a:srgbClr val="1C00CF"/>
                </a:solidFill>
                <a:latin typeface="Menlo" panose="020B0609030804020204" pitchFamily="49" charset="0"/>
              </a:rPr>
              <a:t>'</a:t>
            </a:r>
            <a:r>
              <a:rPr lang="zh-CN" altLang="en-US" sz="2400" b="0" dirty="0">
                <a:solidFill>
                  <a:srgbClr val="0000FF"/>
                </a:solidFill>
                <a:latin typeface="Menlo" panose="020B0609030804020204" pitchFamily="49" charset="0"/>
                <a:ea typeface="微软雅黑" panose="020B0503020204020204" pitchFamily="34" charset="-122"/>
              </a:rPr>
              <a:t>ａ</a:t>
            </a:r>
            <a:r>
              <a:rPr lang="en-US" altLang="zh-CN" sz="2400" b="0" dirty="0">
                <a:solidFill>
                  <a:srgbClr val="1C00CF"/>
                </a:solidFill>
                <a:latin typeface="Menlo" panose="020B0609030804020204" pitchFamily="49" charset="0"/>
              </a:rPr>
              <a:t>'</a:t>
            </a:r>
            <a:r>
              <a:rPr lang="zh-CN" altLang="en-US" sz="2400" b="0" dirty="0">
                <a:latin typeface="微软雅黑" panose="020B0503020204020204" pitchFamily="34" charset="-122"/>
                <a:ea typeface="微软雅黑" panose="020B0503020204020204" pitchFamily="34" charset="-122"/>
              </a:rPr>
              <a:t>是字符常量，</a:t>
            </a:r>
            <a:r>
              <a:rPr lang="en-US" altLang="zh-CN" sz="2400" b="0" dirty="0">
                <a:solidFill>
                  <a:srgbClr val="C41A16"/>
                </a:solidFill>
                <a:latin typeface="Menlo" panose="020B0609030804020204" pitchFamily="49" charset="0"/>
                <a:ea typeface="微软雅黑" panose="020B0503020204020204" pitchFamily="34" charset="-122"/>
              </a:rPr>
              <a:t>"</a:t>
            </a:r>
            <a:r>
              <a:rPr lang="zh-CN" altLang="en-US" sz="2400" b="0" dirty="0">
                <a:solidFill>
                  <a:srgbClr val="C41A16"/>
                </a:solidFill>
                <a:latin typeface="Menlo" panose="020B0609030804020204" pitchFamily="49" charset="0"/>
                <a:ea typeface="微软雅黑" panose="020B0503020204020204" pitchFamily="34" charset="-122"/>
              </a:rPr>
              <a:t>ａ</a:t>
            </a:r>
            <a:r>
              <a:rPr lang="en-US" altLang="zh-CN" sz="2400" b="0" dirty="0">
                <a:solidFill>
                  <a:srgbClr val="C41A16"/>
                </a:solidFill>
                <a:latin typeface="Menlo" panose="020B0609030804020204" pitchFamily="49" charset="0"/>
                <a:ea typeface="微软雅黑" panose="020B0503020204020204" pitchFamily="34" charset="-122"/>
              </a:rPr>
              <a:t>"</a:t>
            </a:r>
            <a:r>
              <a:rPr lang="zh-CN" altLang="en-US" sz="2400" b="0" dirty="0">
                <a:latin typeface="微软雅黑" panose="020B0503020204020204" pitchFamily="34" charset="-122"/>
                <a:ea typeface="微软雅黑" panose="020B0503020204020204" pitchFamily="34" charset="-122"/>
              </a:rPr>
              <a:t>是字符串常量，二者不同。</a:t>
            </a:r>
          </a:p>
          <a:p>
            <a:r>
              <a:rPr lang="zh-CN" altLang="en-US" sz="2400" dirty="0">
                <a:solidFill>
                  <a:srgbClr val="AA0D91"/>
                </a:solidFill>
                <a:latin typeface="Menlo" panose="020B0609030804020204" pitchFamily="49" charset="0"/>
              </a:rPr>
              <a:t>    </a:t>
            </a:r>
            <a:r>
              <a:rPr lang="en" altLang="zh-CN" sz="2400" dirty="0">
                <a:solidFill>
                  <a:srgbClr val="AA0D91"/>
                </a:solidFill>
                <a:latin typeface="Menlo" panose="020B0609030804020204" pitchFamily="49" charset="0"/>
              </a:rPr>
              <a:t>char</a:t>
            </a:r>
            <a:r>
              <a:rPr lang="en" altLang="zh-CN" sz="2400" dirty="0">
                <a:solidFill>
                  <a:srgbClr val="000000"/>
                </a:solidFill>
                <a:latin typeface="Menlo" panose="020B0609030804020204" pitchFamily="49" charset="0"/>
              </a:rPr>
              <a:t> c;</a:t>
            </a:r>
            <a:endParaRPr lang="en" altLang="zh-CN" sz="2400" dirty="0">
              <a:solidFill>
                <a:srgbClr val="AA0D91"/>
              </a:solidFill>
              <a:latin typeface="Menlo" panose="020B0609030804020204" pitchFamily="49" charset="0"/>
            </a:endParaRPr>
          </a:p>
          <a:p>
            <a:r>
              <a:rPr lang="en" altLang="zh-CN" sz="2400" dirty="0">
                <a:solidFill>
                  <a:srgbClr val="000000"/>
                </a:solidFill>
                <a:latin typeface="Menlo" panose="020B0609030804020204" pitchFamily="49" charset="0"/>
              </a:rPr>
              <a:t>    c = </a:t>
            </a:r>
            <a:r>
              <a:rPr lang="en" altLang="zh-CN" sz="2400" b="0" dirty="0">
                <a:solidFill>
                  <a:srgbClr val="C41A16"/>
                </a:solidFill>
                <a:latin typeface="Menlo" panose="020B0609030804020204" pitchFamily="49" charset="0"/>
              </a:rPr>
              <a:t>"</a:t>
            </a:r>
            <a:r>
              <a:rPr lang="en" altLang="zh-CN" sz="2400" dirty="0">
                <a:solidFill>
                  <a:srgbClr val="C41A16"/>
                </a:solidFill>
                <a:latin typeface="Menlo" panose="020B0609030804020204" pitchFamily="49" charset="0"/>
              </a:rPr>
              <a:t>a</a:t>
            </a:r>
            <a:r>
              <a:rPr lang="en" altLang="zh-CN" sz="2400" b="0" dirty="0">
                <a:solidFill>
                  <a:srgbClr val="C41A16"/>
                </a:solidFill>
                <a:latin typeface="Menlo" panose="020B0609030804020204" pitchFamily="49" charset="0"/>
              </a:rPr>
              <a:t>"</a:t>
            </a:r>
            <a:r>
              <a:rPr lang="en" altLang="zh-CN" sz="2400" dirty="0">
                <a:solidFill>
                  <a:srgbClr val="000000"/>
                </a:solidFill>
                <a:latin typeface="Menlo" panose="020B0609030804020204" pitchFamily="49" charset="0"/>
              </a:rPr>
              <a:t>;    </a:t>
            </a:r>
            <a:r>
              <a:rPr lang="zh-CN" altLang="en-US" sz="2400" dirty="0">
                <a:solidFill>
                  <a:srgbClr val="000000"/>
                </a:solidFill>
                <a:latin typeface="Menlo" panose="020B0609030804020204" pitchFamily="49" charset="0"/>
              </a:rPr>
              <a:t> </a:t>
            </a:r>
            <a:r>
              <a:rPr lang="en" altLang="zh-CN" sz="2400" dirty="0">
                <a:solidFill>
                  <a:srgbClr val="007400"/>
                </a:solidFill>
                <a:latin typeface="Menlo" panose="020B0609030804020204" pitchFamily="49" charset="0"/>
              </a:rPr>
              <a:t>//wrong</a:t>
            </a:r>
            <a:endParaRPr lang="en" altLang="zh-CN" sz="2400" dirty="0">
              <a:solidFill>
                <a:srgbClr val="000000"/>
              </a:solidFill>
              <a:latin typeface="Menlo" panose="020B0609030804020204" pitchFamily="49" charset="0"/>
            </a:endParaRPr>
          </a:p>
          <a:p>
            <a:r>
              <a:rPr lang="en" altLang="zh-CN" sz="2400" dirty="0">
                <a:solidFill>
                  <a:srgbClr val="000000"/>
                </a:solidFill>
                <a:latin typeface="Menlo" panose="020B0609030804020204" pitchFamily="49" charset="0"/>
              </a:rPr>
              <a:t>    c =</a:t>
            </a:r>
            <a:r>
              <a:rPr lang="zh-CN" altLang="en-US" sz="2400" dirty="0">
                <a:solidFill>
                  <a:srgbClr val="000000"/>
                </a:solidFill>
                <a:latin typeface="Menlo" panose="020B0609030804020204" pitchFamily="49" charset="0"/>
              </a:rPr>
              <a:t> </a:t>
            </a:r>
            <a:r>
              <a:rPr lang="en" altLang="zh-CN" sz="2400" dirty="0">
                <a:solidFill>
                  <a:srgbClr val="C41A16"/>
                </a:solidFill>
                <a:latin typeface="Menlo" panose="020B0609030804020204" pitchFamily="49" charset="0"/>
              </a:rPr>
              <a:t>"CHINA"</a:t>
            </a:r>
            <a:r>
              <a:rPr lang="en" altLang="zh-CN" sz="2400" dirty="0">
                <a:solidFill>
                  <a:srgbClr val="000000"/>
                </a:solidFill>
                <a:latin typeface="Menlo" panose="020B0609030804020204" pitchFamily="49" charset="0"/>
              </a:rPr>
              <a:t>; </a:t>
            </a:r>
            <a:r>
              <a:rPr lang="en" altLang="zh-CN" sz="2400" dirty="0">
                <a:solidFill>
                  <a:srgbClr val="007400"/>
                </a:solidFill>
                <a:latin typeface="Menlo" panose="020B0609030804020204" pitchFamily="49" charset="0"/>
              </a:rPr>
              <a:t>//wrong</a:t>
            </a:r>
            <a:endParaRPr lang="en" altLang="zh-CN" sz="2400" dirty="0">
              <a:solidFill>
                <a:srgbClr val="000000"/>
              </a:solidFill>
              <a:latin typeface="Menlo" panose="020B0609030804020204" pitchFamily="49" charset="0"/>
            </a:endParaRPr>
          </a:p>
          <a:p>
            <a:pPr eaLnBrk="1" hangingPunct="1">
              <a:spcBef>
                <a:spcPct val="20000"/>
              </a:spcBef>
              <a:buClr>
                <a:schemeClr val="accent2"/>
              </a:buClr>
              <a:buFont typeface="Wingdings" panose="05000000000000000000" pitchFamily="2" charset="2"/>
              <a:buNone/>
            </a:pPr>
            <a:endParaRPr lang="en-US" altLang="zh-CN" sz="2400" b="0" dirty="0">
              <a:latin typeface="微软雅黑" panose="020B0503020204020204" pitchFamily="34" charset="-122"/>
              <a:ea typeface="微软雅黑" panose="020B0503020204020204" pitchFamily="34" charset="-122"/>
            </a:endParaRPr>
          </a:p>
          <a:p>
            <a:pPr eaLnBrk="1" hangingPunct="1">
              <a:spcBef>
                <a:spcPct val="20000"/>
              </a:spcBef>
              <a:buClr>
                <a:schemeClr val="accent2"/>
              </a:buClr>
              <a:buFont typeface="Wingdings" panose="05000000000000000000" pitchFamily="2" charset="2"/>
              <a:buNone/>
            </a:pPr>
            <a:endParaRPr lang="en-US" altLang="zh-CN" sz="2400" b="0" dirty="0">
              <a:latin typeface="微软雅黑" panose="020B0503020204020204" pitchFamily="34" charset="-122"/>
              <a:ea typeface="微软雅黑" panose="020B0503020204020204" pitchFamily="34" charset="-122"/>
            </a:endParaRPr>
          </a:p>
          <a:p>
            <a:pPr eaLnBrk="1" hangingPunct="1">
              <a:spcBef>
                <a:spcPct val="20000"/>
              </a:spcBef>
              <a:buClr>
                <a:schemeClr val="accent2"/>
              </a:buClr>
              <a:buFont typeface="Wingdings" panose="05000000000000000000" pitchFamily="2" charset="2"/>
              <a:buChar char="o"/>
            </a:pPr>
            <a:endParaRPr lang="en-US" altLang="zh-CN" sz="2400" b="0" dirty="0">
              <a:latin typeface="微软雅黑" panose="020B0503020204020204" pitchFamily="34" charset="-122"/>
              <a:ea typeface="微软雅黑" panose="020B0503020204020204" pitchFamily="34" charset="-122"/>
            </a:endParaRPr>
          </a:p>
        </p:txBody>
      </p:sp>
      <p:sp>
        <p:nvSpPr>
          <p:cNvPr id="16" name="Rectangle 15"/>
          <p:cNvSpPr/>
          <p:nvPr/>
        </p:nvSpPr>
        <p:spPr>
          <a:xfrm>
            <a:off x="2840930" y="3053248"/>
            <a:ext cx="5724644" cy="461665"/>
          </a:xfrm>
          <a:prstGeom prst="rect">
            <a:avLst/>
          </a:prstGeom>
          <a:solidFill>
            <a:srgbClr val="FFFF00"/>
          </a:solidFill>
        </p:spPr>
        <p:txBody>
          <a:bodyPr wrap="none">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不能把一个字符串常量赋给一个字符变量</a:t>
            </a:r>
          </a:p>
        </p:txBody>
      </p:sp>
    </p:spTree>
    <p:extLst>
      <p:ext uri="{BB962C8B-B14F-4D97-AF65-F5344CB8AC3E}">
        <p14:creationId xmlns:p14="http://schemas.microsoft.com/office/powerpoint/2010/main" val="720356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3546" y="1348268"/>
            <a:ext cx="8699954" cy="4828695"/>
          </a:xfrm>
        </p:spPr>
        <p:txBody>
          <a:bodyPr>
            <a:normAutofit lnSpcReduction="10000"/>
          </a:bodyPr>
          <a:lstStyle/>
          <a:p>
            <a:r>
              <a:rPr lang="zh-CN" altLang="en-US" b="1" dirty="0"/>
              <a:t>宏，是预处理指令</a:t>
            </a:r>
            <a:r>
              <a:rPr lang="zh-CN" altLang="en-US" dirty="0"/>
              <a:t>，作用是提供一个字面量的别名。</a:t>
            </a:r>
            <a:r>
              <a:rPr lang="zh-CN" altLang="en-US" b="1" dirty="0"/>
              <a:t>本质是字符串替换</a:t>
            </a:r>
            <a:r>
              <a:rPr lang="zh-CN" altLang="en-US" dirty="0"/>
              <a:t>。</a:t>
            </a:r>
            <a:endParaRPr lang="en-US" altLang="zh-CN" dirty="0"/>
          </a:p>
          <a:p>
            <a:r>
              <a:rPr lang="en-US" altLang="zh-CN" dirty="0">
                <a:solidFill>
                  <a:srgbClr val="643820"/>
                </a:solidFill>
                <a:latin typeface="Menlo" panose="020B0609030804020204" pitchFamily="49" charset="0"/>
              </a:rPr>
              <a:t>#define AMOUNT </a:t>
            </a:r>
            <a:r>
              <a:rPr lang="en-US" altLang="zh-CN" dirty="0">
                <a:solidFill>
                  <a:srgbClr val="1C00CF"/>
                </a:solidFill>
                <a:latin typeface="Menlo" panose="020B0609030804020204" pitchFamily="49" charset="0"/>
              </a:rPr>
              <a:t>100</a:t>
            </a:r>
            <a:endParaRPr lang="en-US" altLang="zh-CN" dirty="0">
              <a:solidFill>
                <a:srgbClr val="643820"/>
              </a:solidFill>
              <a:latin typeface="Menlo" panose="020B0609030804020204" pitchFamily="49" charset="0"/>
            </a:endParaRPr>
          </a:p>
          <a:p>
            <a:pPr lvl="1"/>
            <a:endParaRPr lang="zh-CN" altLang="en-US" dirty="0"/>
          </a:p>
          <a:p>
            <a:r>
              <a:rPr lang="zh-CN" altLang="en-US" dirty="0"/>
              <a:t>比字面常量具有更丰富的含义</a:t>
            </a:r>
            <a:endParaRPr lang="en-US" altLang="zh-CN" dirty="0"/>
          </a:p>
          <a:p>
            <a:r>
              <a:rPr lang="zh-CN" altLang="en-US" dirty="0"/>
              <a:t>减少输入错误，降低维护代价</a:t>
            </a:r>
            <a:endParaRPr lang="en-US" altLang="zh-CN" dirty="0"/>
          </a:p>
          <a:p>
            <a:endParaRPr lang="en-US" altLang="zh-CN" dirty="0"/>
          </a:p>
          <a:p>
            <a:r>
              <a:rPr lang="zh-CN" altLang="en-US" dirty="0"/>
              <a:t>在预编译时进行直接替换</a:t>
            </a:r>
            <a:endParaRPr lang="en-US" altLang="zh-CN" dirty="0"/>
          </a:p>
          <a:p>
            <a:r>
              <a:rPr lang="zh-CN" altLang="en-US" dirty="0"/>
              <a:t>如果：</a:t>
            </a:r>
            <a:r>
              <a:rPr lang="en-US" altLang="zh-CN" sz="2000" dirty="0">
                <a:solidFill>
                  <a:srgbClr val="643820"/>
                </a:solidFill>
                <a:latin typeface="Menlo" panose="020B0609030804020204" pitchFamily="49" charset="0"/>
              </a:rPr>
              <a:t>#define AMOUNT </a:t>
            </a:r>
            <a:r>
              <a:rPr lang="en-US" altLang="zh-CN" sz="2000" dirty="0">
                <a:solidFill>
                  <a:srgbClr val="1C00CF"/>
                </a:solidFill>
                <a:latin typeface="Menlo" panose="020B0609030804020204" pitchFamily="49" charset="0"/>
              </a:rPr>
              <a:t>100</a:t>
            </a:r>
            <a:r>
              <a:rPr lang="en-US" altLang="zh-CN" sz="2000" dirty="0">
                <a:solidFill>
                  <a:srgbClr val="643820"/>
                </a:solidFill>
                <a:latin typeface="Menlo" panose="020B0609030804020204" pitchFamily="49" charset="0"/>
              </a:rPr>
              <a:t>;</a:t>
            </a:r>
            <a:endParaRPr lang="en-US" altLang="zh-CN" sz="2000" dirty="0"/>
          </a:p>
          <a:p>
            <a:pPr marL="0" indent="0">
              <a:buNone/>
            </a:pPr>
            <a:r>
              <a:rPr lang="zh-CN" altLang="en-US" sz="2000" dirty="0">
                <a:solidFill>
                  <a:srgbClr val="000000"/>
                </a:solidFill>
                <a:latin typeface="Menlo" panose="020B0609030804020204" pitchFamily="49" charset="0"/>
              </a:rPr>
              <a:t>    </a:t>
            </a:r>
            <a:r>
              <a:rPr lang="en-US" altLang="zh-CN" sz="2000" dirty="0">
                <a:solidFill>
                  <a:srgbClr val="000000"/>
                </a:solidFill>
                <a:latin typeface="Menlo" panose="020B0609030804020204" pitchFamily="49" charset="0"/>
              </a:rPr>
              <a:t>change = </a:t>
            </a:r>
            <a:r>
              <a:rPr lang="en-US" altLang="zh-CN" sz="2000" dirty="0">
                <a:solidFill>
                  <a:srgbClr val="643820"/>
                </a:solidFill>
                <a:latin typeface="Menlo" panose="020B0609030804020204" pitchFamily="49" charset="0"/>
              </a:rPr>
              <a:t>AMOUNT</a:t>
            </a:r>
            <a:r>
              <a:rPr lang="en-US" altLang="zh-CN" sz="2000" dirty="0">
                <a:solidFill>
                  <a:srgbClr val="000000"/>
                </a:solidFill>
                <a:latin typeface="Menlo" panose="020B0609030804020204" pitchFamily="49" charset="0"/>
              </a:rPr>
              <a:t> - price;</a:t>
            </a:r>
            <a:r>
              <a:rPr lang="zh-CN" altLang="en-US" sz="2000" dirty="0">
                <a:solidFill>
                  <a:srgbClr val="000000"/>
                </a:solidFill>
                <a:latin typeface="Menlo" panose="020B0609030804020204" pitchFamily="49" charset="0"/>
              </a:rPr>
              <a:t> </a:t>
            </a:r>
            <a:r>
              <a:rPr lang="zh-CN" altLang="en-US" sz="2000" dirty="0"/>
              <a:t>会变成 </a:t>
            </a:r>
            <a:r>
              <a:rPr lang="en-US" altLang="zh-CN" sz="2000" dirty="0">
                <a:solidFill>
                  <a:srgbClr val="000000"/>
                </a:solidFill>
                <a:latin typeface="Menlo" panose="020B0609030804020204" pitchFamily="49" charset="0"/>
              </a:rPr>
              <a:t>change = </a:t>
            </a:r>
            <a:r>
              <a:rPr lang="en-US" altLang="zh-CN" sz="2000" dirty="0">
                <a:solidFill>
                  <a:srgbClr val="1C00CF"/>
                </a:solidFill>
                <a:latin typeface="Menlo" panose="020B0609030804020204" pitchFamily="49" charset="0"/>
              </a:rPr>
              <a:t>100</a:t>
            </a:r>
            <a:r>
              <a:rPr lang="en-US" altLang="zh-CN" sz="2000" dirty="0">
                <a:solidFill>
                  <a:srgbClr val="643820"/>
                </a:solidFill>
                <a:latin typeface="Menlo" panose="020B0609030804020204" pitchFamily="49" charset="0"/>
              </a:rPr>
              <a:t>;</a:t>
            </a:r>
            <a:r>
              <a:rPr lang="en-US" altLang="zh-CN" sz="2000" dirty="0">
                <a:solidFill>
                  <a:srgbClr val="000000"/>
                </a:solidFill>
                <a:latin typeface="Menlo" panose="020B0609030804020204" pitchFamily="49" charset="0"/>
              </a:rPr>
              <a:t> - price;</a:t>
            </a:r>
            <a:r>
              <a:rPr lang="zh-CN" altLang="en-US" sz="2000" dirty="0">
                <a:solidFill>
                  <a:srgbClr val="000000"/>
                </a:solidFill>
                <a:latin typeface="Menlo" panose="020B0609030804020204" pitchFamily="49" charset="0"/>
              </a:rPr>
              <a:t> </a:t>
            </a:r>
            <a:endParaRPr lang="en-US" altLang="zh-CN" dirty="0"/>
          </a:p>
        </p:txBody>
      </p:sp>
      <p:sp>
        <p:nvSpPr>
          <p:cNvPr id="3" name="Title 2"/>
          <p:cNvSpPr>
            <a:spLocks noGrp="1"/>
          </p:cNvSpPr>
          <p:nvPr>
            <p:ph type="title"/>
          </p:nvPr>
        </p:nvSpPr>
        <p:spPr/>
        <p:txBody>
          <a:bodyPr/>
          <a:lstStyle/>
          <a:p>
            <a:r>
              <a:rPr lang="en-US" altLang="zh-CN" dirty="0"/>
              <a:t>2.2 </a:t>
            </a:r>
            <a:r>
              <a:rPr lang="zh-CN" altLang="en-US" dirty="0"/>
              <a:t>常量</a:t>
            </a:r>
            <a:r>
              <a:rPr lang="zh-CN" altLang="en-US" sz="2400" dirty="0">
                <a:solidFill>
                  <a:srgbClr val="FFFF00"/>
                </a:solidFill>
              </a:rPr>
              <a:t>：宏常量</a:t>
            </a:r>
          </a:p>
        </p:txBody>
      </p:sp>
      <p:sp>
        <p:nvSpPr>
          <p:cNvPr id="4" name="Date Placeholder 3"/>
          <p:cNvSpPr>
            <a:spLocks noGrp="1"/>
          </p:cNvSpPr>
          <p:nvPr>
            <p:ph type="dt" sz="half" idx="10"/>
          </p:nvPr>
        </p:nvSpPr>
        <p:spPr/>
        <p:txBody>
          <a:bodyPr/>
          <a:lstStyle/>
          <a:p>
            <a:fld id="{41EE3061-79BD-4DE0-B221-D8412E080A39}" type="datetime1">
              <a:rPr lang="zh-CN" altLang="en-US" smtClean="0"/>
              <a:t>2020/9/25</a:t>
            </a:fld>
            <a:endParaRPr lang="zh-CN" altLang="en-US"/>
          </a:p>
        </p:txBody>
      </p:sp>
      <p:sp>
        <p:nvSpPr>
          <p:cNvPr id="5" name="Footer Placeholder 4"/>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
        <p:nvSpPr>
          <p:cNvPr id="6" name="Slide Number Placeholder 5"/>
          <p:cNvSpPr>
            <a:spLocks noGrp="1"/>
          </p:cNvSpPr>
          <p:nvPr>
            <p:ph type="sldNum" sz="quarter" idx="12"/>
          </p:nvPr>
        </p:nvSpPr>
        <p:spPr/>
        <p:txBody>
          <a:bodyPr/>
          <a:lstStyle/>
          <a:p>
            <a:fld id="{57E71E5F-B3DE-4457-8F57-E0F998074911}" type="slidenum">
              <a:rPr lang="zh-CN" altLang="en-US" smtClean="0"/>
              <a:pPr/>
              <a:t>46</a:t>
            </a:fld>
            <a:endParaRPr lang="zh-CN" altLang="en-US" dirty="0"/>
          </a:p>
        </p:txBody>
      </p:sp>
      <p:sp>
        <p:nvSpPr>
          <p:cNvPr id="7" name="Rectangle 6"/>
          <p:cNvSpPr/>
          <p:nvPr/>
        </p:nvSpPr>
        <p:spPr>
          <a:xfrm>
            <a:off x="4366796" y="2239709"/>
            <a:ext cx="3185487" cy="369332"/>
          </a:xfrm>
          <a:prstGeom prst="rect">
            <a:avLst/>
          </a:prstGeom>
          <a:solidFill>
            <a:srgbClr val="FFFF00"/>
          </a:solidFill>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没有分号，也没有赋值符号！</a:t>
            </a:r>
          </a:p>
        </p:txBody>
      </p:sp>
      <p:sp>
        <p:nvSpPr>
          <p:cNvPr id="8" name="Rectangle 6">
            <a:extLst>
              <a:ext uri="{FF2B5EF4-FFF2-40B4-BE49-F238E27FC236}">
                <a16:creationId xmlns:a16="http://schemas.microsoft.com/office/drawing/2014/main" id="{CB2B009C-F261-8748-B875-1AD83C7A7192}"/>
              </a:ext>
            </a:extLst>
          </p:cNvPr>
          <p:cNvSpPr/>
          <p:nvPr/>
        </p:nvSpPr>
        <p:spPr>
          <a:xfrm>
            <a:off x="665654" y="5976908"/>
            <a:ext cx="8287846" cy="400110"/>
          </a:xfrm>
          <a:prstGeom prst="rect">
            <a:avLst/>
          </a:prstGeom>
          <a:noFill/>
          <a:ln>
            <a:noFill/>
          </a:ln>
        </p:spPr>
        <p:txBody>
          <a:bodyPr wrap="none">
            <a:spAutoFit/>
          </a:bodyPr>
          <a:lstStyle/>
          <a:p>
            <a:r>
              <a:rPr lang="zh-CN" altLang="en-US" sz="2000" b="1" dirty="0">
                <a:solidFill>
                  <a:srgbClr val="C00000"/>
                </a:solidFill>
                <a:latin typeface="微软雅黑" panose="020B0503020204020204" pitchFamily="34" charset="-122"/>
                <a:ea typeface="微软雅黑" panose="020B0503020204020204" pitchFamily="34" charset="-122"/>
              </a:rPr>
              <a:t>代码规范：在本课堂，不允许使用宏，只允许使用</a:t>
            </a:r>
            <a:r>
              <a:rPr lang="en-US" altLang="zh-CN" sz="2000" b="1" dirty="0">
                <a:solidFill>
                  <a:srgbClr val="C00000"/>
                </a:solidFill>
                <a:latin typeface="微软雅黑" panose="020B0503020204020204" pitchFamily="34" charset="-122"/>
                <a:ea typeface="微软雅黑" panose="020B0503020204020204" pitchFamily="34" charset="-122"/>
              </a:rPr>
              <a:t>const</a:t>
            </a:r>
            <a:r>
              <a:rPr lang="zh-CN" altLang="en-US" sz="2000" b="1" dirty="0">
                <a:solidFill>
                  <a:srgbClr val="C00000"/>
                </a:solidFill>
                <a:latin typeface="微软雅黑" panose="020B0503020204020204" pitchFamily="34" charset="-122"/>
                <a:ea typeface="微软雅黑" panose="020B0503020204020204" pitchFamily="34" charset="-122"/>
              </a:rPr>
              <a:t>，但应能看懂宏</a:t>
            </a:r>
          </a:p>
        </p:txBody>
      </p:sp>
    </p:spTree>
    <p:extLst>
      <p:ext uri="{BB962C8B-B14F-4D97-AF65-F5344CB8AC3E}">
        <p14:creationId xmlns:p14="http://schemas.microsoft.com/office/powerpoint/2010/main" val="8435911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1514" y="168825"/>
            <a:ext cx="9002485" cy="905377"/>
          </a:xfrm>
        </p:spPr>
        <p:txBody>
          <a:bodyPr>
            <a:normAutofit fontScale="90000"/>
          </a:bodyPr>
          <a:lstStyle/>
          <a:p>
            <a:r>
              <a:rPr lang="zh-CN" altLang="en-US" dirty="0"/>
              <a:t>局部小结</a:t>
            </a:r>
            <a:r>
              <a:rPr lang="zh-CN" altLang="en-US" sz="2400" dirty="0">
                <a:solidFill>
                  <a:srgbClr val="FFFF00"/>
                </a:solidFill>
              </a:rPr>
              <a:t>：</a:t>
            </a:r>
            <a:r>
              <a:rPr lang="en-US" altLang="zh-CN" sz="2400" dirty="0">
                <a:solidFill>
                  <a:srgbClr val="FFFF00"/>
                </a:solidFill>
              </a:rPr>
              <a:t>Literal</a:t>
            </a:r>
            <a:r>
              <a:rPr lang="en-US" altLang="zh-CN" sz="2400" i="1" dirty="0">
                <a:solidFill>
                  <a:srgbClr val="FFFF00"/>
                </a:solidFill>
              </a:rPr>
              <a:t>s</a:t>
            </a:r>
            <a:r>
              <a:rPr lang="en-US" altLang="zh-CN" sz="2400" dirty="0">
                <a:solidFill>
                  <a:srgbClr val="FFFF00"/>
                </a:solidFill>
              </a:rPr>
              <a:t>,</a:t>
            </a:r>
            <a:r>
              <a:rPr lang="zh-CN" altLang="en-US" sz="2400" dirty="0">
                <a:solidFill>
                  <a:srgbClr val="FFFF00"/>
                </a:solidFill>
              </a:rPr>
              <a:t> </a:t>
            </a:r>
            <a:r>
              <a:rPr lang="en-US" altLang="zh-CN" sz="2400" dirty="0">
                <a:solidFill>
                  <a:srgbClr val="FFFF00"/>
                </a:solidFill>
              </a:rPr>
              <a:t>Macro</a:t>
            </a:r>
            <a:r>
              <a:rPr lang="en-US" altLang="zh-CN" sz="2400" i="1" dirty="0">
                <a:solidFill>
                  <a:srgbClr val="FFFF00"/>
                </a:solidFill>
              </a:rPr>
              <a:t>s</a:t>
            </a:r>
            <a:r>
              <a:rPr lang="zh-CN" altLang="en-US" sz="2400" dirty="0">
                <a:solidFill>
                  <a:srgbClr val="FFFF00"/>
                </a:solidFill>
              </a:rPr>
              <a:t> </a:t>
            </a:r>
            <a:r>
              <a:rPr lang="en-US" altLang="zh-CN" sz="2400" dirty="0">
                <a:solidFill>
                  <a:srgbClr val="FFFF00"/>
                </a:solidFill>
              </a:rPr>
              <a:t>&amp;</a:t>
            </a:r>
            <a:r>
              <a:rPr lang="zh-CN" altLang="en-US" sz="2400" dirty="0">
                <a:solidFill>
                  <a:srgbClr val="FFFF00"/>
                </a:solidFill>
              </a:rPr>
              <a:t> </a:t>
            </a:r>
            <a:r>
              <a:rPr lang="en-US" altLang="zh-CN" sz="2400" dirty="0">
                <a:solidFill>
                  <a:srgbClr val="FFFF00"/>
                </a:solidFill>
              </a:rPr>
              <a:t>constant</a:t>
            </a:r>
            <a:r>
              <a:rPr lang="en-US" altLang="zh-CN" sz="2400" i="1" dirty="0">
                <a:solidFill>
                  <a:srgbClr val="FFFF00"/>
                </a:solidFill>
              </a:rPr>
              <a:t>s</a:t>
            </a:r>
            <a:r>
              <a:rPr lang="zh-CN" altLang="en-US" sz="2400" dirty="0">
                <a:solidFill>
                  <a:srgbClr val="FFFF00"/>
                </a:solidFill>
              </a:rPr>
              <a:t>（范老师的思辨精神）</a:t>
            </a:r>
          </a:p>
        </p:txBody>
      </p:sp>
      <p:sp>
        <p:nvSpPr>
          <p:cNvPr id="4" name="Date Placeholder 3"/>
          <p:cNvSpPr>
            <a:spLocks noGrp="1"/>
          </p:cNvSpPr>
          <p:nvPr>
            <p:ph type="dt" sz="half" idx="10"/>
          </p:nvPr>
        </p:nvSpPr>
        <p:spPr/>
        <p:txBody>
          <a:bodyPr/>
          <a:lstStyle/>
          <a:p>
            <a:fld id="{41EE3061-79BD-4DE0-B221-D8412E080A39}" type="datetime1">
              <a:rPr lang="zh-CN" altLang="en-US" smtClean="0"/>
              <a:t>2020/9/25</a:t>
            </a:fld>
            <a:endParaRPr lang="zh-CN" altLang="en-US"/>
          </a:p>
        </p:txBody>
      </p:sp>
      <p:sp>
        <p:nvSpPr>
          <p:cNvPr id="5" name="Footer Placeholder 4"/>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
        <p:nvSpPr>
          <p:cNvPr id="6" name="Slide Number Placeholder 5"/>
          <p:cNvSpPr>
            <a:spLocks noGrp="1"/>
          </p:cNvSpPr>
          <p:nvPr>
            <p:ph type="sldNum" sz="quarter" idx="12"/>
          </p:nvPr>
        </p:nvSpPr>
        <p:spPr/>
        <p:txBody>
          <a:bodyPr/>
          <a:lstStyle/>
          <a:p>
            <a:fld id="{57E71E5F-B3DE-4457-8F57-E0F998074911}" type="slidenum">
              <a:rPr lang="zh-CN" altLang="en-US" smtClean="0"/>
              <a:pPr/>
              <a:t>47</a:t>
            </a:fld>
            <a:endParaRPr lang="zh-CN" altLang="en-US"/>
          </a:p>
        </p:txBody>
      </p:sp>
      <p:sp>
        <p:nvSpPr>
          <p:cNvPr id="9" name="Text Box 43">
            <a:extLst>
              <a:ext uri="{FF2B5EF4-FFF2-40B4-BE49-F238E27FC236}">
                <a16:creationId xmlns:a16="http://schemas.microsoft.com/office/drawing/2014/main" id="{8DB39901-5ACB-5947-9F2A-4858C36A2CB9}"/>
              </a:ext>
            </a:extLst>
          </p:cNvPr>
          <p:cNvSpPr txBox="1">
            <a:spLocks noChangeArrowheads="1"/>
          </p:cNvSpPr>
          <p:nvPr/>
        </p:nvSpPr>
        <p:spPr bwMode="auto">
          <a:xfrm>
            <a:off x="1845438" y="1486527"/>
            <a:ext cx="1962238" cy="710067"/>
          </a:xfrm>
          <a:prstGeom prst="rect">
            <a:avLst/>
          </a:prstGeom>
          <a:solidFill>
            <a:srgbClr val="336699"/>
          </a:solidFill>
          <a:ln w="3175" algn="ctr">
            <a:solidFill>
              <a:srgbClr val="0000FF"/>
            </a:solidFill>
            <a:miter lim="800000"/>
            <a:headEnd/>
            <a:tailEnd/>
          </a:ln>
        </p:spPr>
        <p:txBody>
          <a:bodyPr wrap="square" lIns="90000" tIns="46800" rIns="90000" bIns="46800">
            <a:spAutoFit/>
          </a:bodyPr>
          <a:lstStyle>
            <a:lvl1pPr eaLnBrk="0" hangingPunct="0">
              <a:defRPr sz="2400">
                <a:solidFill>
                  <a:schemeClr val="tx1"/>
                </a:solidFill>
                <a:latin typeface="Tahoma" panose="020B0604030504040204" pitchFamily="34" charset="0"/>
                <a:ea typeface="楷体_GB2312" pitchFamily="49" charset="-122"/>
              </a:defRPr>
            </a:lvl1pPr>
            <a:lvl2pPr marL="742950" indent="-285750" eaLnBrk="0" hangingPunct="0">
              <a:defRPr sz="2400">
                <a:solidFill>
                  <a:schemeClr val="tx1"/>
                </a:solidFill>
                <a:latin typeface="Tahoma" panose="020B0604030504040204" pitchFamily="34" charset="0"/>
                <a:ea typeface="楷体_GB2312" pitchFamily="49" charset="-122"/>
              </a:defRPr>
            </a:lvl2pPr>
            <a:lvl3pPr marL="1143000" indent="-228600" eaLnBrk="0" hangingPunct="0">
              <a:defRPr sz="2400">
                <a:solidFill>
                  <a:schemeClr val="tx1"/>
                </a:solidFill>
                <a:latin typeface="Tahoma" panose="020B0604030504040204" pitchFamily="34" charset="0"/>
                <a:ea typeface="楷体_GB2312" pitchFamily="49" charset="-122"/>
              </a:defRPr>
            </a:lvl3pPr>
            <a:lvl4pPr marL="1600200" indent="-228600" eaLnBrk="0" hangingPunct="0">
              <a:defRPr sz="2400">
                <a:solidFill>
                  <a:schemeClr val="tx1"/>
                </a:solidFill>
                <a:latin typeface="Tahoma" panose="020B0604030504040204" pitchFamily="34" charset="0"/>
                <a:ea typeface="楷体_GB2312" pitchFamily="49" charset="-122"/>
              </a:defRPr>
            </a:lvl4pPr>
            <a:lvl5pPr marL="2057400" indent="-228600" eaLnBrk="0" hangingPunct="0">
              <a:defRPr sz="2400">
                <a:solidFill>
                  <a:schemeClr val="tx1"/>
                </a:solidFill>
                <a:latin typeface="Tahoma" panose="020B060403050404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ea typeface="楷体_GB2312" pitchFamily="49" charset="-122"/>
              </a:defRPr>
            </a:lvl9pPr>
          </a:lstStyle>
          <a:p>
            <a:pPr algn="ctr" eaLnBrk="1" hangingPunct="1">
              <a:spcBef>
                <a:spcPct val="50000"/>
              </a:spcBef>
            </a:pPr>
            <a:r>
              <a:rPr lang="zh-CN" altLang="en-US" sz="1600" dirty="0">
                <a:solidFill>
                  <a:schemeClr val="bg1"/>
                </a:solidFill>
                <a:latin typeface="微软雅黑" panose="020B0503020204020204" pitchFamily="34" charset="-122"/>
                <a:ea typeface="微软雅黑" panose="020B0503020204020204" pitchFamily="34" charset="-122"/>
              </a:rPr>
              <a:t>字面量</a:t>
            </a:r>
            <a:endParaRPr lang="en-US" altLang="zh-CN" sz="1600" dirty="0">
              <a:solidFill>
                <a:schemeClr val="bg1"/>
              </a:solidFill>
              <a:latin typeface="微软雅黑" panose="020B0503020204020204" pitchFamily="34" charset="-122"/>
              <a:ea typeface="微软雅黑" panose="020B0503020204020204" pitchFamily="34" charset="-122"/>
            </a:endParaRPr>
          </a:p>
          <a:p>
            <a:pPr algn="ctr" eaLnBrk="1" hangingPunct="1">
              <a:spcBef>
                <a:spcPct val="50000"/>
              </a:spcBef>
            </a:pPr>
            <a:r>
              <a:rPr lang="zh-CN" altLang="en-US" sz="1600" dirty="0">
                <a:solidFill>
                  <a:schemeClr val="bg1"/>
                </a:solidFill>
                <a:latin typeface="微软雅黑" panose="020B0503020204020204" pitchFamily="34" charset="-122"/>
                <a:ea typeface="微软雅黑" panose="020B0503020204020204" pitchFamily="34" charset="-122"/>
              </a:rPr>
              <a:t>（</a:t>
            </a:r>
            <a:r>
              <a:rPr lang="en-US" altLang="zh-CN" sz="1600" dirty="0">
                <a:solidFill>
                  <a:schemeClr val="bg1"/>
                </a:solidFill>
                <a:latin typeface="微软雅黑" panose="020B0503020204020204" pitchFamily="34" charset="-122"/>
                <a:ea typeface="微软雅黑" panose="020B0503020204020204" pitchFamily="34" charset="-122"/>
              </a:rPr>
              <a:t>Literals</a:t>
            </a:r>
            <a:r>
              <a:rPr lang="zh-CN" altLang="en-US" sz="1600" dirty="0">
                <a:solidFill>
                  <a:schemeClr val="bg1"/>
                </a:solidFill>
                <a:latin typeface="微软雅黑" panose="020B0503020204020204" pitchFamily="34" charset="-122"/>
                <a:ea typeface="微软雅黑" panose="020B0503020204020204" pitchFamily="34" charset="-122"/>
              </a:rPr>
              <a:t>）</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11" name="Text Box 46">
            <a:extLst>
              <a:ext uri="{FF2B5EF4-FFF2-40B4-BE49-F238E27FC236}">
                <a16:creationId xmlns:a16="http://schemas.microsoft.com/office/drawing/2014/main" id="{1A477B55-E3F9-5C4C-90E6-695DD84517EB}"/>
              </a:ext>
            </a:extLst>
          </p:cNvPr>
          <p:cNvSpPr txBox="1">
            <a:spLocks noChangeArrowheads="1"/>
          </p:cNvSpPr>
          <p:nvPr/>
        </p:nvSpPr>
        <p:spPr bwMode="auto">
          <a:xfrm>
            <a:off x="355846" y="2606673"/>
            <a:ext cx="1102065" cy="340735"/>
          </a:xfrm>
          <a:prstGeom prst="rect">
            <a:avLst/>
          </a:prstGeom>
          <a:solidFill>
            <a:srgbClr val="336699"/>
          </a:solidFill>
          <a:ln w="3175" algn="ctr">
            <a:solidFill>
              <a:srgbClr val="0000FF"/>
            </a:solidFill>
            <a:miter lim="800000"/>
            <a:headEnd/>
            <a:tailEnd/>
          </a:ln>
        </p:spPr>
        <p:txBody>
          <a:bodyPr lIns="90000" tIns="46800" rIns="90000" bIns="46800">
            <a:spAutoFit/>
          </a:bodyPr>
          <a:lstStyle>
            <a:defPPr>
              <a:defRPr lang="zh-CN"/>
            </a:defPPr>
            <a:lvl1pPr>
              <a:spcBef>
                <a:spcPct val="50000"/>
              </a:spcBef>
              <a:defRPr sz="1600">
                <a:solidFill>
                  <a:schemeClr val="bg1"/>
                </a:solidFill>
                <a:latin typeface="微软雅黑" panose="020B0503020204020204" pitchFamily="34" charset="-122"/>
                <a:ea typeface="微软雅黑" panose="020B0503020204020204" pitchFamily="34" charset="-122"/>
              </a:defRPr>
            </a:lvl1pPr>
            <a:lvl2pPr marL="742950" indent="-285750" eaLnBrk="0" hangingPunct="0">
              <a:defRPr sz="2400">
                <a:latin typeface="Tahoma" panose="020B0604030504040204" pitchFamily="34" charset="0"/>
                <a:ea typeface="楷体_GB2312" pitchFamily="49" charset="-122"/>
              </a:defRPr>
            </a:lvl2pPr>
            <a:lvl3pPr marL="1143000" indent="-228600" eaLnBrk="0" hangingPunct="0">
              <a:defRPr sz="2400">
                <a:latin typeface="Tahoma" panose="020B0604030504040204" pitchFamily="34" charset="0"/>
                <a:ea typeface="楷体_GB2312" pitchFamily="49" charset="-122"/>
              </a:defRPr>
            </a:lvl3pPr>
            <a:lvl4pPr marL="1600200" indent="-228600" eaLnBrk="0" hangingPunct="0">
              <a:defRPr sz="2400">
                <a:latin typeface="Tahoma" panose="020B0604030504040204" pitchFamily="34" charset="0"/>
                <a:ea typeface="楷体_GB2312" pitchFamily="49" charset="-122"/>
              </a:defRPr>
            </a:lvl4pPr>
            <a:lvl5pPr marL="2057400" indent="-228600" eaLnBrk="0" hangingPunct="0">
              <a:defRPr sz="2400">
                <a:latin typeface="Tahoma" panose="020B0604030504040204" pitchFamily="34" charset="0"/>
                <a:ea typeface="楷体_GB2312" pitchFamily="49" charset="-122"/>
              </a:defRPr>
            </a:lvl5pPr>
            <a:lvl6pPr marL="2514600" indent="-228600" algn="ctr" eaLnBrk="0" fontAlgn="base" hangingPunct="0">
              <a:spcBef>
                <a:spcPct val="0"/>
              </a:spcBef>
              <a:spcAft>
                <a:spcPct val="0"/>
              </a:spcAft>
              <a:defRPr sz="2400">
                <a:latin typeface="Tahoma" panose="020B0604030504040204" pitchFamily="34" charset="0"/>
                <a:ea typeface="楷体_GB2312" pitchFamily="49" charset="-122"/>
              </a:defRPr>
            </a:lvl6pPr>
            <a:lvl7pPr marL="2971800" indent="-228600" algn="ctr" eaLnBrk="0" fontAlgn="base" hangingPunct="0">
              <a:spcBef>
                <a:spcPct val="0"/>
              </a:spcBef>
              <a:spcAft>
                <a:spcPct val="0"/>
              </a:spcAft>
              <a:defRPr sz="2400">
                <a:latin typeface="Tahoma" panose="020B0604030504040204" pitchFamily="34" charset="0"/>
                <a:ea typeface="楷体_GB2312" pitchFamily="49" charset="-122"/>
              </a:defRPr>
            </a:lvl7pPr>
            <a:lvl8pPr marL="3429000" indent="-228600" algn="ctr" eaLnBrk="0" fontAlgn="base" hangingPunct="0">
              <a:spcBef>
                <a:spcPct val="0"/>
              </a:spcBef>
              <a:spcAft>
                <a:spcPct val="0"/>
              </a:spcAft>
              <a:defRPr sz="2400">
                <a:latin typeface="Tahoma" panose="020B0604030504040204" pitchFamily="34" charset="0"/>
                <a:ea typeface="楷体_GB2312" pitchFamily="49" charset="-122"/>
              </a:defRPr>
            </a:lvl8pPr>
            <a:lvl9pPr marL="3886200" indent="-228600" algn="ctr" eaLnBrk="0" fontAlgn="base" hangingPunct="0">
              <a:spcBef>
                <a:spcPct val="0"/>
              </a:spcBef>
              <a:spcAft>
                <a:spcPct val="0"/>
              </a:spcAft>
              <a:defRPr sz="2400">
                <a:latin typeface="Tahoma" panose="020B0604030504040204" pitchFamily="34" charset="0"/>
                <a:ea typeface="楷体_GB2312" pitchFamily="49" charset="-122"/>
              </a:defRPr>
            </a:lvl9pPr>
          </a:lstStyle>
          <a:p>
            <a:pPr algn="ctr"/>
            <a:r>
              <a:rPr lang="zh-CN" altLang="en-US" dirty="0"/>
              <a:t>常数据</a:t>
            </a:r>
          </a:p>
        </p:txBody>
      </p:sp>
      <p:sp>
        <p:nvSpPr>
          <p:cNvPr id="12" name="Text Box 50">
            <a:extLst>
              <a:ext uri="{FF2B5EF4-FFF2-40B4-BE49-F238E27FC236}">
                <a16:creationId xmlns:a16="http://schemas.microsoft.com/office/drawing/2014/main" id="{A1C70894-E305-D447-AA9D-C9493EDE7DA0}"/>
              </a:ext>
            </a:extLst>
          </p:cNvPr>
          <p:cNvSpPr txBox="1">
            <a:spLocks noChangeArrowheads="1"/>
          </p:cNvSpPr>
          <p:nvPr/>
        </p:nvSpPr>
        <p:spPr bwMode="auto">
          <a:xfrm>
            <a:off x="7105619" y="1862791"/>
            <a:ext cx="1757624" cy="710067"/>
          </a:xfrm>
          <a:prstGeom prst="rect">
            <a:avLst/>
          </a:prstGeom>
          <a:solidFill>
            <a:srgbClr val="336699"/>
          </a:solidFill>
          <a:ln w="3175" algn="ctr">
            <a:solidFill>
              <a:srgbClr val="0000FF"/>
            </a:solidFill>
            <a:miter lim="800000"/>
            <a:headEnd/>
            <a:tailEnd/>
          </a:ln>
        </p:spPr>
        <p:txBody>
          <a:bodyPr wrap="square" lIns="90000" tIns="46800" rIns="90000" bIns="46800">
            <a:spAutoFit/>
          </a:bodyPr>
          <a:lstStyle>
            <a:defPPr>
              <a:defRPr lang="zh-CN"/>
            </a:defPPr>
            <a:lvl1pPr>
              <a:spcBef>
                <a:spcPct val="50000"/>
              </a:spcBef>
              <a:defRPr sz="1600">
                <a:solidFill>
                  <a:schemeClr val="bg1"/>
                </a:solidFill>
                <a:latin typeface="微软雅黑" panose="020B0503020204020204" pitchFamily="34" charset="-122"/>
                <a:ea typeface="微软雅黑" panose="020B0503020204020204" pitchFamily="34" charset="-122"/>
              </a:defRPr>
            </a:lvl1pPr>
            <a:lvl2pPr marL="742950" indent="-285750" eaLnBrk="0" hangingPunct="0">
              <a:defRPr sz="2400">
                <a:latin typeface="Tahoma" panose="020B0604030504040204" pitchFamily="34" charset="0"/>
                <a:ea typeface="楷体_GB2312" pitchFamily="49" charset="-122"/>
              </a:defRPr>
            </a:lvl2pPr>
            <a:lvl3pPr marL="1143000" indent="-228600" eaLnBrk="0" hangingPunct="0">
              <a:defRPr sz="2400">
                <a:latin typeface="Tahoma" panose="020B0604030504040204" pitchFamily="34" charset="0"/>
                <a:ea typeface="楷体_GB2312" pitchFamily="49" charset="-122"/>
              </a:defRPr>
            </a:lvl3pPr>
            <a:lvl4pPr marL="1600200" indent="-228600" eaLnBrk="0" hangingPunct="0">
              <a:defRPr sz="2400">
                <a:latin typeface="Tahoma" panose="020B0604030504040204" pitchFamily="34" charset="0"/>
                <a:ea typeface="楷体_GB2312" pitchFamily="49" charset="-122"/>
              </a:defRPr>
            </a:lvl4pPr>
            <a:lvl5pPr marL="2057400" indent="-228600" eaLnBrk="0" hangingPunct="0">
              <a:defRPr sz="2400">
                <a:latin typeface="Tahoma" panose="020B0604030504040204" pitchFamily="34" charset="0"/>
                <a:ea typeface="楷体_GB2312" pitchFamily="49" charset="-122"/>
              </a:defRPr>
            </a:lvl5pPr>
            <a:lvl6pPr marL="2514600" indent="-228600" algn="ctr" eaLnBrk="0" fontAlgn="base" hangingPunct="0">
              <a:spcBef>
                <a:spcPct val="0"/>
              </a:spcBef>
              <a:spcAft>
                <a:spcPct val="0"/>
              </a:spcAft>
              <a:defRPr sz="2400">
                <a:latin typeface="Tahoma" panose="020B0604030504040204" pitchFamily="34" charset="0"/>
                <a:ea typeface="楷体_GB2312" pitchFamily="49" charset="-122"/>
              </a:defRPr>
            </a:lvl6pPr>
            <a:lvl7pPr marL="2971800" indent="-228600" algn="ctr" eaLnBrk="0" fontAlgn="base" hangingPunct="0">
              <a:spcBef>
                <a:spcPct val="0"/>
              </a:spcBef>
              <a:spcAft>
                <a:spcPct val="0"/>
              </a:spcAft>
              <a:defRPr sz="2400">
                <a:latin typeface="Tahoma" panose="020B0604030504040204" pitchFamily="34" charset="0"/>
                <a:ea typeface="楷体_GB2312" pitchFamily="49" charset="-122"/>
              </a:defRPr>
            </a:lvl7pPr>
            <a:lvl8pPr marL="3429000" indent="-228600" algn="ctr" eaLnBrk="0" fontAlgn="base" hangingPunct="0">
              <a:spcBef>
                <a:spcPct val="0"/>
              </a:spcBef>
              <a:spcAft>
                <a:spcPct val="0"/>
              </a:spcAft>
              <a:defRPr sz="2400">
                <a:latin typeface="Tahoma" panose="020B0604030504040204" pitchFamily="34" charset="0"/>
                <a:ea typeface="楷体_GB2312" pitchFamily="49" charset="-122"/>
              </a:defRPr>
            </a:lvl8pPr>
            <a:lvl9pPr marL="3886200" indent="-228600" algn="ctr" eaLnBrk="0" fontAlgn="base" hangingPunct="0">
              <a:spcBef>
                <a:spcPct val="0"/>
              </a:spcBef>
              <a:spcAft>
                <a:spcPct val="0"/>
              </a:spcAft>
              <a:defRPr sz="2400">
                <a:latin typeface="Tahoma" panose="020B0604030504040204" pitchFamily="34" charset="0"/>
                <a:ea typeface="楷体_GB2312" pitchFamily="49" charset="-122"/>
              </a:defRPr>
            </a:lvl9pPr>
          </a:lstStyle>
          <a:p>
            <a:pPr algn="ctr"/>
            <a:r>
              <a:rPr lang="zh-CN" altLang="en-US" dirty="0"/>
              <a:t>符号常量</a:t>
            </a:r>
            <a:r>
              <a:rPr lang="en-US" altLang="zh-CN" dirty="0"/>
              <a:t>/</a:t>
            </a:r>
            <a:r>
              <a:rPr lang="zh-CN" altLang="en-US" dirty="0"/>
              <a:t>宏常量</a:t>
            </a:r>
            <a:endParaRPr lang="en-US" altLang="zh-CN" dirty="0"/>
          </a:p>
          <a:p>
            <a:pPr algn="ctr"/>
            <a:r>
              <a:rPr lang="zh-CN" altLang="en-US" dirty="0"/>
              <a:t>（</a:t>
            </a:r>
            <a:r>
              <a:rPr lang="en-US" altLang="zh-CN" dirty="0"/>
              <a:t>Marcos</a:t>
            </a:r>
            <a:r>
              <a:rPr lang="zh-CN" altLang="en-US" dirty="0"/>
              <a:t>）</a:t>
            </a:r>
            <a:endParaRPr lang="en-US" altLang="zh-CN" dirty="0"/>
          </a:p>
        </p:txBody>
      </p:sp>
      <p:sp>
        <p:nvSpPr>
          <p:cNvPr id="13" name="Text Box 51">
            <a:extLst>
              <a:ext uri="{FF2B5EF4-FFF2-40B4-BE49-F238E27FC236}">
                <a16:creationId xmlns:a16="http://schemas.microsoft.com/office/drawing/2014/main" id="{813DB817-C5C5-B54B-98ED-0219FECF3B78}"/>
              </a:ext>
            </a:extLst>
          </p:cNvPr>
          <p:cNvSpPr txBox="1">
            <a:spLocks noChangeArrowheads="1"/>
          </p:cNvSpPr>
          <p:nvPr/>
        </p:nvSpPr>
        <p:spPr bwMode="auto">
          <a:xfrm>
            <a:off x="4302539" y="1315543"/>
            <a:ext cx="860480" cy="340735"/>
          </a:xfrm>
          <a:prstGeom prst="rect">
            <a:avLst/>
          </a:prstGeom>
          <a:solidFill>
            <a:srgbClr val="336699"/>
          </a:solidFill>
          <a:ln w="3175" algn="ctr">
            <a:solidFill>
              <a:srgbClr val="0000FF"/>
            </a:solidFill>
            <a:miter lim="800000"/>
            <a:headEnd/>
            <a:tailEnd/>
          </a:ln>
        </p:spPr>
        <p:txBody>
          <a:bodyPr wrap="square" lIns="90000" tIns="46800" rIns="90000" bIns="46800">
            <a:spAutoFit/>
          </a:bodyPr>
          <a:lstStyle>
            <a:defPPr>
              <a:defRPr lang="zh-CN"/>
            </a:defPPr>
            <a:lvl1pPr>
              <a:spcBef>
                <a:spcPct val="50000"/>
              </a:spcBef>
              <a:defRPr sz="1600">
                <a:solidFill>
                  <a:schemeClr val="bg1"/>
                </a:solidFill>
                <a:latin typeface="微软雅黑" panose="020B0503020204020204" pitchFamily="34" charset="-122"/>
                <a:ea typeface="微软雅黑" panose="020B0503020204020204" pitchFamily="34" charset="-122"/>
              </a:defRPr>
            </a:lvl1pPr>
            <a:lvl2pPr marL="742950" indent="-285750" eaLnBrk="0" hangingPunct="0">
              <a:defRPr sz="2400">
                <a:latin typeface="Tahoma" panose="020B0604030504040204" pitchFamily="34" charset="0"/>
                <a:ea typeface="楷体_GB2312" pitchFamily="49" charset="-122"/>
              </a:defRPr>
            </a:lvl2pPr>
            <a:lvl3pPr marL="1143000" indent="-228600" eaLnBrk="0" hangingPunct="0">
              <a:defRPr sz="2400">
                <a:latin typeface="Tahoma" panose="020B0604030504040204" pitchFamily="34" charset="0"/>
                <a:ea typeface="楷体_GB2312" pitchFamily="49" charset="-122"/>
              </a:defRPr>
            </a:lvl3pPr>
            <a:lvl4pPr marL="1600200" indent="-228600" eaLnBrk="0" hangingPunct="0">
              <a:defRPr sz="2400">
                <a:latin typeface="Tahoma" panose="020B0604030504040204" pitchFamily="34" charset="0"/>
                <a:ea typeface="楷体_GB2312" pitchFamily="49" charset="-122"/>
              </a:defRPr>
            </a:lvl4pPr>
            <a:lvl5pPr marL="2057400" indent="-228600" eaLnBrk="0" hangingPunct="0">
              <a:defRPr sz="2400">
                <a:latin typeface="Tahoma" panose="020B0604030504040204" pitchFamily="34" charset="0"/>
                <a:ea typeface="楷体_GB2312" pitchFamily="49" charset="-122"/>
              </a:defRPr>
            </a:lvl5pPr>
            <a:lvl6pPr marL="2514600" indent="-228600" algn="ctr" eaLnBrk="0" fontAlgn="base" hangingPunct="0">
              <a:spcBef>
                <a:spcPct val="0"/>
              </a:spcBef>
              <a:spcAft>
                <a:spcPct val="0"/>
              </a:spcAft>
              <a:defRPr sz="2400">
                <a:latin typeface="Tahoma" panose="020B0604030504040204" pitchFamily="34" charset="0"/>
                <a:ea typeface="楷体_GB2312" pitchFamily="49" charset="-122"/>
              </a:defRPr>
            </a:lvl6pPr>
            <a:lvl7pPr marL="2971800" indent="-228600" algn="ctr" eaLnBrk="0" fontAlgn="base" hangingPunct="0">
              <a:spcBef>
                <a:spcPct val="0"/>
              </a:spcBef>
              <a:spcAft>
                <a:spcPct val="0"/>
              </a:spcAft>
              <a:defRPr sz="2400">
                <a:latin typeface="Tahoma" panose="020B0604030504040204" pitchFamily="34" charset="0"/>
                <a:ea typeface="楷体_GB2312" pitchFamily="49" charset="-122"/>
              </a:defRPr>
            </a:lvl7pPr>
            <a:lvl8pPr marL="3429000" indent="-228600" algn="ctr" eaLnBrk="0" fontAlgn="base" hangingPunct="0">
              <a:spcBef>
                <a:spcPct val="0"/>
              </a:spcBef>
              <a:spcAft>
                <a:spcPct val="0"/>
              </a:spcAft>
              <a:defRPr sz="2400">
                <a:latin typeface="Tahoma" panose="020B0604030504040204" pitchFamily="34" charset="0"/>
                <a:ea typeface="楷体_GB2312" pitchFamily="49" charset="-122"/>
              </a:defRPr>
            </a:lvl8pPr>
            <a:lvl9pPr marL="3886200" indent="-228600" algn="ctr" eaLnBrk="0" fontAlgn="base" hangingPunct="0">
              <a:spcBef>
                <a:spcPct val="0"/>
              </a:spcBef>
              <a:spcAft>
                <a:spcPct val="0"/>
              </a:spcAft>
              <a:defRPr sz="2400">
                <a:latin typeface="Tahoma" panose="020B0604030504040204" pitchFamily="34" charset="0"/>
                <a:ea typeface="楷体_GB2312" pitchFamily="49" charset="-122"/>
              </a:defRPr>
            </a:lvl9pPr>
          </a:lstStyle>
          <a:p>
            <a:pPr algn="ctr"/>
            <a:r>
              <a:rPr lang="zh-CN" altLang="en-US" dirty="0"/>
              <a:t>整数</a:t>
            </a:r>
          </a:p>
        </p:txBody>
      </p:sp>
      <p:sp>
        <p:nvSpPr>
          <p:cNvPr id="26" name="Left Brace 47">
            <a:extLst>
              <a:ext uri="{FF2B5EF4-FFF2-40B4-BE49-F238E27FC236}">
                <a16:creationId xmlns:a16="http://schemas.microsoft.com/office/drawing/2014/main" id="{CA014575-3BD3-0C4E-9069-C1EF69BDCA9E}"/>
              </a:ext>
            </a:extLst>
          </p:cNvPr>
          <p:cNvSpPr/>
          <p:nvPr/>
        </p:nvSpPr>
        <p:spPr>
          <a:xfrm>
            <a:off x="1591216" y="1485739"/>
            <a:ext cx="161406" cy="2648026"/>
          </a:xfrm>
          <a:prstGeom prst="leftBrace">
            <a:avLst>
              <a:gd name="adj1" fmla="val 40221"/>
              <a:gd name="adj2" fmla="val 50000"/>
            </a:avLst>
          </a:prstGeom>
          <a:ln w="28575">
            <a:solidFill>
              <a:srgbClr val="3366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Left Brace 49">
            <a:extLst>
              <a:ext uri="{FF2B5EF4-FFF2-40B4-BE49-F238E27FC236}">
                <a16:creationId xmlns:a16="http://schemas.microsoft.com/office/drawing/2014/main" id="{B4652A56-8D95-D646-AAA5-ED36DE8EC688}"/>
              </a:ext>
            </a:extLst>
          </p:cNvPr>
          <p:cNvSpPr/>
          <p:nvPr/>
        </p:nvSpPr>
        <p:spPr>
          <a:xfrm>
            <a:off x="4007828" y="1351821"/>
            <a:ext cx="161406" cy="1644215"/>
          </a:xfrm>
          <a:prstGeom prst="leftBrace">
            <a:avLst>
              <a:gd name="adj1" fmla="val 40221"/>
              <a:gd name="adj2" fmla="val 50000"/>
            </a:avLst>
          </a:prstGeom>
          <a:ln w="28575">
            <a:solidFill>
              <a:srgbClr val="3366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TextBox 42">
            <a:extLst>
              <a:ext uri="{FF2B5EF4-FFF2-40B4-BE49-F238E27FC236}">
                <a16:creationId xmlns:a16="http://schemas.microsoft.com/office/drawing/2014/main" id="{E117472B-3A29-9A43-B457-8738CCABAE5D}"/>
              </a:ext>
            </a:extLst>
          </p:cNvPr>
          <p:cNvSpPr txBox="1"/>
          <p:nvPr/>
        </p:nvSpPr>
        <p:spPr>
          <a:xfrm>
            <a:off x="5483301" y="1783697"/>
            <a:ext cx="1622318" cy="923330"/>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通过</a:t>
            </a:r>
            <a:r>
              <a:rPr lang="en-US" altLang="zh-CN" dirty="0">
                <a:latin typeface="微软雅黑" panose="020B0503020204020204" pitchFamily="34" charset="-122"/>
                <a:ea typeface="微软雅黑" panose="020B0503020204020204" pitchFamily="34" charset="-122"/>
              </a:rPr>
              <a:t>#define</a:t>
            </a:r>
            <a:r>
              <a:rPr lang="zh-CN" altLang="en-US" dirty="0">
                <a:latin typeface="微软雅黑" panose="020B0503020204020204" pitchFamily="34" charset="-122"/>
                <a:ea typeface="微软雅黑" panose="020B0503020204020204" pitchFamily="34" charset="-122"/>
              </a:rPr>
              <a:t>预编译指令加上一个</a:t>
            </a:r>
            <a:r>
              <a:rPr lang="zh-CN" altLang="en-US" b="1" dirty="0">
                <a:latin typeface="微软雅黑" panose="020B0503020204020204" pitchFamily="34" charset="-122"/>
                <a:ea typeface="微软雅黑" panose="020B0503020204020204" pitchFamily="34" charset="-122"/>
              </a:rPr>
              <a:t>名字</a:t>
            </a:r>
            <a:r>
              <a:rPr lang="zh-CN" altLang="en-US" dirty="0">
                <a:latin typeface="微软雅黑" panose="020B0503020204020204" pitchFamily="34" charset="-122"/>
                <a:ea typeface="微软雅黑" panose="020B0503020204020204" pitchFamily="34" charset="-122"/>
              </a:rPr>
              <a:t> </a:t>
            </a:r>
            <a:endParaRPr lang="zh-CN" altLang="en-US" dirty="0"/>
          </a:p>
        </p:txBody>
      </p:sp>
      <p:sp>
        <p:nvSpPr>
          <p:cNvPr id="37" name="Text Box 43">
            <a:extLst>
              <a:ext uri="{FF2B5EF4-FFF2-40B4-BE49-F238E27FC236}">
                <a16:creationId xmlns:a16="http://schemas.microsoft.com/office/drawing/2014/main" id="{5E53956A-97F1-8E47-9C33-AEACA7339DB5}"/>
              </a:ext>
            </a:extLst>
          </p:cNvPr>
          <p:cNvSpPr txBox="1">
            <a:spLocks noChangeArrowheads="1"/>
          </p:cNvSpPr>
          <p:nvPr/>
        </p:nvSpPr>
        <p:spPr bwMode="auto">
          <a:xfrm>
            <a:off x="1845438" y="3389271"/>
            <a:ext cx="1962238" cy="710067"/>
          </a:xfrm>
          <a:prstGeom prst="rect">
            <a:avLst/>
          </a:prstGeom>
          <a:solidFill>
            <a:srgbClr val="336699"/>
          </a:solidFill>
          <a:ln w="3175" algn="ctr">
            <a:solidFill>
              <a:srgbClr val="0000FF"/>
            </a:solidFill>
            <a:miter lim="800000"/>
            <a:headEnd/>
            <a:tailEnd/>
          </a:ln>
        </p:spPr>
        <p:txBody>
          <a:bodyPr wrap="square" lIns="90000" tIns="46800" rIns="90000" bIns="46800">
            <a:spAutoFit/>
          </a:bodyPr>
          <a:lstStyle>
            <a:lvl1pPr eaLnBrk="0" hangingPunct="0">
              <a:defRPr sz="2400">
                <a:solidFill>
                  <a:schemeClr val="tx1"/>
                </a:solidFill>
                <a:latin typeface="Tahoma" panose="020B0604030504040204" pitchFamily="34" charset="0"/>
                <a:ea typeface="楷体_GB2312" pitchFamily="49" charset="-122"/>
              </a:defRPr>
            </a:lvl1pPr>
            <a:lvl2pPr marL="742950" indent="-285750" eaLnBrk="0" hangingPunct="0">
              <a:defRPr sz="2400">
                <a:solidFill>
                  <a:schemeClr val="tx1"/>
                </a:solidFill>
                <a:latin typeface="Tahoma" panose="020B0604030504040204" pitchFamily="34" charset="0"/>
                <a:ea typeface="楷体_GB2312" pitchFamily="49" charset="-122"/>
              </a:defRPr>
            </a:lvl2pPr>
            <a:lvl3pPr marL="1143000" indent="-228600" eaLnBrk="0" hangingPunct="0">
              <a:defRPr sz="2400">
                <a:solidFill>
                  <a:schemeClr val="tx1"/>
                </a:solidFill>
                <a:latin typeface="Tahoma" panose="020B0604030504040204" pitchFamily="34" charset="0"/>
                <a:ea typeface="楷体_GB2312" pitchFamily="49" charset="-122"/>
              </a:defRPr>
            </a:lvl3pPr>
            <a:lvl4pPr marL="1600200" indent="-228600" eaLnBrk="0" hangingPunct="0">
              <a:defRPr sz="2400">
                <a:solidFill>
                  <a:schemeClr val="tx1"/>
                </a:solidFill>
                <a:latin typeface="Tahoma" panose="020B0604030504040204" pitchFamily="34" charset="0"/>
                <a:ea typeface="楷体_GB2312" pitchFamily="49" charset="-122"/>
              </a:defRPr>
            </a:lvl4pPr>
            <a:lvl5pPr marL="2057400" indent="-228600" eaLnBrk="0" hangingPunct="0">
              <a:defRPr sz="2400">
                <a:solidFill>
                  <a:schemeClr val="tx1"/>
                </a:solidFill>
                <a:latin typeface="Tahoma" panose="020B060403050404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ea typeface="楷体_GB2312" pitchFamily="49" charset="-122"/>
              </a:defRPr>
            </a:lvl9pPr>
          </a:lstStyle>
          <a:p>
            <a:pPr algn="ctr" eaLnBrk="1" hangingPunct="1">
              <a:spcBef>
                <a:spcPct val="50000"/>
              </a:spcBef>
            </a:pPr>
            <a:r>
              <a:rPr lang="zh-CN" altLang="en-US" sz="1600" dirty="0">
                <a:solidFill>
                  <a:schemeClr val="bg1"/>
                </a:solidFill>
                <a:latin typeface="微软雅黑" panose="020B0503020204020204" pitchFamily="34" charset="-122"/>
                <a:ea typeface="微软雅黑" panose="020B0503020204020204" pitchFamily="34" charset="-122"/>
              </a:rPr>
              <a:t>常量</a:t>
            </a:r>
            <a:endParaRPr lang="en-US" altLang="zh-CN" sz="1600" dirty="0">
              <a:solidFill>
                <a:schemeClr val="bg1"/>
              </a:solidFill>
              <a:latin typeface="微软雅黑" panose="020B0503020204020204" pitchFamily="34" charset="-122"/>
              <a:ea typeface="微软雅黑" panose="020B0503020204020204" pitchFamily="34" charset="-122"/>
            </a:endParaRPr>
          </a:p>
          <a:p>
            <a:pPr algn="ctr" eaLnBrk="1" hangingPunct="1">
              <a:spcBef>
                <a:spcPct val="50000"/>
              </a:spcBef>
            </a:pPr>
            <a:r>
              <a:rPr lang="zh-CN" altLang="en-US" sz="1600" dirty="0">
                <a:solidFill>
                  <a:schemeClr val="bg1"/>
                </a:solidFill>
                <a:latin typeface="微软雅黑" panose="020B0503020204020204" pitchFamily="34" charset="-122"/>
                <a:ea typeface="微软雅黑" panose="020B0503020204020204" pitchFamily="34" charset="-122"/>
              </a:rPr>
              <a:t>（</a:t>
            </a:r>
            <a:r>
              <a:rPr lang="en-US" altLang="zh-CN" sz="1600" dirty="0">
                <a:solidFill>
                  <a:schemeClr val="bg1"/>
                </a:solidFill>
                <a:latin typeface="微软雅黑" panose="020B0503020204020204" pitchFamily="34" charset="-122"/>
                <a:ea typeface="微软雅黑" panose="020B0503020204020204" pitchFamily="34" charset="-122"/>
              </a:rPr>
              <a:t>Constants</a:t>
            </a:r>
            <a:r>
              <a:rPr lang="zh-CN" altLang="en-US" sz="1600" dirty="0">
                <a:solidFill>
                  <a:schemeClr val="bg1"/>
                </a:solidFill>
                <a:latin typeface="微软雅黑" panose="020B0503020204020204" pitchFamily="34" charset="-122"/>
                <a:ea typeface="微软雅黑" panose="020B0503020204020204" pitchFamily="34" charset="-122"/>
              </a:rPr>
              <a:t>）</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38" name="Text Box 51">
            <a:extLst>
              <a:ext uri="{FF2B5EF4-FFF2-40B4-BE49-F238E27FC236}">
                <a16:creationId xmlns:a16="http://schemas.microsoft.com/office/drawing/2014/main" id="{34F4A425-9E11-EF49-B446-EF927A553212}"/>
              </a:ext>
            </a:extLst>
          </p:cNvPr>
          <p:cNvSpPr txBox="1">
            <a:spLocks noChangeArrowheads="1"/>
          </p:cNvSpPr>
          <p:nvPr/>
        </p:nvSpPr>
        <p:spPr bwMode="auto">
          <a:xfrm>
            <a:off x="4302539" y="1752981"/>
            <a:ext cx="860480" cy="340735"/>
          </a:xfrm>
          <a:prstGeom prst="rect">
            <a:avLst/>
          </a:prstGeom>
          <a:solidFill>
            <a:srgbClr val="336699"/>
          </a:solidFill>
          <a:ln w="3175" algn="ctr">
            <a:solidFill>
              <a:srgbClr val="0000FF"/>
            </a:solidFill>
            <a:miter lim="800000"/>
            <a:headEnd/>
            <a:tailEnd/>
          </a:ln>
        </p:spPr>
        <p:txBody>
          <a:bodyPr wrap="square" lIns="90000" tIns="46800" rIns="90000" bIns="46800">
            <a:spAutoFit/>
          </a:bodyPr>
          <a:lstStyle>
            <a:defPPr>
              <a:defRPr lang="zh-CN"/>
            </a:defPPr>
            <a:lvl1pPr>
              <a:spcBef>
                <a:spcPct val="50000"/>
              </a:spcBef>
              <a:defRPr sz="1600">
                <a:solidFill>
                  <a:schemeClr val="bg1"/>
                </a:solidFill>
                <a:latin typeface="微软雅黑" panose="020B0503020204020204" pitchFamily="34" charset="-122"/>
                <a:ea typeface="微软雅黑" panose="020B0503020204020204" pitchFamily="34" charset="-122"/>
              </a:defRPr>
            </a:lvl1pPr>
            <a:lvl2pPr marL="742950" indent="-285750" eaLnBrk="0" hangingPunct="0">
              <a:defRPr sz="2400">
                <a:latin typeface="Tahoma" panose="020B0604030504040204" pitchFamily="34" charset="0"/>
                <a:ea typeface="楷体_GB2312" pitchFamily="49" charset="-122"/>
              </a:defRPr>
            </a:lvl2pPr>
            <a:lvl3pPr marL="1143000" indent="-228600" eaLnBrk="0" hangingPunct="0">
              <a:defRPr sz="2400">
                <a:latin typeface="Tahoma" panose="020B0604030504040204" pitchFamily="34" charset="0"/>
                <a:ea typeface="楷体_GB2312" pitchFamily="49" charset="-122"/>
              </a:defRPr>
            </a:lvl3pPr>
            <a:lvl4pPr marL="1600200" indent="-228600" eaLnBrk="0" hangingPunct="0">
              <a:defRPr sz="2400">
                <a:latin typeface="Tahoma" panose="020B0604030504040204" pitchFamily="34" charset="0"/>
                <a:ea typeface="楷体_GB2312" pitchFamily="49" charset="-122"/>
              </a:defRPr>
            </a:lvl4pPr>
            <a:lvl5pPr marL="2057400" indent="-228600" eaLnBrk="0" hangingPunct="0">
              <a:defRPr sz="2400">
                <a:latin typeface="Tahoma" panose="020B0604030504040204" pitchFamily="34" charset="0"/>
                <a:ea typeface="楷体_GB2312" pitchFamily="49" charset="-122"/>
              </a:defRPr>
            </a:lvl5pPr>
            <a:lvl6pPr marL="2514600" indent="-228600" algn="ctr" eaLnBrk="0" fontAlgn="base" hangingPunct="0">
              <a:spcBef>
                <a:spcPct val="0"/>
              </a:spcBef>
              <a:spcAft>
                <a:spcPct val="0"/>
              </a:spcAft>
              <a:defRPr sz="2400">
                <a:latin typeface="Tahoma" panose="020B0604030504040204" pitchFamily="34" charset="0"/>
                <a:ea typeface="楷体_GB2312" pitchFamily="49" charset="-122"/>
              </a:defRPr>
            </a:lvl6pPr>
            <a:lvl7pPr marL="2971800" indent="-228600" algn="ctr" eaLnBrk="0" fontAlgn="base" hangingPunct="0">
              <a:spcBef>
                <a:spcPct val="0"/>
              </a:spcBef>
              <a:spcAft>
                <a:spcPct val="0"/>
              </a:spcAft>
              <a:defRPr sz="2400">
                <a:latin typeface="Tahoma" panose="020B0604030504040204" pitchFamily="34" charset="0"/>
                <a:ea typeface="楷体_GB2312" pitchFamily="49" charset="-122"/>
              </a:defRPr>
            </a:lvl7pPr>
            <a:lvl8pPr marL="3429000" indent="-228600" algn="ctr" eaLnBrk="0" fontAlgn="base" hangingPunct="0">
              <a:spcBef>
                <a:spcPct val="0"/>
              </a:spcBef>
              <a:spcAft>
                <a:spcPct val="0"/>
              </a:spcAft>
              <a:defRPr sz="2400">
                <a:latin typeface="Tahoma" panose="020B0604030504040204" pitchFamily="34" charset="0"/>
                <a:ea typeface="楷体_GB2312" pitchFamily="49" charset="-122"/>
              </a:defRPr>
            </a:lvl8pPr>
            <a:lvl9pPr marL="3886200" indent="-228600" algn="ctr" eaLnBrk="0" fontAlgn="base" hangingPunct="0">
              <a:spcBef>
                <a:spcPct val="0"/>
              </a:spcBef>
              <a:spcAft>
                <a:spcPct val="0"/>
              </a:spcAft>
              <a:defRPr sz="2400">
                <a:latin typeface="Tahoma" panose="020B0604030504040204" pitchFamily="34" charset="0"/>
                <a:ea typeface="楷体_GB2312" pitchFamily="49" charset="-122"/>
              </a:defRPr>
            </a:lvl9pPr>
          </a:lstStyle>
          <a:p>
            <a:pPr algn="ctr"/>
            <a:r>
              <a:rPr lang="zh-CN" altLang="en-US" dirty="0"/>
              <a:t>浮点数</a:t>
            </a:r>
          </a:p>
        </p:txBody>
      </p:sp>
      <p:sp>
        <p:nvSpPr>
          <p:cNvPr id="39" name="Text Box 51">
            <a:extLst>
              <a:ext uri="{FF2B5EF4-FFF2-40B4-BE49-F238E27FC236}">
                <a16:creationId xmlns:a16="http://schemas.microsoft.com/office/drawing/2014/main" id="{60912A52-82B9-594F-8F84-B8BBE874F796}"/>
              </a:ext>
            </a:extLst>
          </p:cNvPr>
          <p:cNvSpPr txBox="1">
            <a:spLocks noChangeArrowheads="1"/>
          </p:cNvSpPr>
          <p:nvPr/>
        </p:nvSpPr>
        <p:spPr bwMode="auto">
          <a:xfrm>
            <a:off x="4302539" y="2209301"/>
            <a:ext cx="860480" cy="340735"/>
          </a:xfrm>
          <a:prstGeom prst="rect">
            <a:avLst/>
          </a:prstGeom>
          <a:solidFill>
            <a:srgbClr val="336699"/>
          </a:solidFill>
          <a:ln w="3175" algn="ctr">
            <a:solidFill>
              <a:srgbClr val="0000FF"/>
            </a:solidFill>
            <a:miter lim="800000"/>
            <a:headEnd/>
            <a:tailEnd/>
          </a:ln>
        </p:spPr>
        <p:txBody>
          <a:bodyPr wrap="square" lIns="90000" tIns="46800" rIns="90000" bIns="46800">
            <a:spAutoFit/>
          </a:bodyPr>
          <a:lstStyle>
            <a:defPPr>
              <a:defRPr lang="zh-CN"/>
            </a:defPPr>
            <a:lvl1pPr>
              <a:spcBef>
                <a:spcPct val="50000"/>
              </a:spcBef>
              <a:defRPr sz="1600">
                <a:solidFill>
                  <a:schemeClr val="bg1"/>
                </a:solidFill>
                <a:latin typeface="微软雅黑" panose="020B0503020204020204" pitchFamily="34" charset="-122"/>
                <a:ea typeface="微软雅黑" panose="020B0503020204020204" pitchFamily="34" charset="-122"/>
              </a:defRPr>
            </a:lvl1pPr>
            <a:lvl2pPr marL="742950" indent="-285750" eaLnBrk="0" hangingPunct="0">
              <a:defRPr sz="2400">
                <a:latin typeface="Tahoma" panose="020B0604030504040204" pitchFamily="34" charset="0"/>
                <a:ea typeface="楷体_GB2312" pitchFamily="49" charset="-122"/>
              </a:defRPr>
            </a:lvl2pPr>
            <a:lvl3pPr marL="1143000" indent="-228600" eaLnBrk="0" hangingPunct="0">
              <a:defRPr sz="2400">
                <a:latin typeface="Tahoma" panose="020B0604030504040204" pitchFamily="34" charset="0"/>
                <a:ea typeface="楷体_GB2312" pitchFamily="49" charset="-122"/>
              </a:defRPr>
            </a:lvl3pPr>
            <a:lvl4pPr marL="1600200" indent="-228600" eaLnBrk="0" hangingPunct="0">
              <a:defRPr sz="2400">
                <a:latin typeface="Tahoma" panose="020B0604030504040204" pitchFamily="34" charset="0"/>
                <a:ea typeface="楷体_GB2312" pitchFamily="49" charset="-122"/>
              </a:defRPr>
            </a:lvl4pPr>
            <a:lvl5pPr marL="2057400" indent="-228600" eaLnBrk="0" hangingPunct="0">
              <a:defRPr sz="2400">
                <a:latin typeface="Tahoma" panose="020B0604030504040204" pitchFamily="34" charset="0"/>
                <a:ea typeface="楷体_GB2312" pitchFamily="49" charset="-122"/>
              </a:defRPr>
            </a:lvl5pPr>
            <a:lvl6pPr marL="2514600" indent="-228600" algn="ctr" eaLnBrk="0" fontAlgn="base" hangingPunct="0">
              <a:spcBef>
                <a:spcPct val="0"/>
              </a:spcBef>
              <a:spcAft>
                <a:spcPct val="0"/>
              </a:spcAft>
              <a:defRPr sz="2400">
                <a:latin typeface="Tahoma" panose="020B0604030504040204" pitchFamily="34" charset="0"/>
                <a:ea typeface="楷体_GB2312" pitchFamily="49" charset="-122"/>
              </a:defRPr>
            </a:lvl6pPr>
            <a:lvl7pPr marL="2971800" indent="-228600" algn="ctr" eaLnBrk="0" fontAlgn="base" hangingPunct="0">
              <a:spcBef>
                <a:spcPct val="0"/>
              </a:spcBef>
              <a:spcAft>
                <a:spcPct val="0"/>
              </a:spcAft>
              <a:defRPr sz="2400">
                <a:latin typeface="Tahoma" panose="020B0604030504040204" pitchFamily="34" charset="0"/>
                <a:ea typeface="楷体_GB2312" pitchFamily="49" charset="-122"/>
              </a:defRPr>
            </a:lvl7pPr>
            <a:lvl8pPr marL="3429000" indent="-228600" algn="ctr" eaLnBrk="0" fontAlgn="base" hangingPunct="0">
              <a:spcBef>
                <a:spcPct val="0"/>
              </a:spcBef>
              <a:spcAft>
                <a:spcPct val="0"/>
              </a:spcAft>
              <a:defRPr sz="2400">
                <a:latin typeface="Tahoma" panose="020B0604030504040204" pitchFamily="34" charset="0"/>
                <a:ea typeface="楷体_GB2312" pitchFamily="49" charset="-122"/>
              </a:defRPr>
            </a:lvl8pPr>
            <a:lvl9pPr marL="3886200" indent="-228600" algn="ctr" eaLnBrk="0" fontAlgn="base" hangingPunct="0">
              <a:spcBef>
                <a:spcPct val="0"/>
              </a:spcBef>
              <a:spcAft>
                <a:spcPct val="0"/>
              </a:spcAft>
              <a:defRPr sz="2400">
                <a:latin typeface="Tahoma" panose="020B0604030504040204" pitchFamily="34" charset="0"/>
                <a:ea typeface="楷体_GB2312" pitchFamily="49" charset="-122"/>
              </a:defRPr>
            </a:lvl9pPr>
          </a:lstStyle>
          <a:p>
            <a:pPr algn="ctr"/>
            <a:r>
              <a:rPr lang="zh-CN" altLang="en-US" dirty="0"/>
              <a:t>字符</a:t>
            </a:r>
          </a:p>
        </p:txBody>
      </p:sp>
      <p:sp>
        <p:nvSpPr>
          <p:cNvPr id="40" name="Text Box 51">
            <a:extLst>
              <a:ext uri="{FF2B5EF4-FFF2-40B4-BE49-F238E27FC236}">
                <a16:creationId xmlns:a16="http://schemas.microsoft.com/office/drawing/2014/main" id="{5C3CAA5B-DFBA-F840-A953-2514AC7B70F8}"/>
              </a:ext>
            </a:extLst>
          </p:cNvPr>
          <p:cNvSpPr txBox="1">
            <a:spLocks noChangeArrowheads="1"/>
          </p:cNvSpPr>
          <p:nvPr/>
        </p:nvSpPr>
        <p:spPr bwMode="auto">
          <a:xfrm>
            <a:off x="4302539" y="2666517"/>
            <a:ext cx="860480" cy="340735"/>
          </a:xfrm>
          <a:prstGeom prst="rect">
            <a:avLst/>
          </a:prstGeom>
          <a:solidFill>
            <a:srgbClr val="336699"/>
          </a:solidFill>
          <a:ln w="3175" algn="ctr">
            <a:solidFill>
              <a:srgbClr val="0000FF"/>
            </a:solidFill>
            <a:miter lim="800000"/>
            <a:headEnd/>
            <a:tailEnd/>
          </a:ln>
        </p:spPr>
        <p:txBody>
          <a:bodyPr wrap="square" lIns="90000" tIns="46800" rIns="90000" bIns="46800">
            <a:spAutoFit/>
          </a:bodyPr>
          <a:lstStyle>
            <a:defPPr>
              <a:defRPr lang="zh-CN"/>
            </a:defPPr>
            <a:lvl1pPr>
              <a:spcBef>
                <a:spcPct val="50000"/>
              </a:spcBef>
              <a:defRPr sz="1600">
                <a:solidFill>
                  <a:schemeClr val="bg1"/>
                </a:solidFill>
                <a:latin typeface="微软雅黑" panose="020B0503020204020204" pitchFamily="34" charset="-122"/>
                <a:ea typeface="微软雅黑" panose="020B0503020204020204" pitchFamily="34" charset="-122"/>
              </a:defRPr>
            </a:lvl1pPr>
            <a:lvl2pPr marL="742950" indent="-285750" eaLnBrk="0" hangingPunct="0">
              <a:defRPr sz="2400">
                <a:latin typeface="Tahoma" panose="020B0604030504040204" pitchFamily="34" charset="0"/>
                <a:ea typeface="楷体_GB2312" pitchFamily="49" charset="-122"/>
              </a:defRPr>
            </a:lvl2pPr>
            <a:lvl3pPr marL="1143000" indent="-228600" eaLnBrk="0" hangingPunct="0">
              <a:defRPr sz="2400">
                <a:latin typeface="Tahoma" panose="020B0604030504040204" pitchFamily="34" charset="0"/>
                <a:ea typeface="楷体_GB2312" pitchFamily="49" charset="-122"/>
              </a:defRPr>
            </a:lvl3pPr>
            <a:lvl4pPr marL="1600200" indent="-228600" eaLnBrk="0" hangingPunct="0">
              <a:defRPr sz="2400">
                <a:latin typeface="Tahoma" panose="020B0604030504040204" pitchFamily="34" charset="0"/>
                <a:ea typeface="楷体_GB2312" pitchFamily="49" charset="-122"/>
              </a:defRPr>
            </a:lvl4pPr>
            <a:lvl5pPr marL="2057400" indent="-228600" eaLnBrk="0" hangingPunct="0">
              <a:defRPr sz="2400">
                <a:latin typeface="Tahoma" panose="020B0604030504040204" pitchFamily="34" charset="0"/>
                <a:ea typeface="楷体_GB2312" pitchFamily="49" charset="-122"/>
              </a:defRPr>
            </a:lvl5pPr>
            <a:lvl6pPr marL="2514600" indent="-228600" algn="ctr" eaLnBrk="0" fontAlgn="base" hangingPunct="0">
              <a:spcBef>
                <a:spcPct val="0"/>
              </a:spcBef>
              <a:spcAft>
                <a:spcPct val="0"/>
              </a:spcAft>
              <a:defRPr sz="2400">
                <a:latin typeface="Tahoma" panose="020B0604030504040204" pitchFamily="34" charset="0"/>
                <a:ea typeface="楷体_GB2312" pitchFamily="49" charset="-122"/>
              </a:defRPr>
            </a:lvl6pPr>
            <a:lvl7pPr marL="2971800" indent="-228600" algn="ctr" eaLnBrk="0" fontAlgn="base" hangingPunct="0">
              <a:spcBef>
                <a:spcPct val="0"/>
              </a:spcBef>
              <a:spcAft>
                <a:spcPct val="0"/>
              </a:spcAft>
              <a:defRPr sz="2400">
                <a:latin typeface="Tahoma" panose="020B0604030504040204" pitchFamily="34" charset="0"/>
                <a:ea typeface="楷体_GB2312" pitchFamily="49" charset="-122"/>
              </a:defRPr>
            </a:lvl7pPr>
            <a:lvl8pPr marL="3429000" indent="-228600" algn="ctr" eaLnBrk="0" fontAlgn="base" hangingPunct="0">
              <a:spcBef>
                <a:spcPct val="0"/>
              </a:spcBef>
              <a:spcAft>
                <a:spcPct val="0"/>
              </a:spcAft>
              <a:defRPr sz="2400">
                <a:latin typeface="Tahoma" panose="020B0604030504040204" pitchFamily="34" charset="0"/>
                <a:ea typeface="楷体_GB2312" pitchFamily="49" charset="-122"/>
              </a:defRPr>
            </a:lvl8pPr>
            <a:lvl9pPr marL="3886200" indent="-228600" algn="ctr" eaLnBrk="0" fontAlgn="base" hangingPunct="0">
              <a:spcBef>
                <a:spcPct val="0"/>
              </a:spcBef>
              <a:spcAft>
                <a:spcPct val="0"/>
              </a:spcAft>
              <a:defRPr sz="2400">
                <a:latin typeface="Tahoma" panose="020B0604030504040204" pitchFamily="34" charset="0"/>
                <a:ea typeface="楷体_GB2312" pitchFamily="49" charset="-122"/>
              </a:defRPr>
            </a:lvl9pPr>
          </a:lstStyle>
          <a:p>
            <a:pPr algn="ctr"/>
            <a:r>
              <a:rPr lang="zh-CN" altLang="en-US" dirty="0"/>
              <a:t>字符</a:t>
            </a:r>
          </a:p>
        </p:txBody>
      </p:sp>
      <p:sp>
        <p:nvSpPr>
          <p:cNvPr id="41" name="Left Brace 49">
            <a:extLst>
              <a:ext uri="{FF2B5EF4-FFF2-40B4-BE49-F238E27FC236}">
                <a16:creationId xmlns:a16="http://schemas.microsoft.com/office/drawing/2014/main" id="{18B57162-4EED-CB4B-A296-39B60F468ABF}"/>
              </a:ext>
            </a:extLst>
          </p:cNvPr>
          <p:cNvSpPr/>
          <p:nvPr/>
        </p:nvSpPr>
        <p:spPr>
          <a:xfrm flipH="1">
            <a:off x="5321895" y="1363037"/>
            <a:ext cx="161406" cy="1644215"/>
          </a:xfrm>
          <a:prstGeom prst="leftBrace">
            <a:avLst>
              <a:gd name="adj1" fmla="val 40221"/>
              <a:gd name="adj2" fmla="val 50000"/>
            </a:avLst>
          </a:prstGeom>
          <a:ln w="28575">
            <a:solidFill>
              <a:srgbClr val="3366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2" name="TextBox 42">
            <a:extLst>
              <a:ext uri="{FF2B5EF4-FFF2-40B4-BE49-F238E27FC236}">
                <a16:creationId xmlns:a16="http://schemas.microsoft.com/office/drawing/2014/main" id="{977A6CD4-7221-5E46-AA9B-928E16236042}"/>
              </a:ext>
            </a:extLst>
          </p:cNvPr>
          <p:cNvSpPr txBox="1"/>
          <p:nvPr/>
        </p:nvSpPr>
        <p:spPr>
          <a:xfrm>
            <a:off x="208575" y="2947408"/>
            <a:ext cx="1426219" cy="646331"/>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不可改变的数据</a:t>
            </a:r>
            <a:endParaRPr lang="zh-CN" altLang="en-US" dirty="0"/>
          </a:p>
        </p:txBody>
      </p:sp>
      <p:graphicFrame>
        <p:nvGraphicFramePr>
          <p:cNvPr id="43" name="表格 42">
            <a:extLst>
              <a:ext uri="{FF2B5EF4-FFF2-40B4-BE49-F238E27FC236}">
                <a16:creationId xmlns:a16="http://schemas.microsoft.com/office/drawing/2014/main" id="{F99E8380-B8B9-FC42-8E78-7301685411F6}"/>
              </a:ext>
            </a:extLst>
          </p:cNvPr>
          <p:cNvGraphicFramePr>
            <a:graphicFrameLocks noGrp="1"/>
          </p:cNvGraphicFramePr>
          <p:nvPr>
            <p:extLst>
              <p:ext uri="{D42A27DB-BD31-4B8C-83A1-F6EECF244321}">
                <p14:modId xmlns:p14="http://schemas.microsoft.com/office/powerpoint/2010/main" val="1295602740"/>
              </p:ext>
            </p:extLst>
          </p:nvPr>
        </p:nvGraphicFramePr>
        <p:xfrm>
          <a:off x="509504" y="4504095"/>
          <a:ext cx="8446550" cy="1483360"/>
        </p:xfrm>
        <a:graphic>
          <a:graphicData uri="http://schemas.openxmlformats.org/drawingml/2006/table">
            <a:tbl>
              <a:tblPr firstRow="1" bandRow="1">
                <a:tableStyleId>{5C22544A-7EE6-4342-B048-85BDC9FD1C3A}</a:tableStyleId>
              </a:tblPr>
              <a:tblGrid>
                <a:gridCol w="1279913">
                  <a:extLst>
                    <a:ext uri="{9D8B030D-6E8A-4147-A177-3AD203B41FA5}">
                      <a16:colId xmlns:a16="http://schemas.microsoft.com/office/drawing/2014/main" val="1997305506"/>
                    </a:ext>
                  </a:extLst>
                </a:gridCol>
                <a:gridCol w="1519942">
                  <a:extLst>
                    <a:ext uri="{9D8B030D-6E8A-4147-A177-3AD203B41FA5}">
                      <a16:colId xmlns:a16="http://schemas.microsoft.com/office/drawing/2014/main" val="1401856468"/>
                    </a:ext>
                  </a:extLst>
                </a:gridCol>
                <a:gridCol w="1737360">
                  <a:extLst>
                    <a:ext uri="{9D8B030D-6E8A-4147-A177-3AD203B41FA5}">
                      <a16:colId xmlns:a16="http://schemas.microsoft.com/office/drawing/2014/main" val="1192127216"/>
                    </a:ext>
                  </a:extLst>
                </a:gridCol>
                <a:gridCol w="1442720">
                  <a:extLst>
                    <a:ext uri="{9D8B030D-6E8A-4147-A177-3AD203B41FA5}">
                      <a16:colId xmlns:a16="http://schemas.microsoft.com/office/drawing/2014/main" val="3226403825"/>
                    </a:ext>
                  </a:extLst>
                </a:gridCol>
                <a:gridCol w="2466615">
                  <a:extLst>
                    <a:ext uri="{9D8B030D-6E8A-4147-A177-3AD203B41FA5}">
                      <a16:colId xmlns:a16="http://schemas.microsoft.com/office/drawing/2014/main" val="3868175276"/>
                    </a:ext>
                  </a:extLst>
                </a:gridCol>
              </a:tblGrid>
              <a:tr h="370840">
                <a:tc>
                  <a:txBody>
                    <a:bodyPr/>
                    <a:lstStyle/>
                    <a:p>
                      <a:endParaRPr lang="zh-CN" altLang="en-US" dirty="0"/>
                    </a:p>
                  </a:txBody>
                  <a:tcPr/>
                </a:tc>
                <a:tc>
                  <a:txBody>
                    <a:bodyPr/>
                    <a:lstStyle/>
                    <a:p>
                      <a:pPr algn="ctr"/>
                      <a:r>
                        <a:rPr lang="en-US" altLang="zh-CN" dirty="0"/>
                        <a:t>Have</a:t>
                      </a:r>
                      <a:r>
                        <a:rPr lang="zh-CN" altLang="en-US" dirty="0"/>
                        <a:t> </a:t>
                      </a:r>
                      <a:r>
                        <a:rPr lang="en-US" altLang="zh-CN" dirty="0"/>
                        <a:t>a</a:t>
                      </a:r>
                      <a:r>
                        <a:rPr lang="zh-CN" altLang="en-US" dirty="0"/>
                        <a:t> </a:t>
                      </a:r>
                      <a:r>
                        <a:rPr lang="en-US" altLang="zh-CN" dirty="0"/>
                        <a:t>Name?</a:t>
                      </a:r>
                      <a:endParaRPr lang="zh-CN" altLang="en-US" dirty="0"/>
                    </a:p>
                  </a:txBody>
                  <a:tcPr/>
                </a:tc>
                <a:tc>
                  <a:txBody>
                    <a:bodyPr/>
                    <a:lstStyle/>
                    <a:p>
                      <a:pPr algn="ctr"/>
                      <a:r>
                        <a:rPr lang="en-US" altLang="zh-CN" dirty="0"/>
                        <a:t>Have</a:t>
                      </a:r>
                      <a:r>
                        <a:rPr lang="zh-CN" altLang="en-US" dirty="0"/>
                        <a:t> </a:t>
                      </a:r>
                      <a:r>
                        <a:rPr lang="en-US" altLang="zh-CN" dirty="0"/>
                        <a:t>a</a:t>
                      </a:r>
                      <a:r>
                        <a:rPr lang="zh-CN" altLang="en-US" dirty="0"/>
                        <a:t> </a:t>
                      </a:r>
                      <a:r>
                        <a:rPr lang="en-US" altLang="zh-CN" dirty="0"/>
                        <a:t>Address?</a:t>
                      </a:r>
                      <a:r>
                        <a:rPr lang="zh-CN" altLang="en-US" dirty="0"/>
                        <a:t> </a:t>
                      </a:r>
                    </a:p>
                  </a:txBody>
                  <a:tcPr/>
                </a:tc>
                <a:tc>
                  <a:txBody>
                    <a:bodyPr/>
                    <a:lstStyle/>
                    <a:p>
                      <a:pPr algn="ctr"/>
                      <a:r>
                        <a:rPr lang="en-US" altLang="zh-CN" dirty="0"/>
                        <a:t>Have</a:t>
                      </a:r>
                      <a:r>
                        <a:rPr lang="zh-CN" altLang="en-US" dirty="0"/>
                        <a:t> </a:t>
                      </a:r>
                      <a:r>
                        <a:rPr lang="en-US" altLang="zh-CN" dirty="0"/>
                        <a:t>a</a:t>
                      </a:r>
                      <a:r>
                        <a:rPr lang="zh-CN" altLang="en-US" dirty="0"/>
                        <a:t> </a:t>
                      </a:r>
                      <a:r>
                        <a:rPr lang="en-US" altLang="zh-CN" dirty="0"/>
                        <a:t>Value?</a:t>
                      </a:r>
                      <a:endParaRPr lang="zh-CN" altLang="en-US" dirty="0"/>
                    </a:p>
                  </a:txBody>
                  <a:tcPr/>
                </a:tc>
                <a:tc>
                  <a:txBody>
                    <a:bodyPr/>
                    <a:lstStyle/>
                    <a:p>
                      <a:pPr algn="ctr"/>
                      <a:r>
                        <a:rPr lang="en-US" altLang="zh-CN" dirty="0"/>
                        <a:t>Why</a:t>
                      </a:r>
                      <a:r>
                        <a:rPr lang="zh-CN" altLang="en-US" dirty="0"/>
                        <a:t> </a:t>
                      </a:r>
                      <a:r>
                        <a:rPr lang="en-US" altLang="zh-CN" dirty="0"/>
                        <a:t>Can't</a:t>
                      </a:r>
                      <a:r>
                        <a:rPr lang="zh-CN" altLang="en-US" dirty="0"/>
                        <a:t> </a:t>
                      </a:r>
                      <a:r>
                        <a:rPr lang="en-US" altLang="zh-CN" dirty="0"/>
                        <a:t>be</a:t>
                      </a:r>
                      <a:r>
                        <a:rPr lang="zh-CN" altLang="en-US" dirty="0"/>
                        <a:t> </a:t>
                      </a:r>
                      <a:r>
                        <a:rPr lang="en-US" altLang="zh-CN" dirty="0"/>
                        <a:t>Changed</a:t>
                      </a:r>
                    </a:p>
                  </a:txBody>
                  <a:tcPr/>
                </a:tc>
                <a:extLst>
                  <a:ext uri="{0D108BD9-81ED-4DB2-BD59-A6C34878D82A}">
                    <a16:rowId xmlns:a16="http://schemas.microsoft.com/office/drawing/2014/main" val="685247875"/>
                  </a:ext>
                </a:extLst>
              </a:tr>
              <a:tr h="370840">
                <a:tc>
                  <a:txBody>
                    <a:bodyPr/>
                    <a:lstStyle/>
                    <a:p>
                      <a:r>
                        <a:rPr lang="en-US" altLang="zh-CN" dirty="0"/>
                        <a:t>Literals</a:t>
                      </a:r>
                    </a:p>
                  </a:txBody>
                  <a:tcPr/>
                </a:tc>
                <a:tc>
                  <a:txBody>
                    <a:bodyPr/>
                    <a:lstStyle/>
                    <a:p>
                      <a:pPr algn="ctr"/>
                      <a:r>
                        <a:rPr lang="en-US" altLang="zh-CN" dirty="0"/>
                        <a:t>NO</a:t>
                      </a:r>
                      <a:endParaRPr lang="zh-CN" altLang="en-US" dirty="0"/>
                    </a:p>
                  </a:txBody>
                  <a:tcPr/>
                </a:tc>
                <a:tc>
                  <a:txBody>
                    <a:bodyPr/>
                    <a:lstStyle/>
                    <a:p>
                      <a:pPr algn="ctr"/>
                      <a:r>
                        <a:rPr lang="en-US" altLang="zh-CN" dirty="0"/>
                        <a:t>NO</a:t>
                      </a:r>
                      <a:endParaRPr lang="zh-CN" altLang="en-US" dirty="0"/>
                    </a:p>
                  </a:txBody>
                  <a:tcPr/>
                </a:tc>
                <a:tc>
                  <a:txBody>
                    <a:bodyPr/>
                    <a:lstStyle/>
                    <a:p>
                      <a:pPr algn="ctr"/>
                      <a:r>
                        <a:rPr lang="en-US" altLang="zh-CN" dirty="0">
                          <a:solidFill>
                            <a:srgbClr val="C00000"/>
                          </a:solidFill>
                        </a:rPr>
                        <a:t>YES</a:t>
                      </a:r>
                      <a:endParaRPr lang="zh-CN" altLang="en-US" dirty="0">
                        <a:solidFill>
                          <a:srgbClr val="C00000"/>
                        </a:solidFill>
                      </a:endParaRPr>
                    </a:p>
                  </a:txBody>
                  <a:tcPr/>
                </a:tc>
                <a:tc>
                  <a:txBody>
                    <a:bodyPr/>
                    <a:lstStyle/>
                    <a:p>
                      <a:pPr algn="ctr"/>
                      <a:r>
                        <a:rPr lang="en-US" altLang="zh-CN" dirty="0"/>
                        <a:t>JUST</a:t>
                      </a:r>
                      <a:r>
                        <a:rPr lang="zh-CN" altLang="en-US" dirty="0"/>
                        <a:t> </a:t>
                      </a:r>
                      <a:r>
                        <a:rPr lang="en-US" altLang="zh-CN" dirty="0"/>
                        <a:t>A</a:t>
                      </a:r>
                      <a:r>
                        <a:rPr lang="zh-CN" altLang="en-US" dirty="0"/>
                        <a:t> </a:t>
                      </a:r>
                      <a:r>
                        <a:rPr lang="en-US" altLang="zh-CN" dirty="0"/>
                        <a:t>VALUE</a:t>
                      </a:r>
                      <a:endParaRPr lang="zh-CN" altLang="en-US" dirty="0"/>
                    </a:p>
                  </a:txBody>
                  <a:tcPr/>
                </a:tc>
                <a:extLst>
                  <a:ext uri="{0D108BD9-81ED-4DB2-BD59-A6C34878D82A}">
                    <a16:rowId xmlns:a16="http://schemas.microsoft.com/office/drawing/2014/main" val="1601638488"/>
                  </a:ext>
                </a:extLst>
              </a:tr>
              <a:tr h="370840">
                <a:tc>
                  <a:txBody>
                    <a:bodyPr/>
                    <a:lstStyle/>
                    <a:p>
                      <a:r>
                        <a:rPr lang="en-US" altLang="zh-CN" dirty="0"/>
                        <a:t>Marcos</a:t>
                      </a:r>
                      <a:endParaRPr lang="zh-CN" altLang="en-US" dirty="0"/>
                    </a:p>
                  </a:txBody>
                  <a:tcPr/>
                </a:tc>
                <a:tc>
                  <a:txBody>
                    <a:bodyPr/>
                    <a:lstStyle/>
                    <a:p>
                      <a:pPr algn="ctr"/>
                      <a:r>
                        <a:rPr lang="en-US" altLang="zh-CN" dirty="0">
                          <a:solidFill>
                            <a:srgbClr val="C00000"/>
                          </a:solidFill>
                        </a:rPr>
                        <a:t>YES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NO</a:t>
                      </a:r>
                      <a:endParaRPr lang="zh-CN" altLang="en-US" dirty="0"/>
                    </a:p>
                  </a:txBody>
                  <a:tcPr/>
                </a:tc>
                <a:tc>
                  <a:txBody>
                    <a:bodyPr/>
                    <a:lstStyle/>
                    <a:p>
                      <a:pPr algn="ctr"/>
                      <a:r>
                        <a:rPr lang="en-US" altLang="zh-CN" dirty="0">
                          <a:solidFill>
                            <a:srgbClr val="C00000"/>
                          </a:solidFill>
                        </a:rPr>
                        <a:t>YES</a:t>
                      </a:r>
                      <a:endParaRPr lang="zh-CN" altLang="en-US" dirty="0">
                        <a:solidFill>
                          <a:srgbClr val="C0000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Alias</a:t>
                      </a:r>
                      <a:r>
                        <a:rPr lang="zh-CN" altLang="en-US" dirty="0"/>
                        <a:t> </a:t>
                      </a:r>
                      <a:r>
                        <a:rPr lang="en-US" altLang="zh-CN" dirty="0"/>
                        <a:t>of</a:t>
                      </a:r>
                      <a:r>
                        <a:rPr lang="zh-CN" altLang="en-US" dirty="0"/>
                        <a:t> </a:t>
                      </a:r>
                      <a:r>
                        <a:rPr lang="en-US" altLang="zh-CN" dirty="0"/>
                        <a:t>A</a:t>
                      </a:r>
                      <a:r>
                        <a:rPr lang="zh-CN" altLang="en-US" dirty="0"/>
                        <a:t> </a:t>
                      </a:r>
                      <a:r>
                        <a:rPr lang="en-US" altLang="zh-CN" dirty="0"/>
                        <a:t>VLAUE</a:t>
                      </a:r>
                    </a:p>
                  </a:txBody>
                  <a:tcPr/>
                </a:tc>
                <a:extLst>
                  <a:ext uri="{0D108BD9-81ED-4DB2-BD59-A6C34878D82A}">
                    <a16:rowId xmlns:a16="http://schemas.microsoft.com/office/drawing/2014/main" val="2018674015"/>
                  </a:ext>
                </a:extLst>
              </a:tr>
              <a:tr h="370840">
                <a:tc>
                  <a:txBody>
                    <a:bodyPr/>
                    <a:lstStyle/>
                    <a:p>
                      <a:r>
                        <a:rPr lang="en-US" altLang="zh-CN" dirty="0"/>
                        <a:t>Constants</a:t>
                      </a:r>
                      <a:endParaRPr lang="zh-CN" altLang="en-US" dirty="0"/>
                    </a:p>
                  </a:txBody>
                  <a:tcPr/>
                </a:tc>
                <a:tc>
                  <a:txBody>
                    <a:bodyPr/>
                    <a:lstStyle/>
                    <a:p>
                      <a:pPr algn="ctr"/>
                      <a:r>
                        <a:rPr lang="en-US" altLang="zh-CN" dirty="0">
                          <a:solidFill>
                            <a:srgbClr val="C00000"/>
                          </a:solidFill>
                        </a:rPr>
                        <a:t>YES</a:t>
                      </a:r>
                      <a:endParaRPr lang="zh-CN" altLang="en-US" dirty="0">
                        <a:solidFill>
                          <a:srgbClr val="C00000"/>
                        </a:solidFill>
                      </a:endParaRPr>
                    </a:p>
                  </a:txBody>
                  <a:tcPr/>
                </a:tc>
                <a:tc>
                  <a:txBody>
                    <a:bodyPr/>
                    <a:lstStyle/>
                    <a:p>
                      <a:pPr algn="ctr"/>
                      <a:r>
                        <a:rPr lang="en-US" altLang="zh-CN" dirty="0">
                          <a:solidFill>
                            <a:srgbClr val="C00000"/>
                          </a:solidFill>
                        </a:rPr>
                        <a:t>YES</a:t>
                      </a:r>
                      <a:endParaRPr lang="zh-CN" altLang="en-US" dirty="0">
                        <a:solidFill>
                          <a:srgbClr val="C00000"/>
                        </a:solidFill>
                      </a:endParaRPr>
                    </a:p>
                  </a:txBody>
                  <a:tcPr/>
                </a:tc>
                <a:tc>
                  <a:txBody>
                    <a:bodyPr/>
                    <a:lstStyle/>
                    <a:p>
                      <a:pPr algn="ctr"/>
                      <a:r>
                        <a:rPr lang="en-US" altLang="zh-CN" dirty="0">
                          <a:solidFill>
                            <a:srgbClr val="C00000"/>
                          </a:solidFill>
                        </a:rPr>
                        <a:t>YES</a:t>
                      </a:r>
                      <a:endParaRPr lang="zh-CN" altLang="en-US" dirty="0">
                        <a:solidFill>
                          <a:srgbClr val="C00000"/>
                        </a:solidFill>
                      </a:endParaRPr>
                    </a:p>
                  </a:txBody>
                  <a:tcPr/>
                </a:tc>
                <a:tc>
                  <a:txBody>
                    <a:bodyPr/>
                    <a:lstStyle/>
                    <a:p>
                      <a:pPr algn="ctr"/>
                      <a:r>
                        <a:rPr lang="en-US" altLang="zh-CN" dirty="0"/>
                        <a:t>Forbidden</a:t>
                      </a:r>
                      <a:r>
                        <a:rPr lang="zh-CN" altLang="en-US" dirty="0"/>
                        <a:t> </a:t>
                      </a:r>
                      <a:r>
                        <a:rPr lang="en-US" altLang="zh-CN" dirty="0"/>
                        <a:t>by</a:t>
                      </a:r>
                      <a:r>
                        <a:rPr lang="zh-CN" altLang="en-US" dirty="0"/>
                        <a:t> </a:t>
                      </a:r>
                      <a:r>
                        <a:rPr lang="en-US" altLang="zh-CN" dirty="0"/>
                        <a:t>syntax</a:t>
                      </a:r>
                      <a:endParaRPr lang="zh-CN" altLang="en-US" dirty="0"/>
                    </a:p>
                  </a:txBody>
                  <a:tcPr/>
                </a:tc>
                <a:extLst>
                  <a:ext uri="{0D108BD9-81ED-4DB2-BD59-A6C34878D82A}">
                    <a16:rowId xmlns:a16="http://schemas.microsoft.com/office/drawing/2014/main" val="2174158009"/>
                  </a:ext>
                </a:extLst>
              </a:tr>
            </a:tbl>
          </a:graphicData>
        </a:graphic>
      </p:graphicFrame>
    </p:spTree>
    <p:extLst>
      <p:ext uri="{BB962C8B-B14F-4D97-AF65-F5344CB8AC3E}">
        <p14:creationId xmlns:p14="http://schemas.microsoft.com/office/powerpoint/2010/main" val="8849917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1514" y="168825"/>
            <a:ext cx="9002485" cy="905377"/>
          </a:xfrm>
        </p:spPr>
        <p:txBody>
          <a:bodyPr>
            <a:normAutofit/>
          </a:bodyPr>
          <a:lstStyle/>
          <a:p>
            <a:r>
              <a:rPr lang="zh-CN" altLang="en-US" dirty="0"/>
              <a:t>局部小结</a:t>
            </a:r>
            <a:r>
              <a:rPr lang="zh-CN" altLang="en-US" sz="2400" dirty="0">
                <a:solidFill>
                  <a:srgbClr val="FFFF00"/>
                </a:solidFill>
              </a:rPr>
              <a:t>：数据类型与码</a:t>
            </a:r>
          </a:p>
        </p:txBody>
      </p:sp>
      <p:sp>
        <p:nvSpPr>
          <p:cNvPr id="4" name="Date Placeholder 3"/>
          <p:cNvSpPr>
            <a:spLocks noGrp="1"/>
          </p:cNvSpPr>
          <p:nvPr>
            <p:ph type="dt" sz="half" idx="10"/>
          </p:nvPr>
        </p:nvSpPr>
        <p:spPr/>
        <p:txBody>
          <a:bodyPr/>
          <a:lstStyle/>
          <a:p>
            <a:fld id="{41EE3061-79BD-4DE0-B221-D8412E080A39}" type="datetime1">
              <a:rPr lang="zh-CN" altLang="en-US" smtClean="0"/>
              <a:t>2020/9/25</a:t>
            </a:fld>
            <a:endParaRPr lang="zh-CN" altLang="en-US"/>
          </a:p>
        </p:txBody>
      </p:sp>
      <p:sp>
        <p:nvSpPr>
          <p:cNvPr id="5" name="Footer Placeholder 4"/>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
        <p:nvSpPr>
          <p:cNvPr id="6" name="Slide Number Placeholder 5"/>
          <p:cNvSpPr>
            <a:spLocks noGrp="1"/>
          </p:cNvSpPr>
          <p:nvPr>
            <p:ph type="sldNum" sz="quarter" idx="12"/>
          </p:nvPr>
        </p:nvSpPr>
        <p:spPr/>
        <p:txBody>
          <a:bodyPr/>
          <a:lstStyle/>
          <a:p>
            <a:fld id="{57E71E5F-B3DE-4457-8F57-E0F998074911}" type="slidenum">
              <a:rPr lang="zh-CN" altLang="en-US" smtClean="0"/>
              <a:pPr/>
              <a:t>48</a:t>
            </a:fld>
            <a:endParaRPr lang="zh-CN" altLang="en-US"/>
          </a:p>
        </p:txBody>
      </p:sp>
      <p:sp>
        <p:nvSpPr>
          <p:cNvPr id="13" name="Text Box 51">
            <a:extLst>
              <a:ext uri="{FF2B5EF4-FFF2-40B4-BE49-F238E27FC236}">
                <a16:creationId xmlns:a16="http://schemas.microsoft.com/office/drawing/2014/main" id="{813DB817-C5C5-B54B-98ED-0219FECF3B78}"/>
              </a:ext>
            </a:extLst>
          </p:cNvPr>
          <p:cNvSpPr txBox="1">
            <a:spLocks noChangeArrowheads="1"/>
          </p:cNvSpPr>
          <p:nvPr/>
        </p:nvSpPr>
        <p:spPr bwMode="auto">
          <a:xfrm>
            <a:off x="443332" y="1279574"/>
            <a:ext cx="2054458" cy="402291"/>
          </a:xfrm>
          <a:prstGeom prst="rect">
            <a:avLst/>
          </a:prstGeom>
          <a:solidFill>
            <a:srgbClr val="336699"/>
          </a:solidFill>
          <a:ln w="3175" algn="ctr">
            <a:solidFill>
              <a:srgbClr val="0000FF"/>
            </a:solidFill>
            <a:miter lim="800000"/>
            <a:headEnd/>
            <a:tailEnd/>
          </a:ln>
        </p:spPr>
        <p:txBody>
          <a:bodyPr wrap="square" lIns="90000" tIns="46800" rIns="90000" bIns="46800">
            <a:spAutoFit/>
          </a:bodyPr>
          <a:lstStyle>
            <a:defPPr>
              <a:defRPr lang="zh-CN"/>
            </a:defPPr>
            <a:lvl1pPr>
              <a:spcBef>
                <a:spcPct val="50000"/>
              </a:spcBef>
              <a:defRPr sz="1600">
                <a:solidFill>
                  <a:schemeClr val="bg1"/>
                </a:solidFill>
                <a:latin typeface="微软雅黑" panose="020B0503020204020204" pitchFamily="34" charset="-122"/>
                <a:ea typeface="微软雅黑" panose="020B0503020204020204" pitchFamily="34" charset="-122"/>
              </a:defRPr>
            </a:lvl1pPr>
            <a:lvl2pPr marL="742950" indent="-285750" eaLnBrk="0" hangingPunct="0">
              <a:defRPr sz="2400">
                <a:latin typeface="Tahoma" panose="020B0604030504040204" pitchFamily="34" charset="0"/>
                <a:ea typeface="楷体_GB2312" pitchFamily="49" charset="-122"/>
              </a:defRPr>
            </a:lvl2pPr>
            <a:lvl3pPr marL="1143000" indent="-228600" eaLnBrk="0" hangingPunct="0">
              <a:defRPr sz="2400">
                <a:latin typeface="Tahoma" panose="020B0604030504040204" pitchFamily="34" charset="0"/>
                <a:ea typeface="楷体_GB2312" pitchFamily="49" charset="-122"/>
              </a:defRPr>
            </a:lvl3pPr>
            <a:lvl4pPr marL="1600200" indent="-228600" eaLnBrk="0" hangingPunct="0">
              <a:defRPr sz="2400">
                <a:latin typeface="Tahoma" panose="020B0604030504040204" pitchFamily="34" charset="0"/>
                <a:ea typeface="楷体_GB2312" pitchFamily="49" charset="-122"/>
              </a:defRPr>
            </a:lvl4pPr>
            <a:lvl5pPr marL="2057400" indent="-228600" eaLnBrk="0" hangingPunct="0">
              <a:defRPr sz="2400">
                <a:latin typeface="Tahoma" panose="020B0604030504040204" pitchFamily="34" charset="0"/>
                <a:ea typeface="楷体_GB2312" pitchFamily="49" charset="-122"/>
              </a:defRPr>
            </a:lvl5pPr>
            <a:lvl6pPr marL="2514600" indent="-228600" algn="ctr" eaLnBrk="0" fontAlgn="base" hangingPunct="0">
              <a:spcBef>
                <a:spcPct val="0"/>
              </a:spcBef>
              <a:spcAft>
                <a:spcPct val="0"/>
              </a:spcAft>
              <a:defRPr sz="2400">
                <a:latin typeface="Tahoma" panose="020B0604030504040204" pitchFamily="34" charset="0"/>
                <a:ea typeface="楷体_GB2312" pitchFamily="49" charset="-122"/>
              </a:defRPr>
            </a:lvl6pPr>
            <a:lvl7pPr marL="2971800" indent="-228600" algn="ctr" eaLnBrk="0" fontAlgn="base" hangingPunct="0">
              <a:spcBef>
                <a:spcPct val="0"/>
              </a:spcBef>
              <a:spcAft>
                <a:spcPct val="0"/>
              </a:spcAft>
              <a:defRPr sz="2400">
                <a:latin typeface="Tahoma" panose="020B0604030504040204" pitchFamily="34" charset="0"/>
                <a:ea typeface="楷体_GB2312" pitchFamily="49" charset="-122"/>
              </a:defRPr>
            </a:lvl7pPr>
            <a:lvl8pPr marL="3429000" indent="-228600" algn="ctr" eaLnBrk="0" fontAlgn="base" hangingPunct="0">
              <a:spcBef>
                <a:spcPct val="0"/>
              </a:spcBef>
              <a:spcAft>
                <a:spcPct val="0"/>
              </a:spcAft>
              <a:defRPr sz="2400">
                <a:latin typeface="Tahoma" panose="020B0604030504040204" pitchFamily="34" charset="0"/>
                <a:ea typeface="楷体_GB2312" pitchFamily="49" charset="-122"/>
              </a:defRPr>
            </a:lvl8pPr>
            <a:lvl9pPr marL="3886200" indent="-228600" algn="ctr" eaLnBrk="0" fontAlgn="base" hangingPunct="0">
              <a:spcBef>
                <a:spcPct val="0"/>
              </a:spcBef>
              <a:spcAft>
                <a:spcPct val="0"/>
              </a:spcAft>
              <a:defRPr sz="2400">
                <a:latin typeface="Tahoma" panose="020B0604030504040204" pitchFamily="34" charset="0"/>
                <a:ea typeface="楷体_GB2312" pitchFamily="49" charset="-122"/>
              </a:defRPr>
            </a:lvl9pPr>
          </a:lstStyle>
          <a:p>
            <a:pPr algn="ctr"/>
            <a:r>
              <a:rPr lang="zh-CN" altLang="en-US" sz="2000" b="1" dirty="0"/>
              <a:t>整型系列定理</a:t>
            </a:r>
          </a:p>
        </p:txBody>
      </p:sp>
      <p:sp>
        <p:nvSpPr>
          <p:cNvPr id="20" name="Content Placeholder 2">
            <a:extLst>
              <a:ext uri="{FF2B5EF4-FFF2-40B4-BE49-F238E27FC236}">
                <a16:creationId xmlns:a16="http://schemas.microsoft.com/office/drawing/2014/main" id="{33FF7DC1-39CA-3942-904A-E3067B2CC229}"/>
              </a:ext>
            </a:extLst>
          </p:cNvPr>
          <p:cNvSpPr>
            <a:spLocks noGrp="1"/>
          </p:cNvSpPr>
          <p:nvPr>
            <p:ph idx="1"/>
          </p:nvPr>
        </p:nvSpPr>
        <p:spPr>
          <a:xfrm>
            <a:off x="377371" y="1763486"/>
            <a:ext cx="8403771" cy="3135085"/>
          </a:xfrm>
        </p:spPr>
        <p:txBody>
          <a:bodyPr>
            <a:normAutofit fontScale="92500" lnSpcReduction="10000"/>
          </a:bodyPr>
          <a:lstStyle/>
          <a:p>
            <a:pPr marL="457200" indent="-457200">
              <a:lnSpc>
                <a:spcPct val="150000"/>
              </a:lnSpc>
              <a:buAutoNum type="arabicPeriod"/>
            </a:pPr>
            <a:r>
              <a:rPr lang="zh-CN" altLang="en-US" b="1" dirty="0"/>
              <a:t>除了实型，所有基本类型是整型（包括</a:t>
            </a:r>
            <a:r>
              <a:rPr lang="en-US" altLang="zh-CN" b="1" dirty="0"/>
              <a:t>char</a:t>
            </a:r>
            <a:r>
              <a:rPr lang="zh-CN" altLang="en-US" b="1" dirty="0"/>
              <a:t>，</a:t>
            </a:r>
            <a:r>
              <a:rPr lang="en-US" altLang="zh-CN" b="1" dirty="0"/>
              <a:t>_Bool</a:t>
            </a:r>
            <a:r>
              <a:rPr lang="zh-CN" altLang="en-US" b="1" dirty="0"/>
              <a:t>）</a:t>
            </a:r>
            <a:endParaRPr lang="en-US" altLang="zh-CN" b="1" dirty="0"/>
          </a:p>
          <a:p>
            <a:pPr marL="457200" indent="-457200">
              <a:lnSpc>
                <a:spcPct val="150000"/>
              </a:lnSpc>
              <a:buAutoNum type="arabicPeriod"/>
            </a:pPr>
            <a:r>
              <a:rPr lang="en-US" altLang="zh-CN" b="1" dirty="0"/>
              <a:t>unsigned/signed</a:t>
            </a:r>
            <a:r>
              <a:rPr lang="zh-CN" altLang="en-US" b="1" dirty="0"/>
              <a:t>决定了有无符号位，相同的码可能代表不同的值。</a:t>
            </a:r>
            <a:r>
              <a:rPr lang="en-US" altLang="zh-CN" b="1" dirty="0"/>
              <a:t>char</a:t>
            </a:r>
            <a:r>
              <a:rPr lang="zh-CN" altLang="en-US" b="1" dirty="0"/>
              <a:t>默认是有符号的。</a:t>
            </a:r>
            <a:r>
              <a:rPr lang="en-US" altLang="zh-CN" b="1" dirty="0"/>
              <a:t>_Bool</a:t>
            </a:r>
            <a:r>
              <a:rPr lang="zh-CN" altLang="en-US" b="1" dirty="0"/>
              <a:t>不可有符号</a:t>
            </a:r>
            <a:endParaRPr lang="en-US" altLang="zh-CN" b="1" dirty="0"/>
          </a:p>
          <a:p>
            <a:pPr marL="457200" indent="-457200">
              <a:lnSpc>
                <a:spcPct val="150000"/>
              </a:lnSpc>
              <a:buAutoNum type="arabicPeriod"/>
            </a:pPr>
            <a:r>
              <a:rPr lang="en-US" altLang="zh-CN" b="1" dirty="0"/>
              <a:t>short/long/long</a:t>
            </a:r>
            <a:r>
              <a:rPr lang="zh-CN" altLang="en-US" b="1" dirty="0"/>
              <a:t> </a:t>
            </a:r>
            <a:r>
              <a:rPr lang="en-US" altLang="zh-CN" b="1" dirty="0"/>
              <a:t>long</a:t>
            </a:r>
            <a:r>
              <a:rPr lang="zh-CN" altLang="en-US" b="1" dirty="0"/>
              <a:t>适用于整型，但不适用于</a:t>
            </a:r>
            <a:r>
              <a:rPr lang="en-US" altLang="zh-CN" b="1" dirty="0"/>
              <a:t>char</a:t>
            </a:r>
            <a:r>
              <a:rPr lang="zh-CN" altLang="en-US" b="1" dirty="0"/>
              <a:t>和</a:t>
            </a:r>
            <a:r>
              <a:rPr lang="en-US" altLang="zh-CN" b="1" dirty="0"/>
              <a:t>_Bool</a:t>
            </a:r>
            <a:r>
              <a:rPr lang="zh-CN" altLang="en-US" b="1" dirty="0"/>
              <a:t>，因为</a:t>
            </a:r>
            <a:r>
              <a:rPr lang="en-US" altLang="zh-CN" b="1" dirty="0" err="1">
                <a:solidFill>
                  <a:srgbClr val="C00000"/>
                </a:solidFill>
              </a:rPr>
              <a:t>sizeof</a:t>
            </a:r>
            <a:r>
              <a:rPr lang="en-US" altLang="zh-CN" b="1" dirty="0">
                <a:solidFill>
                  <a:srgbClr val="C00000"/>
                </a:solidFill>
              </a:rPr>
              <a:t>(char)</a:t>
            </a:r>
            <a:r>
              <a:rPr lang="zh-CN" altLang="en-US" b="1" dirty="0">
                <a:solidFill>
                  <a:srgbClr val="C00000"/>
                </a:solidFill>
              </a:rPr>
              <a:t>恒等于</a:t>
            </a:r>
            <a:r>
              <a:rPr lang="en-US" altLang="zh-CN" b="1" dirty="0">
                <a:solidFill>
                  <a:srgbClr val="C00000"/>
                </a:solidFill>
              </a:rPr>
              <a:t>1;</a:t>
            </a:r>
            <a:r>
              <a:rPr lang="zh-CN" altLang="en-US" b="1" dirty="0">
                <a:solidFill>
                  <a:srgbClr val="C00000"/>
                </a:solidFill>
              </a:rPr>
              <a:t> </a:t>
            </a:r>
            <a:r>
              <a:rPr lang="en-US" altLang="zh-CN" b="1" dirty="0" err="1">
                <a:solidFill>
                  <a:srgbClr val="C00000"/>
                </a:solidFill>
              </a:rPr>
              <a:t>sizeof</a:t>
            </a:r>
            <a:r>
              <a:rPr lang="en-US" altLang="zh-CN" b="1" dirty="0">
                <a:solidFill>
                  <a:srgbClr val="C00000"/>
                </a:solidFill>
              </a:rPr>
              <a:t>(short)</a:t>
            </a:r>
            <a:r>
              <a:rPr lang="zh-CN" altLang="en-US" b="1" dirty="0">
                <a:solidFill>
                  <a:srgbClr val="C00000"/>
                </a:solidFill>
              </a:rPr>
              <a:t> </a:t>
            </a:r>
            <a:r>
              <a:rPr lang="en-US" altLang="zh-CN" b="1" dirty="0">
                <a:solidFill>
                  <a:srgbClr val="C00000"/>
                </a:solidFill>
              </a:rPr>
              <a:t>≤</a:t>
            </a:r>
            <a:r>
              <a:rPr lang="zh-CN" altLang="en-US" b="1" dirty="0">
                <a:solidFill>
                  <a:srgbClr val="C00000"/>
                </a:solidFill>
              </a:rPr>
              <a:t> </a:t>
            </a:r>
            <a:r>
              <a:rPr lang="en-US" altLang="zh-CN" b="1" dirty="0" err="1">
                <a:solidFill>
                  <a:srgbClr val="C00000"/>
                </a:solidFill>
              </a:rPr>
              <a:t>sizeof</a:t>
            </a:r>
            <a:r>
              <a:rPr lang="en-US" altLang="zh-CN" b="1" dirty="0">
                <a:solidFill>
                  <a:srgbClr val="C00000"/>
                </a:solidFill>
              </a:rPr>
              <a:t>(</a:t>
            </a:r>
            <a:r>
              <a:rPr lang="en-US" altLang="zh-CN" b="1" dirty="0" err="1">
                <a:solidFill>
                  <a:srgbClr val="C00000"/>
                </a:solidFill>
              </a:rPr>
              <a:t>int</a:t>
            </a:r>
            <a:r>
              <a:rPr lang="en-US" altLang="zh-CN" b="1" dirty="0">
                <a:solidFill>
                  <a:srgbClr val="C00000"/>
                </a:solidFill>
              </a:rPr>
              <a:t>)</a:t>
            </a:r>
            <a:r>
              <a:rPr lang="zh-CN" altLang="en-US" b="1" dirty="0">
                <a:solidFill>
                  <a:srgbClr val="C00000"/>
                </a:solidFill>
              </a:rPr>
              <a:t> </a:t>
            </a:r>
            <a:r>
              <a:rPr lang="en-US" altLang="zh-CN" b="1" dirty="0">
                <a:solidFill>
                  <a:srgbClr val="C00000"/>
                </a:solidFill>
              </a:rPr>
              <a:t>≤</a:t>
            </a:r>
            <a:r>
              <a:rPr lang="zh-CN" altLang="en-US" b="1" dirty="0">
                <a:solidFill>
                  <a:srgbClr val="C00000"/>
                </a:solidFill>
              </a:rPr>
              <a:t> </a:t>
            </a:r>
            <a:r>
              <a:rPr lang="en-US" altLang="zh-CN" b="1" dirty="0" err="1">
                <a:solidFill>
                  <a:srgbClr val="C00000"/>
                </a:solidFill>
              </a:rPr>
              <a:t>sizeof</a:t>
            </a:r>
            <a:r>
              <a:rPr lang="en-US" altLang="zh-CN" b="1" dirty="0">
                <a:solidFill>
                  <a:srgbClr val="C00000"/>
                </a:solidFill>
              </a:rPr>
              <a:t>(long)</a:t>
            </a:r>
            <a:r>
              <a:rPr lang="zh-CN" altLang="en-US" b="1" dirty="0">
                <a:solidFill>
                  <a:srgbClr val="C00000"/>
                </a:solidFill>
              </a:rPr>
              <a:t> </a:t>
            </a:r>
            <a:r>
              <a:rPr lang="en-US" altLang="zh-CN" b="1" dirty="0">
                <a:solidFill>
                  <a:srgbClr val="C00000"/>
                </a:solidFill>
              </a:rPr>
              <a:t>≤</a:t>
            </a:r>
            <a:r>
              <a:rPr lang="zh-CN" altLang="en-US" b="1" dirty="0">
                <a:solidFill>
                  <a:srgbClr val="C00000"/>
                </a:solidFill>
              </a:rPr>
              <a:t> </a:t>
            </a:r>
            <a:r>
              <a:rPr lang="en-US" altLang="zh-CN" b="1" dirty="0" err="1">
                <a:solidFill>
                  <a:srgbClr val="C00000"/>
                </a:solidFill>
              </a:rPr>
              <a:t>sizeof</a:t>
            </a:r>
            <a:r>
              <a:rPr lang="en-US" altLang="zh-CN" b="1" dirty="0">
                <a:solidFill>
                  <a:srgbClr val="C00000"/>
                </a:solidFill>
              </a:rPr>
              <a:t>(long</a:t>
            </a:r>
            <a:r>
              <a:rPr lang="zh-CN" altLang="en-US" b="1" dirty="0">
                <a:solidFill>
                  <a:srgbClr val="C00000"/>
                </a:solidFill>
              </a:rPr>
              <a:t> </a:t>
            </a:r>
            <a:r>
              <a:rPr lang="en-US" altLang="zh-CN" b="1" dirty="0">
                <a:solidFill>
                  <a:srgbClr val="C00000"/>
                </a:solidFill>
              </a:rPr>
              <a:t>long)</a:t>
            </a:r>
          </a:p>
        </p:txBody>
      </p:sp>
    </p:spTree>
    <p:extLst>
      <p:ext uri="{BB962C8B-B14F-4D97-AF65-F5344CB8AC3E}">
        <p14:creationId xmlns:p14="http://schemas.microsoft.com/office/powerpoint/2010/main" val="6745601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1514" y="168825"/>
            <a:ext cx="9002485" cy="905377"/>
          </a:xfrm>
        </p:spPr>
        <p:txBody>
          <a:bodyPr>
            <a:normAutofit/>
          </a:bodyPr>
          <a:lstStyle/>
          <a:p>
            <a:r>
              <a:rPr lang="zh-CN" altLang="en-US" dirty="0"/>
              <a:t>局部小结</a:t>
            </a:r>
            <a:r>
              <a:rPr lang="zh-CN" altLang="en-US" sz="2400" dirty="0">
                <a:solidFill>
                  <a:srgbClr val="FFFF00"/>
                </a:solidFill>
              </a:rPr>
              <a:t>：变量、常量、字面量、宏</a:t>
            </a:r>
          </a:p>
        </p:txBody>
      </p:sp>
      <p:sp>
        <p:nvSpPr>
          <p:cNvPr id="4" name="Date Placeholder 3"/>
          <p:cNvSpPr>
            <a:spLocks noGrp="1"/>
          </p:cNvSpPr>
          <p:nvPr>
            <p:ph type="dt" sz="half" idx="10"/>
          </p:nvPr>
        </p:nvSpPr>
        <p:spPr/>
        <p:txBody>
          <a:bodyPr/>
          <a:lstStyle/>
          <a:p>
            <a:fld id="{41EE3061-79BD-4DE0-B221-D8412E080A39}" type="datetime1">
              <a:rPr lang="zh-CN" altLang="en-US" smtClean="0"/>
              <a:t>2020/9/25</a:t>
            </a:fld>
            <a:endParaRPr lang="zh-CN" altLang="en-US"/>
          </a:p>
        </p:txBody>
      </p:sp>
      <p:sp>
        <p:nvSpPr>
          <p:cNvPr id="5" name="Footer Placeholder 4"/>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
        <p:nvSpPr>
          <p:cNvPr id="6" name="Slide Number Placeholder 5"/>
          <p:cNvSpPr>
            <a:spLocks noGrp="1"/>
          </p:cNvSpPr>
          <p:nvPr>
            <p:ph type="sldNum" sz="quarter" idx="12"/>
          </p:nvPr>
        </p:nvSpPr>
        <p:spPr/>
        <p:txBody>
          <a:bodyPr/>
          <a:lstStyle/>
          <a:p>
            <a:fld id="{57E71E5F-B3DE-4457-8F57-E0F998074911}" type="slidenum">
              <a:rPr lang="zh-CN" altLang="en-US" smtClean="0"/>
              <a:pPr/>
              <a:t>49</a:t>
            </a:fld>
            <a:endParaRPr lang="zh-CN" altLang="en-US"/>
          </a:p>
        </p:txBody>
      </p:sp>
      <p:graphicFrame>
        <p:nvGraphicFramePr>
          <p:cNvPr id="8" name="表格 8">
            <a:extLst>
              <a:ext uri="{FF2B5EF4-FFF2-40B4-BE49-F238E27FC236}">
                <a16:creationId xmlns:a16="http://schemas.microsoft.com/office/drawing/2014/main" id="{BFA4C4E0-C9CF-4C4F-A612-854047EEBF5C}"/>
              </a:ext>
            </a:extLst>
          </p:cNvPr>
          <p:cNvGraphicFramePr>
            <a:graphicFrameLocks noGrp="1"/>
          </p:cNvGraphicFramePr>
          <p:nvPr>
            <p:ph idx="1"/>
            <p:extLst>
              <p:ext uri="{D42A27DB-BD31-4B8C-83A1-F6EECF244321}">
                <p14:modId xmlns:p14="http://schemas.microsoft.com/office/powerpoint/2010/main" val="376260167"/>
              </p:ext>
            </p:extLst>
          </p:nvPr>
        </p:nvGraphicFramePr>
        <p:xfrm>
          <a:off x="722660" y="1376555"/>
          <a:ext cx="7698680" cy="3063770"/>
        </p:xfrm>
        <a:graphic>
          <a:graphicData uri="http://schemas.openxmlformats.org/drawingml/2006/table">
            <a:tbl>
              <a:tblPr firstRow="1" bandRow="1">
                <a:tableStyleId>{5C22544A-7EE6-4342-B048-85BDC9FD1C3A}</a:tableStyleId>
              </a:tblPr>
              <a:tblGrid>
                <a:gridCol w="1539736">
                  <a:extLst>
                    <a:ext uri="{9D8B030D-6E8A-4147-A177-3AD203B41FA5}">
                      <a16:colId xmlns:a16="http://schemas.microsoft.com/office/drawing/2014/main" val="1573306534"/>
                    </a:ext>
                  </a:extLst>
                </a:gridCol>
                <a:gridCol w="1539736">
                  <a:extLst>
                    <a:ext uri="{9D8B030D-6E8A-4147-A177-3AD203B41FA5}">
                      <a16:colId xmlns:a16="http://schemas.microsoft.com/office/drawing/2014/main" val="3209875352"/>
                    </a:ext>
                  </a:extLst>
                </a:gridCol>
                <a:gridCol w="1539736">
                  <a:extLst>
                    <a:ext uri="{9D8B030D-6E8A-4147-A177-3AD203B41FA5}">
                      <a16:colId xmlns:a16="http://schemas.microsoft.com/office/drawing/2014/main" val="410015143"/>
                    </a:ext>
                  </a:extLst>
                </a:gridCol>
                <a:gridCol w="1539736">
                  <a:extLst>
                    <a:ext uri="{9D8B030D-6E8A-4147-A177-3AD203B41FA5}">
                      <a16:colId xmlns:a16="http://schemas.microsoft.com/office/drawing/2014/main" val="2409803866"/>
                    </a:ext>
                  </a:extLst>
                </a:gridCol>
                <a:gridCol w="1539736">
                  <a:extLst>
                    <a:ext uri="{9D8B030D-6E8A-4147-A177-3AD203B41FA5}">
                      <a16:colId xmlns:a16="http://schemas.microsoft.com/office/drawing/2014/main" val="2169057153"/>
                    </a:ext>
                  </a:extLst>
                </a:gridCol>
              </a:tblGrid>
              <a:tr h="503450">
                <a:tc>
                  <a:txBody>
                    <a:bodyPr/>
                    <a:lstStyle/>
                    <a:p>
                      <a:pPr algn="ctr"/>
                      <a:endParaRPr lang="zh-CN" altLang="en-US" b="1" dirty="0">
                        <a:latin typeface="Microsoft YaHei" panose="020B0503020204020204" pitchFamily="34" charset="-122"/>
                        <a:ea typeface="Microsoft YaHei" panose="020B0503020204020204" pitchFamily="34" charset="-122"/>
                      </a:endParaRPr>
                    </a:p>
                  </a:txBody>
                  <a:tcPr anchor="ctr"/>
                </a:tc>
                <a:tc>
                  <a:txBody>
                    <a:bodyPr/>
                    <a:lstStyle/>
                    <a:p>
                      <a:pPr algn="ctr"/>
                      <a:r>
                        <a:rPr lang="zh-CN" altLang="en-US" b="1" dirty="0">
                          <a:latin typeface="Microsoft YaHei" panose="020B0503020204020204" pitchFamily="34" charset="-122"/>
                          <a:ea typeface="Microsoft YaHei" panose="020B0503020204020204" pitchFamily="34" charset="-122"/>
                        </a:rPr>
                        <a:t>类型</a:t>
                      </a:r>
                    </a:p>
                  </a:txBody>
                  <a:tcPr anchor="ctr"/>
                </a:tc>
                <a:tc>
                  <a:txBody>
                    <a:bodyPr/>
                    <a:lstStyle/>
                    <a:p>
                      <a:pPr algn="ctr"/>
                      <a:r>
                        <a:rPr lang="zh-CN" altLang="en-US" b="1" dirty="0">
                          <a:latin typeface="Microsoft YaHei" panose="020B0503020204020204" pitchFamily="34" charset="-122"/>
                          <a:ea typeface="Microsoft YaHei" panose="020B0503020204020204" pitchFamily="34" charset="-122"/>
                        </a:rPr>
                        <a:t>名字</a:t>
                      </a:r>
                    </a:p>
                  </a:txBody>
                  <a:tcPr anchor="ctr"/>
                </a:tc>
                <a:tc>
                  <a:txBody>
                    <a:bodyPr/>
                    <a:lstStyle/>
                    <a:p>
                      <a:pPr algn="ctr"/>
                      <a:r>
                        <a:rPr lang="zh-CN" altLang="en-US" b="1" dirty="0">
                          <a:latin typeface="Microsoft YaHei" panose="020B0503020204020204" pitchFamily="34" charset="-122"/>
                          <a:ea typeface="Microsoft YaHei" panose="020B0503020204020204" pitchFamily="34" charset="-122"/>
                        </a:rPr>
                        <a:t>值</a:t>
                      </a:r>
                    </a:p>
                  </a:txBody>
                  <a:tcPr anchor="ctr"/>
                </a:tc>
                <a:tc>
                  <a:txBody>
                    <a:bodyPr/>
                    <a:lstStyle/>
                    <a:p>
                      <a:pPr algn="ctr"/>
                      <a:r>
                        <a:rPr lang="zh-CN" altLang="en-US" b="1" dirty="0">
                          <a:latin typeface="Microsoft YaHei" panose="020B0503020204020204" pitchFamily="34" charset="-122"/>
                          <a:ea typeface="Microsoft YaHei" panose="020B0503020204020204" pitchFamily="34" charset="-122"/>
                        </a:rPr>
                        <a:t>存储位置</a:t>
                      </a:r>
                    </a:p>
                  </a:txBody>
                  <a:tcPr anchor="ctr"/>
                </a:tc>
                <a:extLst>
                  <a:ext uri="{0D108BD9-81ED-4DB2-BD59-A6C34878D82A}">
                    <a16:rowId xmlns:a16="http://schemas.microsoft.com/office/drawing/2014/main" val="2213046407"/>
                  </a:ext>
                </a:extLst>
              </a:tr>
              <a:tr h="503450">
                <a:tc>
                  <a:txBody>
                    <a:bodyPr/>
                    <a:lstStyle/>
                    <a:p>
                      <a:pPr algn="ctr"/>
                      <a:r>
                        <a:rPr lang="zh-CN" altLang="en-US" b="1" dirty="0">
                          <a:latin typeface="Microsoft YaHei" panose="020B0503020204020204" pitchFamily="34" charset="-122"/>
                          <a:ea typeface="Microsoft YaHei" panose="020B0503020204020204" pitchFamily="34" charset="-122"/>
                        </a:rPr>
                        <a:t>变量</a:t>
                      </a:r>
                      <a:endParaRPr lang="en-US" altLang="zh-CN" b="1" dirty="0">
                        <a:latin typeface="Microsoft YaHei" panose="020B0503020204020204" pitchFamily="34" charset="-122"/>
                        <a:ea typeface="Microsoft YaHei" panose="020B0503020204020204" pitchFamily="34" charset="-122"/>
                      </a:endParaRPr>
                    </a:p>
                    <a:p>
                      <a:pPr algn="ctr"/>
                      <a:r>
                        <a:rPr lang="en-US" altLang="zh-CN" b="1" i="1" dirty="0">
                          <a:latin typeface="Microsoft YaHei" panose="020B0503020204020204" pitchFamily="34" charset="-122"/>
                          <a:ea typeface="Microsoft YaHei" panose="020B0503020204020204" pitchFamily="34" charset="-122"/>
                        </a:rPr>
                        <a:t>Variable</a:t>
                      </a:r>
                    </a:p>
                  </a:txBody>
                  <a:tcPr anchor="ctr"/>
                </a:tc>
                <a:tc rowSpan="4">
                  <a:txBody>
                    <a:bodyPr/>
                    <a:lstStyle/>
                    <a:p>
                      <a:pPr algn="ctr"/>
                      <a:r>
                        <a:rPr lang="zh-CN" altLang="en-US" b="1" dirty="0">
                          <a:latin typeface="Microsoft YaHei" panose="020B0503020204020204" pitchFamily="34" charset="-122"/>
                          <a:ea typeface="Microsoft YaHei" panose="020B0503020204020204" pitchFamily="34" charset="-122"/>
                        </a:rPr>
                        <a:t>有</a:t>
                      </a:r>
                    </a:p>
                  </a:txBody>
                  <a:tcPr anchor="ctr"/>
                </a:tc>
                <a:tc>
                  <a:txBody>
                    <a:bodyPr/>
                    <a:lstStyle/>
                    <a:p>
                      <a:pPr algn="ctr"/>
                      <a:r>
                        <a:rPr lang="zh-CN" altLang="en-US" b="1" dirty="0">
                          <a:latin typeface="Microsoft YaHei" panose="020B0503020204020204" pitchFamily="34" charset="-122"/>
                          <a:ea typeface="Microsoft YaHei" panose="020B0503020204020204" pitchFamily="34" charset="-122"/>
                        </a:rPr>
                        <a:t>有</a:t>
                      </a:r>
                    </a:p>
                  </a:txBody>
                  <a:tcPr anchor="ctr"/>
                </a:tc>
                <a:tc>
                  <a:txBody>
                    <a:bodyPr/>
                    <a:lstStyle/>
                    <a:p>
                      <a:pPr algn="ctr"/>
                      <a:r>
                        <a:rPr lang="zh-CN" altLang="en-US" b="1" dirty="0">
                          <a:solidFill>
                            <a:srgbClr val="C00000"/>
                          </a:solidFill>
                          <a:latin typeface="Microsoft YaHei" panose="020B0503020204020204" pitchFamily="34" charset="-122"/>
                          <a:ea typeface="Microsoft YaHei" panose="020B0503020204020204" pitchFamily="34" charset="-122"/>
                        </a:rPr>
                        <a:t>可变</a:t>
                      </a:r>
                    </a:p>
                  </a:txBody>
                  <a:tcPr anchor="ctr"/>
                </a:tc>
                <a:tc>
                  <a:txBody>
                    <a:bodyPr/>
                    <a:lstStyle/>
                    <a:p>
                      <a:pPr algn="ctr"/>
                      <a:r>
                        <a:rPr lang="zh-CN" altLang="en-US" b="1" dirty="0">
                          <a:latin typeface="Microsoft YaHei" panose="020B0503020204020204" pitchFamily="34" charset="-122"/>
                          <a:ea typeface="Microsoft YaHei" panose="020B0503020204020204" pitchFamily="34" charset="-122"/>
                        </a:rPr>
                        <a:t>变量区域</a:t>
                      </a:r>
                    </a:p>
                  </a:txBody>
                  <a:tcPr anchor="ctr"/>
                </a:tc>
                <a:extLst>
                  <a:ext uri="{0D108BD9-81ED-4DB2-BD59-A6C34878D82A}">
                    <a16:rowId xmlns:a16="http://schemas.microsoft.com/office/drawing/2014/main" val="1517303273"/>
                  </a:ext>
                </a:extLst>
              </a:tr>
              <a:tr h="503450">
                <a:tc>
                  <a:txBody>
                    <a:bodyPr/>
                    <a:lstStyle/>
                    <a:p>
                      <a:pPr algn="ctr"/>
                      <a:r>
                        <a:rPr lang="zh-CN" altLang="en-US" b="1" dirty="0">
                          <a:latin typeface="Microsoft YaHei" panose="020B0503020204020204" pitchFamily="34" charset="-122"/>
                          <a:ea typeface="Microsoft YaHei" panose="020B0503020204020204" pitchFamily="34" charset="-122"/>
                        </a:rPr>
                        <a:t>常量</a:t>
                      </a:r>
                      <a:endParaRPr lang="en-US" altLang="zh-CN" b="1" dirty="0">
                        <a:latin typeface="Microsoft YaHei" panose="020B0503020204020204" pitchFamily="34" charset="-122"/>
                        <a:ea typeface="Microsoft YaHei" panose="020B0503020204020204" pitchFamily="34" charset="-122"/>
                      </a:endParaRPr>
                    </a:p>
                    <a:p>
                      <a:pPr algn="ctr"/>
                      <a:r>
                        <a:rPr lang="en-US" altLang="zh-CN" b="1" i="1" dirty="0">
                          <a:latin typeface="Microsoft YaHei" panose="020B0503020204020204" pitchFamily="34" charset="-122"/>
                          <a:ea typeface="Microsoft YaHei" panose="020B0503020204020204" pitchFamily="34" charset="-122"/>
                        </a:rPr>
                        <a:t>Constant</a:t>
                      </a:r>
                      <a:endParaRPr lang="zh-CN" altLang="en-US" b="1" i="1" dirty="0">
                        <a:latin typeface="Microsoft YaHei" panose="020B0503020204020204" pitchFamily="34" charset="-122"/>
                        <a:ea typeface="Microsoft YaHei" panose="020B0503020204020204" pitchFamily="34" charset="-122"/>
                      </a:endParaRPr>
                    </a:p>
                  </a:txBody>
                  <a:tcPr anchor="ctr"/>
                </a:tc>
                <a:tc vMerge="1">
                  <a:txBody>
                    <a:bodyPr/>
                    <a:lstStyle/>
                    <a:p>
                      <a:endParaRPr lang="zh-CN" altLang="en-US" dirty="0"/>
                    </a:p>
                  </a:txBody>
                  <a:tcPr/>
                </a:tc>
                <a:tc>
                  <a:txBody>
                    <a:bodyPr/>
                    <a:lstStyle/>
                    <a:p>
                      <a:pPr algn="ctr"/>
                      <a:r>
                        <a:rPr lang="zh-CN" altLang="en-US" b="1" dirty="0">
                          <a:latin typeface="Microsoft YaHei" panose="020B0503020204020204" pitchFamily="34" charset="-122"/>
                          <a:ea typeface="Microsoft YaHei" panose="020B0503020204020204" pitchFamily="34" charset="-122"/>
                        </a:rPr>
                        <a:t>有</a:t>
                      </a:r>
                    </a:p>
                  </a:txBody>
                  <a:tcPr anchor="ctr"/>
                </a:tc>
                <a:tc rowSpan="3">
                  <a:txBody>
                    <a:bodyPr/>
                    <a:lstStyle/>
                    <a:p>
                      <a:pPr algn="ctr"/>
                      <a:r>
                        <a:rPr lang="zh-CN" altLang="en-US" b="1" dirty="0">
                          <a:latin typeface="Microsoft YaHei" panose="020B0503020204020204" pitchFamily="34" charset="-122"/>
                          <a:ea typeface="Microsoft YaHei" panose="020B0503020204020204" pitchFamily="34" charset="-122"/>
                        </a:rPr>
                        <a:t>不可变</a:t>
                      </a:r>
                    </a:p>
                  </a:txBody>
                  <a:tcPr anchor="ctr"/>
                </a:tc>
                <a:tc>
                  <a:txBody>
                    <a:bodyPr/>
                    <a:lstStyle/>
                    <a:p>
                      <a:pPr algn="ctr"/>
                      <a:r>
                        <a:rPr lang="zh-CN" altLang="en-US" b="1" dirty="0">
                          <a:latin typeface="Microsoft YaHei" panose="020B0503020204020204" pitchFamily="34" charset="-122"/>
                          <a:ea typeface="Microsoft YaHei" panose="020B0503020204020204" pitchFamily="34" charset="-122"/>
                        </a:rPr>
                        <a:t>常量区域</a:t>
                      </a:r>
                    </a:p>
                  </a:txBody>
                  <a:tcPr anchor="ctr"/>
                </a:tc>
                <a:extLst>
                  <a:ext uri="{0D108BD9-81ED-4DB2-BD59-A6C34878D82A}">
                    <a16:rowId xmlns:a16="http://schemas.microsoft.com/office/drawing/2014/main" val="884274694"/>
                  </a:ext>
                </a:extLst>
              </a:tr>
              <a:tr h="503450">
                <a:tc>
                  <a:txBody>
                    <a:bodyPr/>
                    <a:lstStyle/>
                    <a:p>
                      <a:pPr algn="ctr"/>
                      <a:r>
                        <a:rPr lang="zh-CN" altLang="en-US" b="1" dirty="0">
                          <a:latin typeface="Microsoft YaHei" panose="020B0503020204020204" pitchFamily="34" charset="-122"/>
                          <a:ea typeface="Microsoft YaHei" panose="020B0503020204020204" pitchFamily="34" charset="-122"/>
                        </a:rPr>
                        <a:t>字面量</a:t>
                      </a:r>
                      <a:endParaRPr lang="en-US" altLang="zh-CN" b="1" dirty="0">
                        <a:latin typeface="Microsoft YaHei" panose="020B0503020204020204" pitchFamily="34" charset="-122"/>
                        <a:ea typeface="Microsoft YaHei" panose="020B0503020204020204" pitchFamily="34" charset="-122"/>
                      </a:endParaRPr>
                    </a:p>
                    <a:p>
                      <a:pPr algn="ctr"/>
                      <a:r>
                        <a:rPr lang="en-US" altLang="zh-CN" b="1" i="1" dirty="0">
                          <a:latin typeface="Microsoft YaHei" panose="020B0503020204020204" pitchFamily="34" charset="-122"/>
                          <a:ea typeface="Microsoft YaHei" panose="020B0503020204020204" pitchFamily="34" charset="-122"/>
                        </a:rPr>
                        <a:t>Literal</a:t>
                      </a:r>
                      <a:endParaRPr lang="zh-CN" altLang="en-US" b="1" i="1" dirty="0">
                        <a:latin typeface="Microsoft YaHei" panose="020B0503020204020204" pitchFamily="34" charset="-122"/>
                        <a:ea typeface="Microsoft YaHei" panose="020B0503020204020204" pitchFamily="34" charset="-122"/>
                      </a:endParaRPr>
                    </a:p>
                  </a:txBody>
                  <a:tcPr anchor="ctr"/>
                </a:tc>
                <a:tc vMerge="1">
                  <a:txBody>
                    <a:bodyPr/>
                    <a:lstStyle/>
                    <a:p>
                      <a:endParaRPr lang="zh-CN" altLang="en-US" dirty="0"/>
                    </a:p>
                  </a:txBody>
                  <a:tcPr/>
                </a:tc>
                <a:tc>
                  <a:txBody>
                    <a:bodyPr/>
                    <a:lstStyle/>
                    <a:p>
                      <a:pPr algn="ctr"/>
                      <a:r>
                        <a:rPr lang="zh-CN" altLang="en-US" b="1" dirty="0">
                          <a:solidFill>
                            <a:srgbClr val="C00000"/>
                          </a:solidFill>
                          <a:latin typeface="Microsoft YaHei" panose="020B0503020204020204" pitchFamily="34" charset="-122"/>
                          <a:ea typeface="Microsoft YaHei" panose="020B0503020204020204" pitchFamily="34" charset="-122"/>
                        </a:rPr>
                        <a:t>无</a:t>
                      </a:r>
                    </a:p>
                  </a:txBody>
                  <a:tcPr anchor="ctr"/>
                </a:tc>
                <a:tc vMerge="1">
                  <a:txBody>
                    <a:bodyPr/>
                    <a:lstStyle/>
                    <a:p>
                      <a:pPr algn="ctr"/>
                      <a:endParaRPr lang="zh-CN" altLang="en-US" b="1" dirty="0">
                        <a:latin typeface="Microsoft YaHei" panose="020B0503020204020204" pitchFamily="34" charset="-122"/>
                        <a:ea typeface="Microsoft YaHei" panose="020B0503020204020204" pitchFamily="34" charset="-122"/>
                      </a:endParaRPr>
                    </a:p>
                  </a:txBody>
                  <a:tcPr anchor="ctr"/>
                </a:tc>
                <a:tc rowSpan="2">
                  <a:txBody>
                    <a:bodyPr/>
                    <a:lstStyle/>
                    <a:p>
                      <a:pPr algn="ctr"/>
                      <a:r>
                        <a:rPr lang="zh-CN" altLang="en-US" sz="1600" b="1" dirty="0">
                          <a:latin typeface="Microsoft YaHei" panose="020B0503020204020204" pitchFamily="34" charset="-122"/>
                          <a:ea typeface="Microsoft YaHei" panose="020B0503020204020204" pitchFamily="34" charset="-122"/>
                        </a:rPr>
                        <a:t>程序区</a:t>
                      </a:r>
                      <a:endParaRPr lang="en-US" altLang="zh-CN" sz="1600" b="1" dirty="0">
                        <a:latin typeface="Microsoft YaHei" panose="020B0503020204020204" pitchFamily="34" charset="-122"/>
                        <a:ea typeface="Microsoft YaHei" panose="020B0503020204020204" pitchFamily="34" charset="-122"/>
                      </a:endParaRPr>
                    </a:p>
                    <a:p>
                      <a:pPr algn="ctr"/>
                      <a:r>
                        <a:rPr lang="zh-CN" altLang="en-US" sz="1400" b="1" dirty="0">
                          <a:latin typeface="Microsoft YaHei" panose="020B0503020204020204" pitchFamily="34" charset="-122"/>
                          <a:ea typeface="Microsoft YaHei" panose="020B0503020204020204" pitchFamily="34" charset="-122"/>
                        </a:rPr>
                        <a:t>二进制机器码中</a:t>
                      </a:r>
                      <a:r>
                        <a:rPr lang="zh-CN" altLang="en-US" sz="1400" b="1" dirty="0">
                          <a:solidFill>
                            <a:schemeClr val="dk1"/>
                          </a:solidFill>
                          <a:latin typeface="Microsoft YaHei" panose="020B0503020204020204" pitchFamily="34" charset="-122"/>
                          <a:ea typeface="Microsoft YaHei" panose="020B0503020204020204" pitchFamily="34" charset="-122"/>
                        </a:rPr>
                        <a:t>，</a:t>
                      </a:r>
                      <a:r>
                        <a:rPr lang="zh-CN" altLang="en-US" sz="1400" b="1" dirty="0">
                          <a:solidFill>
                            <a:srgbClr val="C00000"/>
                          </a:solidFill>
                          <a:latin typeface="Microsoft YaHei" panose="020B0503020204020204" pitchFamily="34" charset="-122"/>
                          <a:ea typeface="Microsoft YaHei" panose="020B0503020204020204" pitchFamily="34" charset="-122"/>
                        </a:rPr>
                        <a:t>但字符串字面量存放在常量区</a:t>
                      </a:r>
                    </a:p>
                  </a:txBody>
                  <a:tcPr anchor="ctr"/>
                </a:tc>
                <a:extLst>
                  <a:ext uri="{0D108BD9-81ED-4DB2-BD59-A6C34878D82A}">
                    <a16:rowId xmlns:a16="http://schemas.microsoft.com/office/drawing/2014/main" val="4051094765"/>
                  </a:ext>
                </a:extLst>
              </a:tr>
              <a:tr h="503450">
                <a:tc>
                  <a:txBody>
                    <a:bodyPr/>
                    <a:lstStyle/>
                    <a:p>
                      <a:pPr algn="ctr"/>
                      <a:r>
                        <a:rPr lang="zh-CN" altLang="en-US" b="1" dirty="0">
                          <a:latin typeface="Microsoft YaHei" panose="020B0503020204020204" pitchFamily="34" charset="-122"/>
                          <a:ea typeface="Microsoft YaHei" panose="020B0503020204020204" pitchFamily="34" charset="-122"/>
                        </a:rPr>
                        <a:t>宏</a:t>
                      </a:r>
                      <a:endParaRPr lang="en-US" altLang="zh-CN" b="1" dirty="0">
                        <a:latin typeface="Microsoft YaHei" panose="020B0503020204020204" pitchFamily="34" charset="-122"/>
                        <a:ea typeface="Microsoft YaHei" panose="020B0503020204020204" pitchFamily="34" charset="-122"/>
                      </a:endParaRPr>
                    </a:p>
                    <a:p>
                      <a:pPr algn="ctr"/>
                      <a:r>
                        <a:rPr lang="en-US" altLang="zh-CN" b="1" i="1" dirty="0">
                          <a:latin typeface="Microsoft YaHei" panose="020B0503020204020204" pitchFamily="34" charset="-122"/>
                          <a:ea typeface="Microsoft YaHei" panose="020B0503020204020204" pitchFamily="34" charset="-122"/>
                        </a:rPr>
                        <a:t>Marco</a:t>
                      </a:r>
                      <a:endParaRPr lang="zh-CN" altLang="en-US" b="1" i="1" dirty="0">
                        <a:latin typeface="Microsoft YaHei" panose="020B0503020204020204" pitchFamily="34" charset="-122"/>
                        <a:ea typeface="Microsoft YaHei" panose="020B0503020204020204" pitchFamily="34" charset="-122"/>
                      </a:endParaRPr>
                    </a:p>
                  </a:txBody>
                  <a:tcPr anchor="ctr"/>
                </a:tc>
                <a:tc vMerge="1">
                  <a:txBody>
                    <a:bodyPr/>
                    <a:lstStyle/>
                    <a:p>
                      <a:endParaRPr lang="zh-CN" altLang="en-US" dirty="0"/>
                    </a:p>
                  </a:txBody>
                  <a:tcPr/>
                </a:tc>
                <a:tc>
                  <a:txBody>
                    <a:bodyPr/>
                    <a:lstStyle/>
                    <a:p>
                      <a:pPr algn="ctr"/>
                      <a:r>
                        <a:rPr lang="zh-CN" altLang="en-US" b="1" dirty="0">
                          <a:latin typeface="Microsoft YaHei" panose="020B0503020204020204" pitchFamily="34" charset="-122"/>
                          <a:ea typeface="Microsoft YaHei" panose="020B0503020204020204" pitchFamily="34" charset="-122"/>
                        </a:rPr>
                        <a:t>有</a:t>
                      </a:r>
                    </a:p>
                  </a:txBody>
                  <a:tcPr anchor="ctr"/>
                </a:tc>
                <a:tc vMerge="1">
                  <a:txBody>
                    <a:bodyPr/>
                    <a:lstStyle/>
                    <a:p>
                      <a:pPr algn="ctr"/>
                      <a:endParaRPr lang="zh-CN" altLang="en-US" b="1" dirty="0">
                        <a:latin typeface="Microsoft YaHei" panose="020B0503020204020204" pitchFamily="34" charset="-122"/>
                        <a:ea typeface="Microsoft YaHei" panose="020B0503020204020204" pitchFamily="34" charset="-122"/>
                      </a:endParaRPr>
                    </a:p>
                  </a:txBody>
                  <a:tcPr anchor="ctr"/>
                </a:tc>
                <a:tc vMerge="1">
                  <a:txBody>
                    <a:bodyPr/>
                    <a:lstStyle/>
                    <a:p>
                      <a:pPr algn="ctr"/>
                      <a:endParaRPr lang="zh-CN" altLang="en-US" b="1" dirty="0">
                        <a:latin typeface="Microsoft YaHei" panose="020B0503020204020204" pitchFamily="34" charset="-122"/>
                        <a:ea typeface="Microsoft YaHei" panose="020B0503020204020204" pitchFamily="34" charset="-122"/>
                      </a:endParaRPr>
                    </a:p>
                  </a:txBody>
                  <a:tcPr anchor="ctr"/>
                </a:tc>
                <a:extLst>
                  <a:ext uri="{0D108BD9-81ED-4DB2-BD59-A6C34878D82A}">
                    <a16:rowId xmlns:a16="http://schemas.microsoft.com/office/drawing/2014/main" val="1209693576"/>
                  </a:ext>
                </a:extLst>
              </a:tr>
            </a:tbl>
          </a:graphicData>
        </a:graphic>
      </p:graphicFrame>
      <p:sp>
        <p:nvSpPr>
          <p:cNvPr id="9" name="文本框 8">
            <a:extLst>
              <a:ext uri="{FF2B5EF4-FFF2-40B4-BE49-F238E27FC236}">
                <a16:creationId xmlns:a16="http://schemas.microsoft.com/office/drawing/2014/main" id="{D1722D28-AA19-9F4F-8568-F00AD4586481}"/>
              </a:ext>
            </a:extLst>
          </p:cNvPr>
          <p:cNvSpPr txBox="1"/>
          <p:nvPr/>
        </p:nvSpPr>
        <p:spPr>
          <a:xfrm>
            <a:off x="1555789" y="4913918"/>
            <a:ext cx="6032422" cy="1135054"/>
          </a:xfrm>
          <a:prstGeom prst="rect">
            <a:avLst/>
          </a:prstGeom>
          <a:noFill/>
        </p:spPr>
        <p:txBody>
          <a:bodyPr wrap="none" rtlCol="0">
            <a:spAutoFit/>
          </a:bodyPr>
          <a:lstStyle/>
          <a:p>
            <a:pPr algn="ctr">
              <a:lnSpc>
                <a:spcPct val="150000"/>
              </a:lnSpc>
            </a:pPr>
            <a:r>
              <a:rPr kumimoji="1" lang="zh-CN" altLang="en-US" sz="2400" b="1" dirty="0">
                <a:solidFill>
                  <a:srgbClr val="C00000"/>
                </a:solidFill>
                <a:latin typeface="Microsoft YaHei" panose="020B0503020204020204" pitchFamily="34" charset="-122"/>
                <a:ea typeface="Microsoft YaHei" panose="020B0503020204020204" pitchFamily="34" charset="-122"/>
              </a:rPr>
              <a:t>见到变量、常量、字面量、宏</a:t>
            </a:r>
            <a:endParaRPr kumimoji="1" lang="en-US" altLang="zh-CN" sz="2400" b="1" dirty="0">
              <a:solidFill>
                <a:srgbClr val="C00000"/>
              </a:solidFill>
              <a:latin typeface="Microsoft YaHei" panose="020B0503020204020204" pitchFamily="34" charset="-122"/>
              <a:ea typeface="Microsoft YaHei" panose="020B0503020204020204" pitchFamily="34" charset="-122"/>
            </a:endParaRPr>
          </a:p>
          <a:p>
            <a:pPr algn="ctr">
              <a:lnSpc>
                <a:spcPct val="150000"/>
              </a:lnSpc>
            </a:pPr>
            <a:r>
              <a:rPr kumimoji="1" lang="zh-CN" altLang="en-US" sz="2400" b="1" dirty="0">
                <a:solidFill>
                  <a:srgbClr val="C00000"/>
                </a:solidFill>
                <a:latin typeface="Microsoft YaHei" panose="020B0503020204020204" pitchFamily="34" charset="-122"/>
                <a:ea typeface="Microsoft YaHei" panose="020B0503020204020204" pitchFamily="34" charset="-122"/>
              </a:rPr>
              <a:t>灵魂三问：什么类型？值是？物理意义是？</a:t>
            </a:r>
          </a:p>
        </p:txBody>
      </p:sp>
    </p:spTree>
    <p:extLst>
      <p:ext uri="{BB962C8B-B14F-4D97-AF65-F5344CB8AC3E}">
        <p14:creationId xmlns:p14="http://schemas.microsoft.com/office/powerpoint/2010/main" val="678786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77371" y="1348269"/>
            <a:ext cx="8403771" cy="1465269"/>
          </a:xfrm>
        </p:spPr>
        <p:txBody>
          <a:bodyPr>
            <a:normAutofit/>
          </a:bodyPr>
          <a:lstStyle/>
          <a:p>
            <a:pPr>
              <a:lnSpc>
                <a:spcPct val="150000"/>
              </a:lnSpc>
            </a:pPr>
            <a:r>
              <a:rPr lang="zh-CN" altLang="en-US" b="1" dirty="0"/>
              <a:t>二进制科学计数法</a:t>
            </a:r>
            <a:r>
              <a:rPr lang="zh-CN" altLang="en-US" dirty="0"/>
              <a:t>： </a:t>
            </a:r>
            <a:endParaRPr lang="en-US" altLang="zh-CN" dirty="0"/>
          </a:p>
          <a:p>
            <a:pPr marL="0" indent="0">
              <a:lnSpc>
                <a:spcPct val="150000"/>
              </a:lnSpc>
              <a:buNone/>
            </a:pPr>
            <a:r>
              <a:rPr lang="zh-CN" altLang="en-US" dirty="0"/>
              <a:t>    </a:t>
            </a:r>
            <a:r>
              <a:rPr lang="en-US" altLang="zh-CN" dirty="0"/>
              <a:t>-85.125</a:t>
            </a:r>
            <a:r>
              <a:rPr lang="zh-CN" altLang="en-US" dirty="0"/>
              <a:t>数学意义上的科学计数法怎么写？</a:t>
            </a:r>
            <a:endParaRPr lang="en-US" altLang="zh-CN" dirty="0"/>
          </a:p>
        </p:txBody>
      </p:sp>
      <p:sp>
        <p:nvSpPr>
          <p:cNvPr id="34819" name="Rectangle 2"/>
          <p:cNvSpPr>
            <a:spLocks noGrp="1" noChangeArrowheads="1"/>
          </p:cNvSpPr>
          <p:nvPr>
            <p:ph type="title"/>
          </p:nvPr>
        </p:nvSpPr>
        <p:spPr/>
        <p:txBody>
          <a:bodyPr/>
          <a:lstStyle/>
          <a:p>
            <a:r>
              <a:rPr lang="zh-CN" altLang="en-US" dirty="0"/>
              <a:t>浮点型数据</a:t>
            </a:r>
            <a:r>
              <a:rPr lang="zh-CN" altLang="en-US" sz="2400" dirty="0">
                <a:solidFill>
                  <a:srgbClr val="FFFF00"/>
                </a:solidFill>
              </a:rPr>
              <a:t>：存储格式</a:t>
            </a:r>
            <a:endParaRPr lang="zh-CN" altLang="en-US" dirty="0"/>
          </a:p>
        </p:txBody>
      </p:sp>
      <p:sp>
        <p:nvSpPr>
          <p:cNvPr id="3481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Verdana" panose="020B0604030504040204" pitchFamily="34" charset="0"/>
                <a:ea typeface="宋体" panose="02010600030101010101" pitchFamily="2" charset="-122"/>
              </a:defRPr>
            </a:lvl1pPr>
            <a:lvl2pPr marL="742950" indent="-285750" eaLnBrk="0" hangingPunct="0">
              <a:defRPr sz="2800" b="1">
                <a:solidFill>
                  <a:schemeClr val="tx1"/>
                </a:solidFill>
                <a:latin typeface="Verdana" panose="020B0604030504040204" pitchFamily="34" charset="0"/>
                <a:ea typeface="宋体" panose="02010600030101010101" pitchFamily="2" charset="-122"/>
              </a:defRPr>
            </a:lvl2pPr>
            <a:lvl3pPr marL="1143000" indent="-228600" eaLnBrk="0" hangingPunct="0">
              <a:defRPr sz="2800" b="1">
                <a:solidFill>
                  <a:schemeClr val="tx1"/>
                </a:solidFill>
                <a:latin typeface="Verdana" panose="020B0604030504040204" pitchFamily="34" charset="0"/>
                <a:ea typeface="宋体" panose="02010600030101010101" pitchFamily="2" charset="-122"/>
              </a:defRPr>
            </a:lvl3pPr>
            <a:lvl4pPr marL="1600200" indent="-228600" eaLnBrk="0" hangingPunct="0">
              <a:defRPr sz="2800" b="1">
                <a:solidFill>
                  <a:schemeClr val="tx1"/>
                </a:solidFill>
                <a:latin typeface="Verdana" panose="020B0604030504040204" pitchFamily="34" charset="0"/>
                <a:ea typeface="宋体" panose="02010600030101010101" pitchFamily="2" charset="-122"/>
              </a:defRPr>
            </a:lvl4pPr>
            <a:lvl5pPr marL="2057400" indent="-228600" eaLnBrk="0" hangingPunct="0">
              <a:defRPr sz="28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9pPr>
          </a:lstStyle>
          <a:p>
            <a:pPr eaLnBrk="1" hangingPunct="1"/>
            <a:fld id="{50D9635F-E7EC-4A2D-99E1-FBB7F4F93098}" type="slidenum">
              <a:rPr lang="en-US" altLang="zh-CN" sz="1200" b="0"/>
              <a:pPr eaLnBrk="1" hangingPunct="1"/>
              <a:t>5</a:t>
            </a:fld>
            <a:endParaRPr lang="en-US" altLang="zh-CN" sz="1200" b="0"/>
          </a:p>
        </p:txBody>
      </p:sp>
      <p:sp>
        <p:nvSpPr>
          <p:cNvPr id="3" name="Date Placeholder 2"/>
          <p:cNvSpPr>
            <a:spLocks noGrp="1"/>
          </p:cNvSpPr>
          <p:nvPr>
            <p:ph type="dt" sz="half" idx="10"/>
          </p:nvPr>
        </p:nvSpPr>
        <p:spPr/>
        <p:txBody>
          <a:bodyPr/>
          <a:lstStyle/>
          <a:p>
            <a:fld id="{71A9B2E1-9088-4135-9E67-3A9D114C327E}" type="datetime1">
              <a:rPr lang="zh-CN" altLang="en-US" smtClean="0"/>
              <a:t>2020/9/25</a:t>
            </a:fld>
            <a:endParaRPr lang="zh-CN" altLang="en-US"/>
          </a:p>
        </p:txBody>
      </p:sp>
      <p:sp>
        <p:nvSpPr>
          <p:cNvPr id="4" name="Footer Placeholder 3"/>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
        <p:nvSpPr>
          <p:cNvPr id="7" name="矩形 6">
            <a:extLst>
              <a:ext uri="{FF2B5EF4-FFF2-40B4-BE49-F238E27FC236}">
                <a16:creationId xmlns:a16="http://schemas.microsoft.com/office/drawing/2014/main" id="{BEED73AF-611E-0A46-94B7-6604EE4864B2}"/>
              </a:ext>
            </a:extLst>
          </p:cNvPr>
          <p:cNvSpPr/>
          <p:nvPr/>
        </p:nvSpPr>
        <p:spPr>
          <a:xfrm>
            <a:off x="751534" y="2510513"/>
            <a:ext cx="7572266" cy="1945533"/>
          </a:xfrm>
          <a:prstGeom prst="rect">
            <a:avLst/>
          </a:prstGeom>
        </p:spPr>
        <p:txBody>
          <a:bodyPr wrap="square">
            <a:spAutoFit/>
          </a:bodyPr>
          <a:lstStyle/>
          <a:p>
            <a:pPr lvl="0">
              <a:lnSpc>
                <a:spcPct val="150000"/>
              </a:lnSpc>
              <a:spcBef>
                <a:spcPts val="1000"/>
              </a:spcBef>
              <a:buClr>
                <a:prstClr val="black"/>
              </a:buClr>
            </a:pPr>
            <a:r>
              <a:rPr lang="en-US" altLang="zh-CN" sz="2400" b="1" dirty="0">
                <a:solidFill>
                  <a:prstClr val="black"/>
                </a:solidFill>
                <a:latin typeface="微软雅黑" panose="020B0503020204020204" pitchFamily="34" charset="-122"/>
                <a:ea typeface="微软雅黑" panose="020B0503020204020204" pitchFamily="34" charset="-122"/>
              </a:rPr>
              <a:t>(-85.125)</a:t>
            </a:r>
            <a:r>
              <a:rPr lang="en-US" altLang="zh-CN" sz="2400" b="1" baseline="-25000" dirty="0">
                <a:solidFill>
                  <a:prstClr val="black"/>
                </a:solidFill>
                <a:latin typeface="微软雅黑" panose="020B0503020204020204" pitchFamily="34" charset="-122"/>
                <a:ea typeface="微软雅黑" panose="020B0503020204020204" pitchFamily="34" charset="-122"/>
              </a:rPr>
              <a:t>10</a:t>
            </a:r>
            <a:r>
              <a:rPr lang="zh-CN" altLang="en-US" sz="2400" b="1" baseline="30000" dirty="0">
                <a:solidFill>
                  <a:prstClr val="black"/>
                </a:solidFill>
                <a:latin typeface="微软雅黑" panose="020B0503020204020204" pitchFamily="34" charset="-122"/>
                <a:ea typeface="微软雅黑" panose="020B0503020204020204" pitchFamily="34" charset="-122"/>
              </a:rPr>
              <a:t>  </a:t>
            </a:r>
            <a:r>
              <a:rPr lang="zh-CN" altLang="en-US" sz="2400" dirty="0">
                <a:solidFill>
                  <a:srgbClr val="0000FF"/>
                </a:solidFill>
                <a:latin typeface="微软雅黑" panose="020B0503020204020204" pitchFamily="34" charset="-122"/>
                <a:ea typeface="微软雅黑" panose="020B0503020204020204" pitchFamily="34" charset="-122"/>
              </a:rPr>
              <a:t>变为二进制  </a:t>
            </a:r>
            <a:r>
              <a:rPr lang="en-US" altLang="zh-CN" sz="2400" b="1" dirty="0">
                <a:solidFill>
                  <a:prstClr val="black"/>
                </a:solidFill>
                <a:latin typeface="微软雅黑" panose="020B0503020204020204" pitchFamily="34" charset="-122"/>
                <a:ea typeface="微软雅黑" panose="020B0503020204020204" pitchFamily="34" charset="-122"/>
              </a:rPr>
              <a:t>(-1010101.001)</a:t>
            </a:r>
            <a:r>
              <a:rPr lang="en-US" altLang="zh-CN" sz="2400" b="1" baseline="-25000" dirty="0">
                <a:solidFill>
                  <a:prstClr val="black"/>
                </a:solidFill>
                <a:latin typeface="微软雅黑" panose="020B0503020204020204" pitchFamily="34" charset="-122"/>
                <a:ea typeface="微软雅黑" panose="020B0503020204020204" pitchFamily="34" charset="-122"/>
              </a:rPr>
              <a:t>2</a:t>
            </a:r>
          </a:p>
          <a:p>
            <a:pPr lvl="0">
              <a:lnSpc>
                <a:spcPct val="150000"/>
              </a:lnSpc>
              <a:spcBef>
                <a:spcPts val="1000"/>
              </a:spcBef>
              <a:buClr>
                <a:prstClr val="black"/>
              </a:buClr>
            </a:pPr>
            <a:r>
              <a:rPr lang="zh-CN" altLang="en-US" sz="2400" dirty="0">
                <a:solidFill>
                  <a:prstClr val="black"/>
                </a:solidFill>
                <a:latin typeface="微软雅黑" panose="020B0503020204020204" pitchFamily="34" charset="-122"/>
                <a:ea typeface="微软雅黑" panose="020B0503020204020204" pitchFamily="34" charset="-122"/>
              </a:rPr>
              <a:t>                    </a:t>
            </a:r>
            <a:r>
              <a:rPr lang="zh-CN" altLang="en-US" sz="2400" dirty="0">
                <a:solidFill>
                  <a:srgbClr val="0000FF"/>
                </a:solidFill>
                <a:latin typeface="微软雅黑" panose="020B0503020204020204" pitchFamily="34" charset="-122"/>
                <a:ea typeface="微软雅黑" panose="020B0503020204020204" pitchFamily="34" charset="-122"/>
              </a:rPr>
              <a:t>小数点前移  </a:t>
            </a:r>
            <a:r>
              <a:rPr lang="en-US" altLang="zh-CN" sz="2400" b="1" dirty="0">
                <a:solidFill>
                  <a:prstClr val="black"/>
                </a:solidFill>
                <a:latin typeface="微软雅黑" panose="020B0503020204020204" pitchFamily="34" charset="-122"/>
                <a:ea typeface="微软雅黑" panose="020B0503020204020204" pitchFamily="34" charset="-122"/>
              </a:rPr>
              <a:t>(-1.010101001)</a:t>
            </a:r>
            <a:r>
              <a:rPr lang="en-US" altLang="zh-CN" sz="2400" b="1" baseline="-25000" dirty="0">
                <a:solidFill>
                  <a:prstClr val="black"/>
                </a:solidFill>
                <a:latin typeface="微软雅黑" panose="020B0503020204020204" pitchFamily="34" charset="-122"/>
                <a:ea typeface="微软雅黑" panose="020B0503020204020204" pitchFamily="34" charset="-122"/>
              </a:rPr>
              <a:t>2</a:t>
            </a:r>
            <a:r>
              <a:rPr lang="zh-CN" altLang="en-US" sz="2400" b="1" baseline="-25000" dirty="0">
                <a:solidFill>
                  <a:prstClr val="black"/>
                </a:solidFill>
                <a:latin typeface="微软雅黑" panose="020B0503020204020204" pitchFamily="34" charset="-122"/>
                <a:ea typeface="微软雅黑" panose="020B0503020204020204" pitchFamily="34" charset="-122"/>
              </a:rPr>
              <a:t> </a:t>
            </a:r>
            <a:r>
              <a:rPr lang="en-US" altLang="zh-CN" sz="2400" b="1" dirty="0">
                <a:solidFill>
                  <a:prstClr val="black"/>
                </a:solidFill>
                <a:latin typeface="微软雅黑" panose="020B0503020204020204" pitchFamily="34" charset="-122"/>
                <a:ea typeface="微软雅黑" panose="020B0503020204020204" pitchFamily="34" charset="-122"/>
              </a:rPr>
              <a:t>×</a:t>
            </a:r>
            <a:r>
              <a:rPr lang="zh-CN" altLang="en-US" sz="2400" b="1" dirty="0">
                <a:solidFill>
                  <a:prstClr val="black"/>
                </a:solidFill>
                <a:latin typeface="微软雅黑" panose="020B0503020204020204" pitchFamily="34" charset="-122"/>
                <a:ea typeface="微软雅黑" panose="020B0503020204020204" pitchFamily="34" charset="-122"/>
              </a:rPr>
              <a:t> </a:t>
            </a:r>
            <a:r>
              <a:rPr lang="en-US" altLang="zh-CN" sz="2400" b="1" dirty="0">
                <a:solidFill>
                  <a:prstClr val="black"/>
                </a:solidFill>
                <a:latin typeface="微软雅黑" panose="020B0503020204020204" pitchFamily="34" charset="-122"/>
                <a:ea typeface="微软雅黑" panose="020B0503020204020204" pitchFamily="34" charset="-122"/>
              </a:rPr>
              <a:t>2</a:t>
            </a:r>
            <a:r>
              <a:rPr lang="en-US" altLang="zh-CN" sz="2400" b="1" baseline="30000" dirty="0">
                <a:solidFill>
                  <a:prstClr val="black"/>
                </a:solidFill>
                <a:latin typeface="微软雅黑" panose="020B0503020204020204" pitchFamily="34" charset="-122"/>
                <a:ea typeface="微软雅黑" panose="020B0503020204020204" pitchFamily="34" charset="-122"/>
              </a:rPr>
              <a:t>6</a:t>
            </a:r>
          </a:p>
          <a:p>
            <a:pPr lvl="0">
              <a:lnSpc>
                <a:spcPct val="150000"/>
              </a:lnSpc>
              <a:spcBef>
                <a:spcPts val="1000"/>
              </a:spcBef>
              <a:buClr>
                <a:prstClr val="black"/>
              </a:buClr>
            </a:pPr>
            <a:r>
              <a:rPr lang="zh-CN" altLang="en-US" sz="2400" b="1" dirty="0">
                <a:solidFill>
                  <a:prstClr val="black"/>
                </a:solidFill>
                <a:latin typeface="微软雅黑" panose="020B0503020204020204" pitchFamily="34" charset="-122"/>
                <a:ea typeface="微软雅黑" panose="020B0503020204020204" pitchFamily="34" charset="-122"/>
              </a:rPr>
              <a:t>    </a:t>
            </a:r>
            <a:r>
              <a:rPr lang="zh-CN" altLang="en-US" sz="2400" dirty="0">
                <a:solidFill>
                  <a:srgbClr val="0000FF"/>
                </a:solidFill>
                <a:latin typeface="微软雅黑" panose="020B0503020204020204" pitchFamily="34" charset="-122"/>
                <a:ea typeface="微软雅黑" panose="020B0503020204020204" pitchFamily="34" charset="-122"/>
              </a:rPr>
              <a:t>指数部分变二进制表示 </a:t>
            </a:r>
            <a:r>
              <a:rPr lang="en-US" altLang="zh-CN" sz="2400" b="1" dirty="0">
                <a:solidFill>
                  <a:prstClr val="black"/>
                </a:solidFill>
                <a:latin typeface="微软雅黑" panose="020B0503020204020204" pitchFamily="34" charset="-122"/>
                <a:ea typeface="微软雅黑" panose="020B0503020204020204" pitchFamily="34" charset="-122"/>
              </a:rPr>
              <a:t>(-1.010101001)</a:t>
            </a:r>
            <a:r>
              <a:rPr lang="en-US" altLang="zh-CN" sz="2400" b="1" baseline="-25000" dirty="0">
                <a:solidFill>
                  <a:prstClr val="black"/>
                </a:solidFill>
                <a:latin typeface="微软雅黑" panose="020B0503020204020204" pitchFamily="34" charset="-122"/>
                <a:ea typeface="微软雅黑" panose="020B0503020204020204" pitchFamily="34" charset="-122"/>
              </a:rPr>
              <a:t>2</a:t>
            </a:r>
            <a:r>
              <a:rPr lang="zh-CN" altLang="en-US" sz="2400" b="1" baseline="-25000" dirty="0">
                <a:solidFill>
                  <a:prstClr val="black"/>
                </a:solidFill>
                <a:latin typeface="微软雅黑" panose="020B0503020204020204" pitchFamily="34" charset="-122"/>
                <a:ea typeface="微软雅黑" panose="020B0503020204020204" pitchFamily="34" charset="-122"/>
              </a:rPr>
              <a:t> </a:t>
            </a:r>
            <a:r>
              <a:rPr lang="en-US" altLang="zh-CN" sz="2400" b="1" dirty="0">
                <a:solidFill>
                  <a:prstClr val="black"/>
                </a:solidFill>
                <a:latin typeface="微软雅黑" panose="020B0503020204020204" pitchFamily="34" charset="-122"/>
                <a:ea typeface="微软雅黑" panose="020B0503020204020204" pitchFamily="34" charset="-122"/>
              </a:rPr>
              <a:t>×</a:t>
            </a:r>
            <a:r>
              <a:rPr lang="zh-CN" altLang="en-US" sz="2400" b="1" dirty="0">
                <a:solidFill>
                  <a:prstClr val="black"/>
                </a:solidFill>
                <a:latin typeface="微软雅黑" panose="020B0503020204020204" pitchFamily="34" charset="-122"/>
                <a:ea typeface="微软雅黑" panose="020B0503020204020204" pitchFamily="34" charset="-122"/>
              </a:rPr>
              <a:t> </a:t>
            </a:r>
            <a:r>
              <a:rPr lang="en-US" altLang="zh-CN" sz="2400" b="1" dirty="0">
                <a:solidFill>
                  <a:prstClr val="black"/>
                </a:solidFill>
                <a:latin typeface="微软雅黑" panose="020B0503020204020204" pitchFamily="34" charset="-122"/>
                <a:ea typeface="微软雅黑" panose="020B0503020204020204" pitchFamily="34" charset="-122"/>
              </a:rPr>
              <a:t>2</a:t>
            </a:r>
            <a:r>
              <a:rPr lang="en-US" altLang="zh-CN" sz="2400" b="1" baseline="30000" dirty="0">
                <a:solidFill>
                  <a:prstClr val="black"/>
                </a:solidFill>
                <a:latin typeface="微软雅黑" panose="020B0503020204020204" pitchFamily="34" charset="-122"/>
                <a:ea typeface="微软雅黑" panose="020B0503020204020204" pitchFamily="34" charset="-122"/>
              </a:rPr>
              <a:t>(110)</a:t>
            </a:r>
            <a:r>
              <a:rPr lang="en-US" altLang="zh-CN" sz="1600" b="1" baseline="30000" dirty="0">
                <a:solidFill>
                  <a:prstClr val="black"/>
                </a:solidFill>
                <a:latin typeface="微软雅黑" panose="020B0503020204020204" pitchFamily="34" charset="-122"/>
                <a:ea typeface="微软雅黑" panose="020B0503020204020204" pitchFamily="34" charset="-122"/>
              </a:rPr>
              <a:t>2</a:t>
            </a:r>
            <a:endParaRPr lang="en-US" altLang="zh-CN" sz="2400" baseline="30000" dirty="0">
              <a:solidFill>
                <a:prstClr val="black"/>
              </a:solidFill>
              <a:latin typeface="微软雅黑" panose="020B0503020204020204" pitchFamily="34" charset="-122"/>
              <a:ea typeface="微软雅黑" panose="020B0503020204020204" pitchFamily="34" charset="-122"/>
            </a:endParaRPr>
          </a:p>
        </p:txBody>
      </p:sp>
      <p:grpSp>
        <p:nvGrpSpPr>
          <p:cNvPr id="20" name="组合 19">
            <a:extLst>
              <a:ext uri="{FF2B5EF4-FFF2-40B4-BE49-F238E27FC236}">
                <a16:creationId xmlns:a16="http://schemas.microsoft.com/office/drawing/2014/main" id="{CD07C4F9-EBB2-0245-8FA6-B72ADC2A26E4}"/>
              </a:ext>
            </a:extLst>
          </p:cNvPr>
          <p:cNvGrpSpPr/>
          <p:nvPr/>
        </p:nvGrpSpPr>
        <p:grpSpPr>
          <a:xfrm>
            <a:off x="176552" y="4784778"/>
            <a:ext cx="8805408" cy="1445374"/>
            <a:chOff x="75659" y="4867143"/>
            <a:chExt cx="8805408" cy="1445374"/>
          </a:xfrm>
        </p:grpSpPr>
        <p:sp>
          <p:nvSpPr>
            <p:cNvPr id="11" name="Line 93">
              <a:extLst>
                <a:ext uri="{FF2B5EF4-FFF2-40B4-BE49-F238E27FC236}">
                  <a16:creationId xmlns:a16="http://schemas.microsoft.com/office/drawing/2014/main" id="{45812754-1029-104F-A0D8-CACE09AFE16F}"/>
                </a:ext>
              </a:extLst>
            </p:cNvPr>
            <p:cNvSpPr>
              <a:spLocks noChangeShapeType="1"/>
            </p:cNvSpPr>
            <p:nvPr/>
          </p:nvSpPr>
          <p:spPr bwMode="auto">
            <a:xfrm>
              <a:off x="2708867" y="5846899"/>
              <a:ext cx="6172200" cy="0"/>
            </a:xfrm>
            <a:prstGeom prst="line">
              <a:avLst/>
            </a:prstGeom>
            <a:noFill/>
            <a:ln w="28575">
              <a:solidFill>
                <a:srgbClr val="006600"/>
              </a:solidFill>
              <a:round/>
              <a:headEnd type="triangle" w="lg" len="lg"/>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12" name="Line 91">
              <a:extLst>
                <a:ext uri="{FF2B5EF4-FFF2-40B4-BE49-F238E27FC236}">
                  <a16:creationId xmlns:a16="http://schemas.microsoft.com/office/drawing/2014/main" id="{E5C9C299-5C9F-D642-B035-C295A12BEC0A}"/>
                </a:ext>
              </a:extLst>
            </p:cNvPr>
            <p:cNvSpPr>
              <a:spLocks noChangeShapeType="1"/>
            </p:cNvSpPr>
            <p:nvPr/>
          </p:nvSpPr>
          <p:spPr bwMode="auto">
            <a:xfrm>
              <a:off x="422867" y="5846899"/>
              <a:ext cx="2133600" cy="0"/>
            </a:xfrm>
            <a:prstGeom prst="line">
              <a:avLst/>
            </a:prstGeom>
            <a:noFill/>
            <a:ln w="28575">
              <a:solidFill>
                <a:srgbClr val="006600"/>
              </a:solidFill>
              <a:round/>
              <a:headEnd type="triangle" w="lg" len="lg"/>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17" name="Rectangle 87">
              <a:extLst>
                <a:ext uri="{FF2B5EF4-FFF2-40B4-BE49-F238E27FC236}">
                  <a16:creationId xmlns:a16="http://schemas.microsoft.com/office/drawing/2014/main" id="{ED98EEE6-4FD4-E946-8EC3-28D037AEA5B8}"/>
                </a:ext>
              </a:extLst>
            </p:cNvPr>
            <p:cNvSpPr>
              <a:spLocks noChangeArrowheads="1"/>
            </p:cNvSpPr>
            <p:nvPr/>
          </p:nvSpPr>
          <p:spPr bwMode="auto">
            <a:xfrm>
              <a:off x="118067" y="5626772"/>
              <a:ext cx="332142" cy="430887"/>
            </a:xfrm>
            <a:prstGeom prst="rect">
              <a:avLst/>
            </a:prstGeom>
            <a:noFill/>
            <a:ln>
              <a:noFill/>
            </a:ln>
          </p:spPr>
          <p:txBody>
            <a:bodyPr wrap="none">
              <a:spAutoFit/>
            </a:bodyPr>
            <a:lstStyle>
              <a:lvl1pPr eaLnBrk="0" hangingPunct="0">
                <a:defRPr sz="2800" b="1">
                  <a:solidFill>
                    <a:schemeClr val="tx1"/>
                  </a:solidFill>
                  <a:latin typeface="Verdana" panose="020B0604030504040204" pitchFamily="34" charset="0"/>
                  <a:ea typeface="宋体" panose="02010600030101010101" pitchFamily="2" charset="-122"/>
                </a:defRPr>
              </a:lvl1pPr>
              <a:lvl2pPr marL="742950" indent="-285750" eaLnBrk="0" hangingPunct="0">
                <a:defRPr sz="2800" b="1">
                  <a:solidFill>
                    <a:schemeClr val="tx1"/>
                  </a:solidFill>
                  <a:latin typeface="Verdana" panose="020B0604030504040204" pitchFamily="34" charset="0"/>
                  <a:ea typeface="宋体" panose="02010600030101010101" pitchFamily="2" charset="-122"/>
                </a:defRPr>
              </a:lvl2pPr>
              <a:lvl3pPr marL="1143000" indent="-228600" eaLnBrk="0" hangingPunct="0">
                <a:defRPr sz="2800" b="1">
                  <a:solidFill>
                    <a:schemeClr val="tx1"/>
                  </a:solidFill>
                  <a:latin typeface="Verdana" panose="020B0604030504040204" pitchFamily="34" charset="0"/>
                  <a:ea typeface="宋体" panose="02010600030101010101" pitchFamily="2" charset="-122"/>
                </a:defRPr>
              </a:lvl3pPr>
              <a:lvl4pPr marL="1600200" indent="-228600" eaLnBrk="0" hangingPunct="0">
                <a:defRPr sz="2800" b="1">
                  <a:solidFill>
                    <a:schemeClr val="tx1"/>
                  </a:solidFill>
                  <a:latin typeface="Verdana" panose="020B0604030504040204" pitchFamily="34" charset="0"/>
                  <a:ea typeface="宋体" panose="02010600030101010101" pitchFamily="2" charset="-122"/>
                </a:defRPr>
              </a:lvl4pPr>
              <a:lvl5pPr marL="2057400" indent="-228600" eaLnBrk="0" hangingPunct="0">
                <a:defRPr sz="28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9pPr>
            </a:lstStyle>
            <a:p>
              <a:pPr eaLnBrk="1" hangingPunct="1"/>
              <a:r>
                <a:rPr lang="en-US" altLang="zh-CN" sz="2200" b="0" dirty="0">
                  <a:solidFill>
                    <a:schemeClr val="accent2">
                      <a:lumMod val="75000"/>
                    </a:schemeClr>
                  </a:solidFill>
                </a:rPr>
                <a:t>s</a:t>
              </a:r>
            </a:p>
          </p:txBody>
        </p:sp>
        <p:sp>
          <p:nvSpPr>
            <p:cNvPr id="18" name="Rectangle 88">
              <a:extLst>
                <a:ext uri="{FF2B5EF4-FFF2-40B4-BE49-F238E27FC236}">
                  <a16:creationId xmlns:a16="http://schemas.microsoft.com/office/drawing/2014/main" id="{B4A4ABB1-08CB-0348-B6B3-8092F15D684C}"/>
                </a:ext>
              </a:extLst>
            </p:cNvPr>
            <p:cNvSpPr>
              <a:spLocks noChangeArrowheads="1"/>
            </p:cNvSpPr>
            <p:nvPr/>
          </p:nvSpPr>
          <p:spPr bwMode="auto">
            <a:xfrm>
              <a:off x="1321392" y="5626772"/>
              <a:ext cx="352982" cy="430887"/>
            </a:xfrm>
            <a:prstGeom prst="rect">
              <a:avLst/>
            </a:prstGeom>
            <a:solidFill>
              <a:schemeClr val="bg1"/>
            </a:solidFill>
            <a:ln>
              <a:noFill/>
            </a:ln>
          </p:spPr>
          <p:txBody>
            <a:bodyPr wrap="none">
              <a:spAutoFit/>
            </a:bodyPr>
            <a:lstStyle>
              <a:lvl1pPr eaLnBrk="0" hangingPunct="0">
                <a:defRPr sz="2800" b="1">
                  <a:solidFill>
                    <a:schemeClr val="tx1"/>
                  </a:solidFill>
                  <a:latin typeface="Verdana" panose="020B0604030504040204" pitchFamily="34" charset="0"/>
                  <a:ea typeface="宋体" panose="02010600030101010101" pitchFamily="2" charset="-122"/>
                </a:defRPr>
              </a:lvl1pPr>
              <a:lvl2pPr marL="742950" indent="-285750" eaLnBrk="0" hangingPunct="0">
                <a:defRPr sz="2800" b="1">
                  <a:solidFill>
                    <a:schemeClr val="tx1"/>
                  </a:solidFill>
                  <a:latin typeface="Verdana" panose="020B0604030504040204" pitchFamily="34" charset="0"/>
                  <a:ea typeface="宋体" panose="02010600030101010101" pitchFamily="2" charset="-122"/>
                </a:defRPr>
              </a:lvl2pPr>
              <a:lvl3pPr marL="1143000" indent="-228600" eaLnBrk="0" hangingPunct="0">
                <a:defRPr sz="2800" b="1">
                  <a:solidFill>
                    <a:schemeClr val="tx1"/>
                  </a:solidFill>
                  <a:latin typeface="Verdana" panose="020B0604030504040204" pitchFamily="34" charset="0"/>
                  <a:ea typeface="宋体" panose="02010600030101010101" pitchFamily="2" charset="-122"/>
                </a:defRPr>
              </a:lvl3pPr>
              <a:lvl4pPr marL="1600200" indent="-228600" eaLnBrk="0" hangingPunct="0">
                <a:defRPr sz="2800" b="1">
                  <a:solidFill>
                    <a:schemeClr val="tx1"/>
                  </a:solidFill>
                  <a:latin typeface="Verdana" panose="020B0604030504040204" pitchFamily="34" charset="0"/>
                  <a:ea typeface="宋体" panose="02010600030101010101" pitchFamily="2" charset="-122"/>
                </a:defRPr>
              </a:lvl4pPr>
              <a:lvl5pPr marL="2057400" indent="-228600" eaLnBrk="0" hangingPunct="0">
                <a:defRPr sz="28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9pPr>
            </a:lstStyle>
            <a:p>
              <a:pPr eaLnBrk="1" hangingPunct="1"/>
              <a:r>
                <a:rPr lang="en-US" altLang="zh-CN" sz="2200" b="0" dirty="0">
                  <a:solidFill>
                    <a:schemeClr val="accent6">
                      <a:lumMod val="50000"/>
                    </a:schemeClr>
                  </a:solidFill>
                </a:rPr>
                <a:t>e</a:t>
              </a:r>
            </a:p>
          </p:txBody>
        </p:sp>
        <p:sp>
          <p:nvSpPr>
            <p:cNvPr id="19" name="Rectangle 89">
              <a:extLst>
                <a:ext uri="{FF2B5EF4-FFF2-40B4-BE49-F238E27FC236}">
                  <a16:creationId xmlns:a16="http://schemas.microsoft.com/office/drawing/2014/main" id="{B2108BF6-2C28-2547-9330-A18A74D57A9D}"/>
                </a:ext>
              </a:extLst>
            </p:cNvPr>
            <p:cNvSpPr>
              <a:spLocks noChangeArrowheads="1"/>
            </p:cNvSpPr>
            <p:nvPr/>
          </p:nvSpPr>
          <p:spPr bwMode="auto">
            <a:xfrm>
              <a:off x="5833067" y="5626772"/>
              <a:ext cx="351378" cy="430887"/>
            </a:xfrm>
            <a:prstGeom prst="rect">
              <a:avLst/>
            </a:prstGeom>
            <a:solidFill>
              <a:schemeClr val="bg1"/>
            </a:solidFill>
            <a:ln>
              <a:noFill/>
            </a:ln>
          </p:spPr>
          <p:txBody>
            <a:bodyPr wrap="none">
              <a:spAutoFit/>
            </a:bodyPr>
            <a:lstStyle>
              <a:lvl1pPr eaLnBrk="0" hangingPunct="0">
                <a:defRPr sz="2800" b="1">
                  <a:solidFill>
                    <a:schemeClr val="tx1"/>
                  </a:solidFill>
                  <a:latin typeface="Verdana" panose="020B0604030504040204" pitchFamily="34" charset="0"/>
                  <a:ea typeface="宋体" panose="02010600030101010101" pitchFamily="2" charset="-122"/>
                </a:defRPr>
              </a:lvl1pPr>
              <a:lvl2pPr marL="742950" indent="-285750" eaLnBrk="0" hangingPunct="0">
                <a:defRPr sz="2800" b="1">
                  <a:solidFill>
                    <a:schemeClr val="tx1"/>
                  </a:solidFill>
                  <a:latin typeface="Verdana" panose="020B0604030504040204" pitchFamily="34" charset="0"/>
                  <a:ea typeface="宋体" panose="02010600030101010101" pitchFamily="2" charset="-122"/>
                </a:defRPr>
              </a:lvl2pPr>
              <a:lvl3pPr marL="1143000" indent="-228600" eaLnBrk="0" hangingPunct="0">
                <a:defRPr sz="2800" b="1">
                  <a:solidFill>
                    <a:schemeClr val="tx1"/>
                  </a:solidFill>
                  <a:latin typeface="Verdana" panose="020B0604030504040204" pitchFamily="34" charset="0"/>
                  <a:ea typeface="宋体" panose="02010600030101010101" pitchFamily="2" charset="-122"/>
                </a:defRPr>
              </a:lvl3pPr>
              <a:lvl4pPr marL="1600200" indent="-228600" eaLnBrk="0" hangingPunct="0">
                <a:defRPr sz="2800" b="1">
                  <a:solidFill>
                    <a:schemeClr val="tx1"/>
                  </a:solidFill>
                  <a:latin typeface="Verdana" panose="020B0604030504040204" pitchFamily="34" charset="0"/>
                  <a:ea typeface="宋体" panose="02010600030101010101" pitchFamily="2" charset="-122"/>
                </a:defRPr>
              </a:lvl4pPr>
              <a:lvl5pPr marL="2057400" indent="-228600" eaLnBrk="0" hangingPunct="0">
                <a:defRPr sz="28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9pPr>
            </a:lstStyle>
            <a:p>
              <a:pPr eaLnBrk="1" hangingPunct="1"/>
              <a:r>
                <a:rPr lang="en-US" altLang="zh-CN" sz="2200" b="0" dirty="0"/>
                <a:t>x</a:t>
              </a:r>
            </a:p>
          </p:txBody>
        </p:sp>
        <p:sp>
          <p:nvSpPr>
            <p:cNvPr id="9" name="矩形 8">
              <a:extLst>
                <a:ext uri="{FF2B5EF4-FFF2-40B4-BE49-F238E27FC236}">
                  <a16:creationId xmlns:a16="http://schemas.microsoft.com/office/drawing/2014/main" id="{DC96A2FB-541B-4D4D-9D8C-78D736132E24}"/>
                </a:ext>
              </a:extLst>
            </p:cNvPr>
            <p:cNvSpPr/>
            <p:nvPr/>
          </p:nvSpPr>
          <p:spPr>
            <a:xfrm>
              <a:off x="75659" y="4867143"/>
              <a:ext cx="2789803" cy="307777"/>
            </a:xfrm>
            <a:prstGeom prst="rect">
              <a:avLst/>
            </a:prstGeom>
          </p:spPr>
          <p:txBody>
            <a:bodyPr wrap="none">
              <a:spAutoFit/>
            </a:bodyPr>
            <a:lstStyle/>
            <a:p>
              <a:r>
                <a:rPr lang="zh-CN" altLang="en-US" sz="1400" b="1" dirty="0">
                  <a:solidFill>
                    <a:schemeClr val="accent2">
                      <a:lumMod val="75000"/>
                    </a:schemeClr>
                  </a:solidFill>
                  <a:latin typeface="Microsoft YaHei" panose="020B0503020204020204" pitchFamily="34" charset="-122"/>
                  <a:ea typeface="Microsoft YaHei" panose="020B0503020204020204" pitchFamily="34" charset="-122"/>
                </a:rPr>
                <a:t>尾数符号</a:t>
              </a:r>
              <a:r>
                <a:rPr lang="en-US" altLang="zh-CN" sz="1400" b="1" dirty="0">
                  <a:solidFill>
                    <a:schemeClr val="accent2">
                      <a:lumMod val="75000"/>
                    </a:schemeClr>
                  </a:solidFill>
                  <a:latin typeface="Microsoft YaHei" panose="020B0503020204020204" pitchFamily="34" charset="-122"/>
                  <a:ea typeface="Microsoft YaHei" panose="020B0503020204020204" pitchFamily="34" charset="-122"/>
                </a:rPr>
                <a:t>The Sign of Mantissa</a:t>
              </a:r>
              <a:endParaRPr lang="zh-CN" altLang="en-US" sz="1400" dirty="0">
                <a:solidFill>
                  <a:schemeClr val="accent2">
                    <a:lumMod val="75000"/>
                  </a:schemeClr>
                </a:solidFill>
                <a:latin typeface="Microsoft YaHei" panose="020B0503020204020204" pitchFamily="34" charset="-122"/>
                <a:ea typeface="Microsoft YaHei" panose="020B0503020204020204" pitchFamily="34" charset="-122"/>
              </a:endParaRPr>
            </a:p>
          </p:txBody>
        </p:sp>
        <p:sp>
          <p:nvSpPr>
            <p:cNvPr id="21" name="矩形 20">
              <a:extLst>
                <a:ext uri="{FF2B5EF4-FFF2-40B4-BE49-F238E27FC236}">
                  <a16:creationId xmlns:a16="http://schemas.microsoft.com/office/drawing/2014/main" id="{8B9DB8B7-632E-E64F-ACF3-6FE5DF424554}"/>
                </a:ext>
              </a:extLst>
            </p:cNvPr>
            <p:cNvSpPr/>
            <p:nvPr/>
          </p:nvSpPr>
          <p:spPr>
            <a:xfrm>
              <a:off x="807798" y="6004740"/>
              <a:ext cx="1455848" cy="307777"/>
            </a:xfrm>
            <a:prstGeom prst="rect">
              <a:avLst/>
            </a:prstGeom>
          </p:spPr>
          <p:txBody>
            <a:bodyPr wrap="none">
              <a:spAutoFit/>
            </a:bodyPr>
            <a:lstStyle/>
            <a:p>
              <a:r>
                <a:rPr lang="zh-CN" altLang="en-US" sz="1400" b="1" dirty="0">
                  <a:solidFill>
                    <a:schemeClr val="accent6">
                      <a:lumMod val="50000"/>
                    </a:schemeClr>
                  </a:solidFill>
                  <a:latin typeface="Microsoft YaHei" panose="020B0503020204020204" pitchFamily="34" charset="-122"/>
                  <a:ea typeface="Microsoft YaHei" panose="020B0503020204020204" pitchFamily="34" charset="-122"/>
                </a:rPr>
                <a:t>指数 </a:t>
              </a:r>
              <a:r>
                <a:rPr lang="en-US" altLang="zh-CN" sz="1400" b="1" dirty="0">
                  <a:solidFill>
                    <a:schemeClr val="accent6">
                      <a:lumMod val="50000"/>
                    </a:schemeClr>
                  </a:solidFill>
                  <a:latin typeface="Microsoft YaHei" panose="020B0503020204020204" pitchFamily="34" charset="-122"/>
                  <a:ea typeface="Microsoft YaHei" panose="020B0503020204020204" pitchFamily="34" charset="-122"/>
                </a:rPr>
                <a:t>Exponent</a:t>
              </a:r>
              <a:endParaRPr lang="zh-CN" altLang="en-US" sz="1400" dirty="0">
                <a:solidFill>
                  <a:schemeClr val="accent6">
                    <a:lumMod val="50000"/>
                  </a:schemeClr>
                </a:solidFill>
                <a:latin typeface="Microsoft YaHei" panose="020B0503020204020204" pitchFamily="34" charset="-122"/>
                <a:ea typeface="Microsoft YaHei" panose="020B0503020204020204" pitchFamily="34" charset="-122"/>
              </a:endParaRPr>
            </a:p>
          </p:txBody>
        </p:sp>
        <p:sp>
          <p:nvSpPr>
            <p:cNvPr id="22" name="矩形 21">
              <a:extLst>
                <a:ext uri="{FF2B5EF4-FFF2-40B4-BE49-F238E27FC236}">
                  <a16:creationId xmlns:a16="http://schemas.microsoft.com/office/drawing/2014/main" id="{582D72EA-6A8F-7441-9F28-4A21305A30E7}"/>
                </a:ext>
              </a:extLst>
            </p:cNvPr>
            <p:cNvSpPr/>
            <p:nvPr/>
          </p:nvSpPr>
          <p:spPr>
            <a:xfrm>
              <a:off x="5309217" y="5984380"/>
              <a:ext cx="1409360" cy="307777"/>
            </a:xfrm>
            <a:prstGeom prst="rect">
              <a:avLst/>
            </a:prstGeom>
          </p:spPr>
          <p:txBody>
            <a:bodyPr wrap="none">
              <a:spAutoFit/>
            </a:bodyPr>
            <a:lstStyle/>
            <a:p>
              <a:r>
                <a:rPr lang="zh-CN" altLang="en-US" sz="1400" b="1" dirty="0">
                  <a:latin typeface="Microsoft YaHei" panose="020B0503020204020204" pitchFamily="34" charset="-122"/>
                  <a:ea typeface="Microsoft YaHei" panose="020B0503020204020204" pitchFamily="34" charset="-122"/>
                </a:rPr>
                <a:t>尾数 </a:t>
              </a:r>
              <a:r>
                <a:rPr lang="en-US" altLang="zh-CN" sz="1400" b="1" dirty="0">
                  <a:latin typeface="Microsoft YaHei" panose="020B0503020204020204" pitchFamily="34" charset="-122"/>
                  <a:ea typeface="Microsoft YaHei" panose="020B0503020204020204" pitchFamily="34" charset="-122"/>
                </a:rPr>
                <a:t>Mantissa</a:t>
              </a:r>
              <a:endParaRPr lang="zh-CN" altLang="en-US" sz="1400" dirty="0">
                <a:latin typeface="Microsoft YaHei" panose="020B0503020204020204" pitchFamily="34" charset="-122"/>
                <a:ea typeface="Microsoft YaHei" panose="020B0503020204020204" pitchFamily="34" charset="-122"/>
              </a:endParaRPr>
            </a:p>
          </p:txBody>
        </p:sp>
        <p:pic>
          <p:nvPicPr>
            <p:cNvPr id="10" name="图片 9">
              <a:extLst>
                <a:ext uri="{FF2B5EF4-FFF2-40B4-BE49-F238E27FC236}">
                  <a16:creationId xmlns:a16="http://schemas.microsoft.com/office/drawing/2014/main" id="{0260AE99-FBAC-6044-8AFD-F9D2716B32AA}"/>
                </a:ext>
              </a:extLst>
            </p:cNvPr>
            <p:cNvPicPr>
              <a:picLocks noChangeAspect="1"/>
            </p:cNvPicPr>
            <p:nvPr/>
          </p:nvPicPr>
          <p:blipFill>
            <a:blip r:embed="rId2"/>
            <a:stretch>
              <a:fillRect/>
            </a:stretch>
          </p:blipFill>
          <p:spPr>
            <a:xfrm>
              <a:off x="143467" y="5266936"/>
              <a:ext cx="8737600" cy="469900"/>
            </a:xfrm>
            <a:prstGeom prst="rect">
              <a:avLst/>
            </a:prstGeom>
          </p:spPr>
        </p:pic>
      </p:grpSp>
      <p:pic>
        <p:nvPicPr>
          <p:cNvPr id="27" name="图片 26">
            <a:extLst>
              <a:ext uri="{FF2B5EF4-FFF2-40B4-BE49-F238E27FC236}">
                <a16:creationId xmlns:a16="http://schemas.microsoft.com/office/drawing/2014/main" id="{E523A640-3480-4C49-BBB1-E9B4A1DB0C8C}"/>
              </a:ext>
            </a:extLst>
          </p:cNvPr>
          <p:cNvPicPr>
            <a:picLocks noChangeAspect="1"/>
          </p:cNvPicPr>
          <p:nvPr/>
        </p:nvPicPr>
        <p:blipFill>
          <a:blip r:embed="rId3"/>
          <a:stretch>
            <a:fillRect/>
          </a:stretch>
        </p:blipFill>
        <p:spPr>
          <a:xfrm>
            <a:off x="6951321" y="1459094"/>
            <a:ext cx="2073509" cy="1554703"/>
          </a:xfrm>
          <a:prstGeom prst="rect">
            <a:avLst/>
          </a:prstGeom>
        </p:spPr>
      </p:pic>
      <p:sp>
        <p:nvSpPr>
          <p:cNvPr id="5" name="矩形 4">
            <a:extLst>
              <a:ext uri="{FF2B5EF4-FFF2-40B4-BE49-F238E27FC236}">
                <a16:creationId xmlns:a16="http://schemas.microsoft.com/office/drawing/2014/main" id="{EDF73358-6161-274C-BE4F-D368A61DFB68}"/>
              </a:ext>
            </a:extLst>
          </p:cNvPr>
          <p:cNvSpPr/>
          <p:nvPr/>
        </p:nvSpPr>
        <p:spPr>
          <a:xfrm>
            <a:off x="249168" y="5254932"/>
            <a:ext cx="327334" cy="369332"/>
          </a:xfrm>
          <a:prstGeom prst="rect">
            <a:avLst/>
          </a:prstGeom>
        </p:spPr>
        <p:txBody>
          <a:bodyPr wrap="none">
            <a:spAutoFit/>
          </a:bodyPr>
          <a:lstStyle/>
          <a:p>
            <a:r>
              <a:rPr lang="en-US" altLang="zh-CN" b="1" dirty="0">
                <a:solidFill>
                  <a:prstClr val="black"/>
                </a:solidFill>
                <a:latin typeface="微软雅黑" panose="020B0503020204020204" pitchFamily="34" charset="-122"/>
                <a:ea typeface="微软雅黑" panose="020B0503020204020204" pitchFamily="34" charset="-122"/>
              </a:rPr>
              <a:t>1</a:t>
            </a:r>
            <a:endParaRPr lang="zh-CN" altLang="en-US" dirty="0"/>
          </a:p>
        </p:txBody>
      </p:sp>
      <p:sp>
        <p:nvSpPr>
          <p:cNvPr id="6" name="矩形 5">
            <a:extLst>
              <a:ext uri="{FF2B5EF4-FFF2-40B4-BE49-F238E27FC236}">
                <a16:creationId xmlns:a16="http://schemas.microsoft.com/office/drawing/2014/main" id="{195631EE-E349-6B43-878B-7347CD1C8990}"/>
              </a:ext>
            </a:extLst>
          </p:cNvPr>
          <p:cNvSpPr/>
          <p:nvPr/>
        </p:nvSpPr>
        <p:spPr>
          <a:xfrm>
            <a:off x="1824943" y="5242053"/>
            <a:ext cx="888385"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1</a:t>
            </a:r>
            <a:r>
              <a:rPr lang="zh-CN" altLang="en-US" b="1"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1</a:t>
            </a:r>
            <a:r>
              <a:rPr lang="zh-CN" altLang="en-US" b="1"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0</a:t>
            </a:r>
            <a:endParaRPr lang="zh-CN" altLang="en-US" dirty="0">
              <a:solidFill>
                <a:schemeClr val="bg1"/>
              </a:solidFill>
            </a:endParaRPr>
          </a:p>
        </p:txBody>
      </p:sp>
      <p:sp>
        <p:nvSpPr>
          <p:cNvPr id="8" name="矩形 7">
            <a:extLst>
              <a:ext uri="{FF2B5EF4-FFF2-40B4-BE49-F238E27FC236}">
                <a16:creationId xmlns:a16="http://schemas.microsoft.com/office/drawing/2014/main" id="{36881133-FC01-7F42-9474-BB6888C72E91}"/>
              </a:ext>
            </a:extLst>
          </p:cNvPr>
          <p:cNvSpPr/>
          <p:nvPr/>
        </p:nvSpPr>
        <p:spPr>
          <a:xfrm>
            <a:off x="6178389" y="5242053"/>
            <a:ext cx="2852063" cy="369332"/>
          </a:xfrm>
          <a:prstGeom prst="rect">
            <a:avLst/>
          </a:prstGeom>
        </p:spPr>
        <p:txBody>
          <a:bodyPr wrap="none">
            <a:spAutoFit/>
          </a:bodyPr>
          <a:lstStyle/>
          <a:p>
            <a:r>
              <a:rPr lang="en-US" altLang="zh-CN" b="1" dirty="0">
                <a:solidFill>
                  <a:prstClr val="black"/>
                </a:solidFill>
                <a:latin typeface="微软雅黑" panose="020B0503020204020204" pitchFamily="34" charset="-122"/>
                <a:ea typeface="微软雅黑" panose="020B0503020204020204" pitchFamily="34" charset="-122"/>
              </a:rPr>
              <a:t>1</a:t>
            </a:r>
            <a:r>
              <a:rPr lang="zh-CN" altLang="en-US" b="1" dirty="0">
                <a:solidFill>
                  <a:prstClr val="black"/>
                </a:solidFill>
                <a:latin typeface="微软雅黑" panose="020B0503020204020204" pitchFamily="34" charset="-122"/>
                <a:ea typeface="微软雅黑" panose="020B0503020204020204" pitchFamily="34" charset="-122"/>
              </a:rPr>
              <a:t>  </a:t>
            </a:r>
            <a:r>
              <a:rPr lang="en-US" altLang="zh-CN" b="1" dirty="0">
                <a:solidFill>
                  <a:prstClr val="black"/>
                </a:solidFill>
                <a:latin typeface="微软雅黑" panose="020B0503020204020204" pitchFamily="34" charset="-122"/>
                <a:ea typeface="微软雅黑" panose="020B0503020204020204" pitchFamily="34" charset="-122"/>
              </a:rPr>
              <a:t>0</a:t>
            </a:r>
            <a:r>
              <a:rPr lang="zh-CN" altLang="en-US" b="1" dirty="0">
                <a:solidFill>
                  <a:prstClr val="black"/>
                </a:solidFill>
                <a:latin typeface="微软雅黑" panose="020B0503020204020204" pitchFamily="34" charset="-122"/>
                <a:ea typeface="微软雅黑" panose="020B0503020204020204" pitchFamily="34" charset="-122"/>
              </a:rPr>
              <a:t>  </a:t>
            </a:r>
            <a:r>
              <a:rPr lang="en-US" altLang="zh-CN" b="1" dirty="0">
                <a:solidFill>
                  <a:prstClr val="black"/>
                </a:solidFill>
                <a:latin typeface="微软雅黑" panose="020B0503020204020204" pitchFamily="34" charset="-122"/>
                <a:ea typeface="微软雅黑" panose="020B0503020204020204" pitchFamily="34" charset="-122"/>
              </a:rPr>
              <a:t>1</a:t>
            </a:r>
            <a:r>
              <a:rPr lang="zh-CN" altLang="en-US" b="1" dirty="0">
                <a:solidFill>
                  <a:prstClr val="black"/>
                </a:solidFill>
                <a:latin typeface="微软雅黑" panose="020B0503020204020204" pitchFamily="34" charset="-122"/>
                <a:ea typeface="微软雅黑" panose="020B0503020204020204" pitchFamily="34" charset="-122"/>
              </a:rPr>
              <a:t>  </a:t>
            </a:r>
            <a:r>
              <a:rPr lang="en-US" altLang="zh-CN" b="1" dirty="0">
                <a:solidFill>
                  <a:prstClr val="black"/>
                </a:solidFill>
                <a:latin typeface="微软雅黑" panose="020B0503020204020204" pitchFamily="34" charset="-122"/>
                <a:ea typeface="微软雅黑" panose="020B0503020204020204" pitchFamily="34" charset="-122"/>
              </a:rPr>
              <a:t>0</a:t>
            </a:r>
            <a:r>
              <a:rPr lang="zh-CN" altLang="en-US" b="1" dirty="0">
                <a:solidFill>
                  <a:prstClr val="black"/>
                </a:solidFill>
                <a:latin typeface="微软雅黑" panose="020B0503020204020204" pitchFamily="34" charset="-122"/>
                <a:ea typeface="微软雅黑" panose="020B0503020204020204" pitchFamily="34" charset="-122"/>
              </a:rPr>
              <a:t>  </a:t>
            </a:r>
            <a:r>
              <a:rPr lang="en-US" altLang="zh-CN" b="1" dirty="0">
                <a:solidFill>
                  <a:prstClr val="black"/>
                </a:solidFill>
                <a:latin typeface="微软雅黑" panose="020B0503020204020204" pitchFamily="34" charset="-122"/>
                <a:ea typeface="微软雅黑" panose="020B0503020204020204" pitchFamily="34" charset="-122"/>
              </a:rPr>
              <a:t>1</a:t>
            </a:r>
            <a:r>
              <a:rPr lang="zh-CN" altLang="en-US" b="1" dirty="0">
                <a:solidFill>
                  <a:prstClr val="black"/>
                </a:solidFill>
                <a:latin typeface="微软雅黑" panose="020B0503020204020204" pitchFamily="34" charset="-122"/>
                <a:ea typeface="微软雅黑" panose="020B0503020204020204" pitchFamily="34" charset="-122"/>
              </a:rPr>
              <a:t>  </a:t>
            </a:r>
            <a:r>
              <a:rPr lang="en-US" altLang="zh-CN" b="1" dirty="0">
                <a:solidFill>
                  <a:prstClr val="black"/>
                </a:solidFill>
                <a:latin typeface="微软雅黑" panose="020B0503020204020204" pitchFamily="34" charset="-122"/>
                <a:ea typeface="微软雅黑" panose="020B0503020204020204" pitchFamily="34" charset="-122"/>
              </a:rPr>
              <a:t>0</a:t>
            </a:r>
            <a:r>
              <a:rPr lang="zh-CN" altLang="en-US" b="1" dirty="0">
                <a:solidFill>
                  <a:prstClr val="black"/>
                </a:solidFill>
                <a:latin typeface="微软雅黑" panose="020B0503020204020204" pitchFamily="34" charset="-122"/>
                <a:ea typeface="微软雅黑" panose="020B0503020204020204" pitchFamily="34" charset="-122"/>
              </a:rPr>
              <a:t>  </a:t>
            </a:r>
            <a:r>
              <a:rPr lang="en-US" altLang="zh-CN" b="1" dirty="0">
                <a:solidFill>
                  <a:prstClr val="black"/>
                </a:solidFill>
                <a:latin typeface="微软雅黑" panose="020B0503020204020204" pitchFamily="34" charset="-122"/>
                <a:ea typeface="微软雅黑" panose="020B0503020204020204" pitchFamily="34" charset="-122"/>
              </a:rPr>
              <a:t>1</a:t>
            </a:r>
            <a:r>
              <a:rPr lang="zh-CN" altLang="en-US" b="1" dirty="0">
                <a:solidFill>
                  <a:prstClr val="black"/>
                </a:solidFill>
                <a:latin typeface="微软雅黑" panose="020B0503020204020204" pitchFamily="34" charset="-122"/>
                <a:ea typeface="微软雅黑" panose="020B0503020204020204" pitchFamily="34" charset="-122"/>
              </a:rPr>
              <a:t>  </a:t>
            </a:r>
            <a:r>
              <a:rPr lang="en-US" altLang="zh-CN" b="1" dirty="0">
                <a:solidFill>
                  <a:prstClr val="black"/>
                </a:solidFill>
                <a:latin typeface="微软雅黑" panose="020B0503020204020204" pitchFamily="34" charset="-122"/>
                <a:ea typeface="微软雅黑" panose="020B0503020204020204" pitchFamily="34" charset="-122"/>
              </a:rPr>
              <a:t>0</a:t>
            </a:r>
            <a:r>
              <a:rPr lang="zh-CN" altLang="en-US" b="1" dirty="0">
                <a:solidFill>
                  <a:prstClr val="black"/>
                </a:solidFill>
                <a:latin typeface="微软雅黑" panose="020B0503020204020204" pitchFamily="34" charset="-122"/>
                <a:ea typeface="微软雅黑" panose="020B0503020204020204" pitchFamily="34" charset="-122"/>
              </a:rPr>
              <a:t>  </a:t>
            </a:r>
            <a:r>
              <a:rPr lang="en-US" altLang="zh-CN" b="1" dirty="0">
                <a:solidFill>
                  <a:prstClr val="black"/>
                </a:solidFill>
                <a:latin typeface="微软雅黑" panose="020B0503020204020204" pitchFamily="34" charset="-122"/>
                <a:ea typeface="微软雅黑" panose="020B0503020204020204" pitchFamily="34" charset="-122"/>
              </a:rPr>
              <a:t>0</a:t>
            </a:r>
            <a:r>
              <a:rPr lang="zh-CN" altLang="en-US" b="1" dirty="0">
                <a:solidFill>
                  <a:prstClr val="black"/>
                </a:solidFill>
                <a:latin typeface="微软雅黑" panose="020B0503020204020204" pitchFamily="34" charset="-122"/>
                <a:ea typeface="微软雅黑" panose="020B0503020204020204" pitchFamily="34" charset="-122"/>
              </a:rPr>
              <a:t>  </a:t>
            </a:r>
            <a:r>
              <a:rPr lang="en-US" altLang="zh-CN" b="1" dirty="0">
                <a:solidFill>
                  <a:prstClr val="black"/>
                </a:solidFill>
                <a:latin typeface="微软雅黑" panose="020B0503020204020204" pitchFamily="34" charset="-122"/>
                <a:ea typeface="微软雅黑" panose="020B0503020204020204" pitchFamily="34" charset="-122"/>
              </a:rPr>
              <a:t>1</a:t>
            </a:r>
            <a:endParaRPr lang="zh-CN" altLang="en-US" dirty="0"/>
          </a:p>
        </p:txBody>
      </p:sp>
    </p:spTree>
    <p:extLst>
      <p:ext uri="{BB962C8B-B14F-4D97-AF65-F5344CB8AC3E}">
        <p14:creationId xmlns:p14="http://schemas.microsoft.com/office/powerpoint/2010/main" val="1326325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1514" y="168825"/>
            <a:ext cx="9002485" cy="905377"/>
          </a:xfrm>
        </p:spPr>
        <p:txBody>
          <a:bodyPr>
            <a:normAutofit/>
          </a:bodyPr>
          <a:lstStyle/>
          <a:p>
            <a:r>
              <a:rPr lang="zh-CN" altLang="en-US" dirty="0"/>
              <a:t>局部小结</a:t>
            </a:r>
            <a:r>
              <a:rPr lang="zh-CN" altLang="en-US" sz="2400" dirty="0">
                <a:solidFill>
                  <a:srgbClr val="FFFF00"/>
                </a:solidFill>
              </a:rPr>
              <a:t>：语法规范总结</a:t>
            </a:r>
          </a:p>
        </p:txBody>
      </p:sp>
      <p:sp>
        <p:nvSpPr>
          <p:cNvPr id="4" name="Date Placeholder 3"/>
          <p:cNvSpPr>
            <a:spLocks noGrp="1"/>
          </p:cNvSpPr>
          <p:nvPr>
            <p:ph type="dt" sz="half" idx="10"/>
          </p:nvPr>
        </p:nvSpPr>
        <p:spPr/>
        <p:txBody>
          <a:bodyPr/>
          <a:lstStyle/>
          <a:p>
            <a:fld id="{41EE3061-79BD-4DE0-B221-D8412E080A39}" type="datetime1">
              <a:rPr lang="zh-CN" altLang="en-US" smtClean="0"/>
              <a:t>2020/9/25</a:t>
            </a:fld>
            <a:endParaRPr lang="zh-CN" altLang="en-US"/>
          </a:p>
        </p:txBody>
      </p:sp>
      <p:sp>
        <p:nvSpPr>
          <p:cNvPr id="5" name="Footer Placeholder 4"/>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
        <p:nvSpPr>
          <p:cNvPr id="6" name="Slide Number Placeholder 5"/>
          <p:cNvSpPr>
            <a:spLocks noGrp="1"/>
          </p:cNvSpPr>
          <p:nvPr>
            <p:ph type="sldNum" sz="quarter" idx="12"/>
          </p:nvPr>
        </p:nvSpPr>
        <p:spPr/>
        <p:txBody>
          <a:bodyPr/>
          <a:lstStyle/>
          <a:p>
            <a:fld id="{57E71E5F-B3DE-4457-8F57-E0F998074911}" type="slidenum">
              <a:rPr lang="zh-CN" altLang="en-US" smtClean="0"/>
              <a:pPr/>
              <a:t>50</a:t>
            </a:fld>
            <a:endParaRPr lang="zh-CN" altLang="en-US"/>
          </a:p>
        </p:txBody>
      </p:sp>
      <p:sp>
        <p:nvSpPr>
          <p:cNvPr id="2" name="矩形 1">
            <a:extLst>
              <a:ext uri="{FF2B5EF4-FFF2-40B4-BE49-F238E27FC236}">
                <a16:creationId xmlns:a16="http://schemas.microsoft.com/office/drawing/2014/main" id="{C8B7B311-F531-8B4F-9576-BB19B7D53BE0}"/>
              </a:ext>
            </a:extLst>
          </p:cNvPr>
          <p:cNvSpPr/>
          <p:nvPr/>
        </p:nvSpPr>
        <p:spPr>
          <a:xfrm>
            <a:off x="374418" y="1142823"/>
            <a:ext cx="8679148" cy="3894143"/>
          </a:xfrm>
          <a:prstGeom prst="rect">
            <a:avLst/>
          </a:prstGeom>
        </p:spPr>
        <p:txBody>
          <a:bodyPr wrap="square">
            <a:spAutoFit/>
          </a:bodyPr>
          <a:lstStyle/>
          <a:p>
            <a:pPr marL="571500" indent="-571500">
              <a:lnSpc>
                <a:spcPct val="150000"/>
              </a:lnSpc>
              <a:buClr>
                <a:schemeClr val="tx1"/>
              </a:buClr>
              <a:buFont typeface="Wingdings" pitchFamily="2" charset="2"/>
              <a:buChar char="p"/>
            </a:pPr>
            <a:r>
              <a:rPr lang="zh-CN" altLang="en-US" sz="2800" b="1" dirty="0">
                <a:solidFill>
                  <a:srgbClr val="C00000"/>
                </a:solidFill>
                <a:latin typeface="Microsoft YaHei" panose="020B0503020204020204" pitchFamily="34" charset="-122"/>
                <a:ea typeface="Microsoft YaHei" panose="020B0503020204020204" pitchFamily="34" charset="-122"/>
              </a:rPr>
              <a:t>一行</a:t>
            </a:r>
            <a:r>
              <a:rPr lang="zh-CN" altLang="en-US" sz="2800" b="1" dirty="0">
                <a:latin typeface="Microsoft YaHei" panose="020B0503020204020204" pitchFamily="34" charset="-122"/>
                <a:ea typeface="Microsoft YaHei" panose="020B0503020204020204" pitchFamily="34" charset="-122"/>
              </a:rPr>
              <a:t>只能定义</a:t>
            </a:r>
            <a:r>
              <a:rPr lang="zh-CN" altLang="en-US" sz="2800" b="1" dirty="0">
                <a:solidFill>
                  <a:srgbClr val="C00000"/>
                </a:solidFill>
                <a:latin typeface="Microsoft YaHei" panose="020B0503020204020204" pitchFamily="34" charset="-122"/>
                <a:ea typeface="Microsoft YaHei" panose="020B0503020204020204" pitchFamily="34" charset="-122"/>
              </a:rPr>
              <a:t>一个</a:t>
            </a:r>
            <a:r>
              <a:rPr lang="zh-CN" altLang="en-US" sz="2800" b="1" dirty="0">
                <a:latin typeface="Microsoft YaHei" panose="020B0503020204020204" pitchFamily="34" charset="-122"/>
                <a:ea typeface="Microsoft YaHei" panose="020B0503020204020204" pitchFamily="34" charset="-122"/>
              </a:rPr>
              <a:t>变量</a:t>
            </a:r>
            <a:r>
              <a:rPr lang="en-US" altLang="zh-CN" sz="2800" b="1" dirty="0">
                <a:latin typeface="Microsoft YaHei" panose="020B0503020204020204" pitchFamily="34" charset="-122"/>
                <a:ea typeface="Microsoft YaHei" panose="020B0503020204020204" pitchFamily="34" charset="-122"/>
              </a:rPr>
              <a:t>/</a:t>
            </a:r>
            <a:r>
              <a:rPr lang="zh-CN" altLang="en-US" sz="2800" b="1" dirty="0">
                <a:latin typeface="Microsoft YaHei" panose="020B0503020204020204" pitchFamily="34" charset="-122"/>
                <a:ea typeface="Microsoft YaHei" panose="020B0503020204020204" pitchFamily="34" charset="-122"/>
              </a:rPr>
              <a:t>常量</a:t>
            </a:r>
            <a:endParaRPr lang="en-US" altLang="zh-CN" sz="2800" b="1"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p"/>
            </a:pPr>
            <a:r>
              <a:rPr lang="zh-CN" altLang="en-US" sz="2800" b="1" dirty="0">
                <a:latin typeface="Microsoft YaHei" panose="020B0503020204020204" pitchFamily="34" charset="-122"/>
                <a:ea typeface="Microsoft YaHei" panose="020B0503020204020204" pitchFamily="34" charset="-122"/>
              </a:rPr>
              <a:t>变量</a:t>
            </a:r>
            <a:r>
              <a:rPr lang="en-US" altLang="zh-CN" sz="2800" b="1" dirty="0">
                <a:latin typeface="Microsoft YaHei" panose="020B0503020204020204" pitchFamily="34" charset="-122"/>
                <a:ea typeface="Microsoft YaHei" panose="020B0503020204020204" pitchFamily="34" charset="-122"/>
              </a:rPr>
              <a:t>/</a:t>
            </a:r>
            <a:r>
              <a:rPr lang="zh-CN" altLang="en-US" sz="2800" b="1" dirty="0">
                <a:latin typeface="Microsoft YaHei" panose="020B0503020204020204" pitchFamily="34" charset="-122"/>
                <a:ea typeface="Microsoft YaHei" panose="020B0503020204020204" pitchFamily="34" charset="-122"/>
              </a:rPr>
              <a:t>常量 名字必须有明确的</a:t>
            </a:r>
            <a:r>
              <a:rPr lang="zh-CN" altLang="en-US" sz="2800" b="1" dirty="0">
                <a:solidFill>
                  <a:srgbClr val="C00000"/>
                </a:solidFill>
                <a:latin typeface="Microsoft YaHei" panose="020B0503020204020204" pitchFamily="34" charset="-122"/>
                <a:ea typeface="Microsoft YaHei" panose="020B0503020204020204" pitchFamily="34" charset="-122"/>
              </a:rPr>
              <a:t>物理意义</a:t>
            </a:r>
            <a:endParaRPr lang="en-US" altLang="zh-CN" sz="2800" b="1" dirty="0">
              <a:solidFill>
                <a:srgbClr val="C00000"/>
              </a:solidFill>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p"/>
            </a:pPr>
            <a:r>
              <a:rPr lang="zh-CN" altLang="en-US" sz="2800" b="1" dirty="0">
                <a:latin typeface="Microsoft YaHei" panose="020B0503020204020204" pitchFamily="34" charset="-122"/>
                <a:ea typeface="Microsoft YaHei" panose="020B0503020204020204" pitchFamily="34" charset="-122"/>
              </a:rPr>
              <a:t>布尔变量</a:t>
            </a:r>
            <a:r>
              <a:rPr lang="en-US" altLang="zh-CN" sz="2800" b="1" dirty="0">
                <a:latin typeface="Microsoft YaHei" panose="020B0503020204020204" pitchFamily="34" charset="-122"/>
                <a:ea typeface="Microsoft YaHei" panose="020B0503020204020204" pitchFamily="34" charset="-122"/>
              </a:rPr>
              <a:t>/</a:t>
            </a:r>
            <a:r>
              <a:rPr lang="zh-CN" altLang="en-US" sz="2800" b="1" dirty="0">
                <a:latin typeface="Microsoft YaHei" panose="020B0503020204020204" pitchFamily="34" charset="-122"/>
                <a:ea typeface="Microsoft YaHei" panose="020B0503020204020204" pitchFamily="34" charset="-122"/>
              </a:rPr>
              <a:t>常量的名字，需要以</a:t>
            </a:r>
            <a:r>
              <a:rPr lang="en-US" altLang="zh-CN" sz="2800" b="1" dirty="0">
                <a:solidFill>
                  <a:srgbClr val="C00000"/>
                </a:solidFill>
                <a:latin typeface="Microsoft YaHei" panose="020B0503020204020204" pitchFamily="34" charset="-122"/>
                <a:ea typeface="Microsoft YaHei" panose="020B0503020204020204" pitchFamily="34" charset="-122"/>
              </a:rPr>
              <a:t>Is</a:t>
            </a:r>
            <a:r>
              <a:rPr lang="zh-CN" altLang="en-US" sz="2800" b="1" dirty="0">
                <a:solidFill>
                  <a:srgbClr val="C00000"/>
                </a:solidFill>
                <a:latin typeface="Microsoft YaHei" panose="020B0503020204020204" pitchFamily="34" charset="-122"/>
                <a:ea typeface="Microsoft YaHei" panose="020B0503020204020204" pitchFamily="34" charset="-122"/>
              </a:rPr>
              <a:t>开头</a:t>
            </a:r>
            <a:r>
              <a:rPr lang="zh-CN" altLang="en-US" sz="2800" b="1" dirty="0">
                <a:latin typeface="Microsoft YaHei" panose="020B0503020204020204" pitchFamily="34" charset="-122"/>
                <a:ea typeface="Microsoft YaHei" panose="020B0503020204020204" pitchFamily="34" charset="-122"/>
              </a:rPr>
              <a:t>，表明取值为</a:t>
            </a:r>
            <a:r>
              <a:rPr lang="en-US" altLang="zh-CN" sz="2800" b="1" dirty="0">
                <a:latin typeface="Microsoft YaHei" panose="020B0503020204020204" pitchFamily="34" charset="-122"/>
                <a:ea typeface="Microsoft YaHei" panose="020B0503020204020204" pitchFamily="34" charset="-122"/>
              </a:rPr>
              <a:t>true</a:t>
            </a:r>
            <a:r>
              <a:rPr lang="zh-CN" altLang="en-US" sz="2800" b="1" dirty="0">
                <a:latin typeface="Microsoft YaHei" panose="020B0503020204020204" pitchFamily="34" charset="-122"/>
                <a:ea typeface="Microsoft YaHei" panose="020B0503020204020204" pitchFamily="34" charset="-122"/>
              </a:rPr>
              <a:t>或</a:t>
            </a:r>
            <a:r>
              <a:rPr lang="en-US" altLang="zh-CN" sz="2800" b="1" dirty="0">
                <a:latin typeface="Microsoft YaHei" panose="020B0503020204020204" pitchFamily="34" charset="-122"/>
                <a:ea typeface="Microsoft YaHei" panose="020B0503020204020204" pitchFamily="34" charset="-122"/>
              </a:rPr>
              <a:t>false</a:t>
            </a:r>
            <a:r>
              <a:rPr lang="zh-CN" altLang="en-US" sz="2800" b="1" dirty="0">
                <a:latin typeface="Microsoft YaHei" panose="020B0503020204020204" pitchFamily="34" charset="-122"/>
                <a:ea typeface="Microsoft YaHei" panose="020B0503020204020204" pitchFamily="34" charset="-122"/>
              </a:rPr>
              <a:t>时，其物理意义</a:t>
            </a:r>
            <a:endParaRPr lang="en-US" altLang="zh-CN" sz="2800" b="1"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p"/>
            </a:pPr>
            <a:r>
              <a:rPr lang="zh-CN" altLang="en-US" sz="2800" b="1" dirty="0">
                <a:latin typeface="Microsoft YaHei" panose="020B0503020204020204" pitchFamily="34" charset="-122"/>
                <a:ea typeface="Microsoft YaHei" panose="020B0503020204020204" pitchFamily="34" charset="-122"/>
              </a:rPr>
              <a:t>变量</a:t>
            </a:r>
            <a:r>
              <a:rPr lang="en-US" altLang="zh-CN" sz="2800" b="1" dirty="0">
                <a:latin typeface="Microsoft YaHei" panose="020B0503020204020204" pitchFamily="34" charset="-122"/>
                <a:ea typeface="Microsoft YaHei" panose="020B0503020204020204" pitchFamily="34" charset="-122"/>
              </a:rPr>
              <a:t>/</a:t>
            </a:r>
            <a:r>
              <a:rPr lang="zh-CN" altLang="en-US" sz="2800" b="1" dirty="0">
                <a:latin typeface="Microsoft YaHei" panose="020B0503020204020204" pitchFamily="34" charset="-122"/>
                <a:ea typeface="Microsoft YaHei" panose="020B0503020204020204" pitchFamily="34" charset="-122"/>
              </a:rPr>
              <a:t>常量 </a:t>
            </a:r>
            <a:r>
              <a:rPr lang="zh-CN" altLang="en-US" sz="2800" b="1" dirty="0">
                <a:solidFill>
                  <a:srgbClr val="C00000"/>
                </a:solidFill>
                <a:latin typeface="Microsoft YaHei" panose="020B0503020204020204" pitchFamily="34" charset="-122"/>
                <a:ea typeface="Microsoft YaHei" panose="020B0503020204020204" pitchFamily="34" charset="-122"/>
              </a:rPr>
              <a:t>必须</a:t>
            </a:r>
            <a:r>
              <a:rPr lang="zh-CN" altLang="en-US" sz="2800" b="1" dirty="0">
                <a:latin typeface="Microsoft YaHei" panose="020B0503020204020204" pitchFamily="34" charset="-122"/>
                <a:ea typeface="Microsoft YaHei" panose="020B0503020204020204" pitchFamily="34" charset="-122"/>
              </a:rPr>
              <a:t>进行</a:t>
            </a:r>
            <a:r>
              <a:rPr lang="zh-CN" altLang="en-US" sz="2800" b="1" dirty="0">
                <a:solidFill>
                  <a:srgbClr val="C00000"/>
                </a:solidFill>
                <a:latin typeface="Microsoft YaHei" panose="020B0503020204020204" pitchFamily="34" charset="-122"/>
                <a:ea typeface="Microsoft YaHei" panose="020B0503020204020204" pitchFamily="34" charset="-122"/>
              </a:rPr>
              <a:t>初始化</a:t>
            </a:r>
            <a:endParaRPr lang="en-US" altLang="zh-CN" sz="2800" b="1" dirty="0">
              <a:solidFill>
                <a:srgbClr val="C00000"/>
              </a:solidFill>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p"/>
            </a:pPr>
            <a:r>
              <a:rPr lang="zh-CN" altLang="en-US" sz="2800" b="1" dirty="0">
                <a:latin typeface="Microsoft YaHei" panose="020B0503020204020204" pitchFamily="34" charset="-122"/>
                <a:ea typeface="Microsoft YaHei" panose="020B0503020204020204" pitchFamily="34" charset="-122"/>
              </a:rPr>
              <a:t>值字面量 </a:t>
            </a:r>
            <a:r>
              <a:rPr lang="zh-CN" altLang="en-US" sz="2800" b="1" dirty="0">
                <a:solidFill>
                  <a:srgbClr val="C00000"/>
                </a:solidFill>
                <a:latin typeface="Microsoft YaHei" panose="020B0503020204020204" pitchFamily="34" charset="-122"/>
                <a:ea typeface="Microsoft YaHei" panose="020B0503020204020204" pitchFamily="34" charset="-122"/>
              </a:rPr>
              <a:t>后缀</a:t>
            </a:r>
            <a:r>
              <a:rPr lang="zh-CN" altLang="en-US" sz="2800" b="1" dirty="0">
                <a:latin typeface="Microsoft YaHei" panose="020B0503020204020204" pitchFamily="34" charset="-122"/>
                <a:ea typeface="Microsoft YaHei" panose="020B0503020204020204" pitchFamily="34" charset="-122"/>
              </a:rPr>
              <a:t>必须</a:t>
            </a:r>
            <a:r>
              <a:rPr lang="zh-CN" altLang="en-US" sz="2800" b="1" dirty="0">
                <a:solidFill>
                  <a:srgbClr val="C00000"/>
                </a:solidFill>
                <a:latin typeface="Microsoft YaHei" panose="020B0503020204020204" pitchFamily="34" charset="-122"/>
                <a:ea typeface="Microsoft YaHei" panose="020B0503020204020204" pitchFamily="34" charset="-122"/>
              </a:rPr>
              <a:t>“应有尽有”</a:t>
            </a:r>
          </a:p>
        </p:txBody>
      </p:sp>
    </p:spTree>
    <p:extLst>
      <p:ext uri="{BB962C8B-B14F-4D97-AF65-F5344CB8AC3E}">
        <p14:creationId xmlns:p14="http://schemas.microsoft.com/office/powerpoint/2010/main" val="38059125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1514" y="168825"/>
            <a:ext cx="9002485" cy="905377"/>
          </a:xfrm>
        </p:spPr>
        <p:txBody>
          <a:bodyPr>
            <a:normAutofit/>
          </a:bodyPr>
          <a:lstStyle/>
          <a:p>
            <a:r>
              <a:rPr lang="zh-CN" altLang="en-US" dirty="0"/>
              <a:t>局部小结</a:t>
            </a:r>
            <a:r>
              <a:rPr lang="zh-CN" altLang="en-US" sz="2400" dirty="0">
                <a:solidFill>
                  <a:srgbClr val="FFFF00"/>
                </a:solidFill>
              </a:rPr>
              <a:t>：语法规范总结</a:t>
            </a:r>
          </a:p>
        </p:txBody>
      </p:sp>
      <p:sp>
        <p:nvSpPr>
          <p:cNvPr id="4" name="Date Placeholder 3"/>
          <p:cNvSpPr>
            <a:spLocks noGrp="1"/>
          </p:cNvSpPr>
          <p:nvPr>
            <p:ph type="dt" sz="half" idx="10"/>
          </p:nvPr>
        </p:nvSpPr>
        <p:spPr/>
        <p:txBody>
          <a:bodyPr/>
          <a:lstStyle/>
          <a:p>
            <a:fld id="{41EE3061-79BD-4DE0-B221-D8412E080A39}" type="datetime1">
              <a:rPr lang="zh-CN" altLang="en-US" smtClean="0"/>
              <a:t>2020/9/25</a:t>
            </a:fld>
            <a:endParaRPr lang="zh-CN" altLang="en-US"/>
          </a:p>
        </p:txBody>
      </p:sp>
      <p:sp>
        <p:nvSpPr>
          <p:cNvPr id="5" name="Footer Placeholder 4"/>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
        <p:nvSpPr>
          <p:cNvPr id="6" name="Slide Number Placeholder 5"/>
          <p:cNvSpPr>
            <a:spLocks noGrp="1"/>
          </p:cNvSpPr>
          <p:nvPr>
            <p:ph type="sldNum" sz="quarter" idx="12"/>
          </p:nvPr>
        </p:nvSpPr>
        <p:spPr/>
        <p:txBody>
          <a:bodyPr/>
          <a:lstStyle/>
          <a:p>
            <a:fld id="{57E71E5F-B3DE-4457-8F57-E0F998074911}" type="slidenum">
              <a:rPr lang="zh-CN" altLang="en-US" smtClean="0"/>
              <a:pPr/>
              <a:t>51</a:t>
            </a:fld>
            <a:endParaRPr lang="zh-CN" altLang="en-US"/>
          </a:p>
        </p:txBody>
      </p:sp>
      <p:sp>
        <p:nvSpPr>
          <p:cNvPr id="2" name="矩形 1">
            <a:extLst>
              <a:ext uri="{FF2B5EF4-FFF2-40B4-BE49-F238E27FC236}">
                <a16:creationId xmlns:a16="http://schemas.microsoft.com/office/drawing/2014/main" id="{C8B7B311-F531-8B4F-9576-BB19B7D53BE0}"/>
              </a:ext>
            </a:extLst>
          </p:cNvPr>
          <p:cNvSpPr/>
          <p:nvPr/>
        </p:nvSpPr>
        <p:spPr>
          <a:xfrm>
            <a:off x="374418" y="1142823"/>
            <a:ext cx="8679148" cy="3894143"/>
          </a:xfrm>
          <a:prstGeom prst="rect">
            <a:avLst/>
          </a:prstGeom>
        </p:spPr>
        <p:txBody>
          <a:bodyPr wrap="square">
            <a:spAutoFit/>
          </a:bodyPr>
          <a:lstStyle/>
          <a:p>
            <a:pPr marL="571500" indent="-571500">
              <a:lnSpc>
                <a:spcPct val="150000"/>
              </a:lnSpc>
              <a:buClr>
                <a:schemeClr val="tx1"/>
              </a:buClr>
              <a:buFont typeface="Wingdings" pitchFamily="2" charset="2"/>
              <a:buChar char="p"/>
            </a:pPr>
            <a:r>
              <a:rPr lang="zh-CN" altLang="en-US" sz="2800" b="1" dirty="0">
                <a:solidFill>
                  <a:srgbClr val="C00000"/>
                </a:solidFill>
                <a:latin typeface="Microsoft YaHei" panose="020B0503020204020204" pitchFamily="34" charset="-122"/>
                <a:ea typeface="Microsoft YaHei" panose="020B0503020204020204" pitchFamily="34" charset="-122"/>
              </a:rPr>
              <a:t>一行</a:t>
            </a:r>
            <a:r>
              <a:rPr lang="zh-CN" altLang="en-US" sz="2800" b="1" dirty="0">
                <a:latin typeface="Microsoft YaHei" panose="020B0503020204020204" pitchFamily="34" charset="-122"/>
                <a:ea typeface="Microsoft YaHei" panose="020B0503020204020204" pitchFamily="34" charset="-122"/>
              </a:rPr>
              <a:t>只能定义</a:t>
            </a:r>
            <a:r>
              <a:rPr lang="zh-CN" altLang="en-US" sz="2800" b="1" dirty="0">
                <a:solidFill>
                  <a:srgbClr val="C00000"/>
                </a:solidFill>
                <a:latin typeface="Microsoft YaHei" panose="020B0503020204020204" pitchFamily="34" charset="-122"/>
                <a:ea typeface="Microsoft YaHei" panose="020B0503020204020204" pitchFamily="34" charset="-122"/>
              </a:rPr>
              <a:t>一个</a:t>
            </a:r>
            <a:r>
              <a:rPr lang="zh-CN" altLang="en-US" sz="2800" b="1" dirty="0">
                <a:latin typeface="Microsoft YaHei" panose="020B0503020204020204" pitchFamily="34" charset="-122"/>
                <a:ea typeface="Microsoft YaHei" panose="020B0503020204020204" pitchFamily="34" charset="-122"/>
              </a:rPr>
              <a:t>变量</a:t>
            </a:r>
            <a:r>
              <a:rPr lang="en-US" altLang="zh-CN" sz="2800" b="1" dirty="0">
                <a:latin typeface="Microsoft YaHei" panose="020B0503020204020204" pitchFamily="34" charset="-122"/>
                <a:ea typeface="Microsoft YaHei" panose="020B0503020204020204" pitchFamily="34" charset="-122"/>
              </a:rPr>
              <a:t>/</a:t>
            </a:r>
            <a:r>
              <a:rPr lang="zh-CN" altLang="en-US" sz="2800" b="1" dirty="0">
                <a:latin typeface="Microsoft YaHei" panose="020B0503020204020204" pitchFamily="34" charset="-122"/>
                <a:ea typeface="Microsoft YaHei" panose="020B0503020204020204" pitchFamily="34" charset="-122"/>
              </a:rPr>
              <a:t>常量</a:t>
            </a:r>
            <a:endParaRPr lang="en-US" altLang="zh-CN" sz="2800" b="1"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p"/>
            </a:pPr>
            <a:r>
              <a:rPr lang="zh-CN" altLang="en-US" sz="2800" b="1" dirty="0">
                <a:latin typeface="Microsoft YaHei" panose="020B0503020204020204" pitchFamily="34" charset="-122"/>
                <a:ea typeface="Microsoft YaHei" panose="020B0503020204020204" pitchFamily="34" charset="-122"/>
              </a:rPr>
              <a:t>变量</a:t>
            </a:r>
            <a:r>
              <a:rPr lang="en-US" altLang="zh-CN" sz="2800" b="1" dirty="0">
                <a:latin typeface="Microsoft YaHei" panose="020B0503020204020204" pitchFamily="34" charset="-122"/>
                <a:ea typeface="Microsoft YaHei" panose="020B0503020204020204" pitchFamily="34" charset="-122"/>
              </a:rPr>
              <a:t>/</a:t>
            </a:r>
            <a:r>
              <a:rPr lang="zh-CN" altLang="en-US" sz="2800" b="1" dirty="0">
                <a:latin typeface="Microsoft YaHei" panose="020B0503020204020204" pitchFamily="34" charset="-122"/>
                <a:ea typeface="Microsoft YaHei" panose="020B0503020204020204" pitchFamily="34" charset="-122"/>
              </a:rPr>
              <a:t>常量 名字必须有明确的</a:t>
            </a:r>
            <a:r>
              <a:rPr lang="zh-CN" altLang="en-US" sz="2800" b="1" dirty="0">
                <a:solidFill>
                  <a:srgbClr val="C00000"/>
                </a:solidFill>
                <a:latin typeface="Microsoft YaHei" panose="020B0503020204020204" pitchFamily="34" charset="-122"/>
                <a:ea typeface="Microsoft YaHei" panose="020B0503020204020204" pitchFamily="34" charset="-122"/>
              </a:rPr>
              <a:t>物理意义</a:t>
            </a:r>
            <a:endParaRPr lang="en-US" altLang="zh-CN" sz="2800" b="1" dirty="0">
              <a:solidFill>
                <a:srgbClr val="C00000"/>
              </a:solidFill>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p"/>
            </a:pPr>
            <a:r>
              <a:rPr lang="zh-CN" altLang="en-US" sz="2800" b="1" dirty="0">
                <a:latin typeface="Microsoft YaHei" panose="020B0503020204020204" pitchFamily="34" charset="-122"/>
                <a:ea typeface="Microsoft YaHei" panose="020B0503020204020204" pitchFamily="34" charset="-122"/>
              </a:rPr>
              <a:t>布尔变量</a:t>
            </a:r>
            <a:r>
              <a:rPr lang="en-US" altLang="zh-CN" sz="2800" b="1" dirty="0">
                <a:latin typeface="Microsoft YaHei" panose="020B0503020204020204" pitchFamily="34" charset="-122"/>
                <a:ea typeface="Microsoft YaHei" panose="020B0503020204020204" pitchFamily="34" charset="-122"/>
              </a:rPr>
              <a:t>/</a:t>
            </a:r>
            <a:r>
              <a:rPr lang="zh-CN" altLang="en-US" sz="2800" b="1" dirty="0">
                <a:latin typeface="Microsoft YaHei" panose="020B0503020204020204" pitchFamily="34" charset="-122"/>
                <a:ea typeface="Microsoft YaHei" panose="020B0503020204020204" pitchFamily="34" charset="-122"/>
              </a:rPr>
              <a:t>常量的名字，需要以</a:t>
            </a:r>
            <a:r>
              <a:rPr lang="en-US" altLang="zh-CN" sz="2800" b="1" dirty="0">
                <a:solidFill>
                  <a:srgbClr val="C00000"/>
                </a:solidFill>
                <a:latin typeface="Microsoft YaHei" panose="020B0503020204020204" pitchFamily="34" charset="-122"/>
                <a:ea typeface="Microsoft YaHei" panose="020B0503020204020204" pitchFamily="34" charset="-122"/>
              </a:rPr>
              <a:t>Is</a:t>
            </a:r>
            <a:r>
              <a:rPr lang="zh-CN" altLang="en-US" sz="2800" b="1" dirty="0">
                <a:solidFill>
                  <a:srgbClr val="C00000"/>
                </a:solidFill>
                <a:latin typeface="Microsoft YaHei" panose="020B0503020204020204" pitchFamily="34" charset="-122"/>
                <a:ea typeface="Microsoft YaHei" panose="020B0503020204020204" pitchFamily="34" charset="-122"/>
              </a:rPr>
              <a:t>开头</a:t>
            </a:r>
            <a:r>
              <a:rPr lang="zh-CN" altLang="en-US" sz="2800" b="1" dirty="0">
                <a:latin typeface="Microsoft YaHei" panose="020B0503020204020204" pitchFamily="34" charset="-122"/>
                <a:ea typeface="Microsoft YaHei" panose="020B0503020204020204" pitchFamily="34" charset="-122"/>
              </a:rPr>
              <a:t>，表明取值为</a:t>
            </a:r>
            <a:r>
              <a:rPr lang="en-US" altLang="zh-CN" sz="2800" b="1" dirty="0">
                <a:latin typeface="Microsoft YaHei" panose="020B0503020204020204" pitchFamily="34" charset="-122"/>
                <a:ea typeface="Microsoft YaHei" panose="020B0503020204020204" pitchFamily="34" charset="-122"/>
              </a:rPr>
              <a:t>true</a:t>
            </a:r>
            <a:r>
              <a:rPr lang="zh-CN" altLang="en-US" sz="2800" b="1" dirty="0">
                <a:latin typeface="Microsoft YaHei" panose="020B0503020204020204" pitchFamily="34" charset="-122"/>
                <a:ea typeface="Microsoft YaHei" panose="020B0503020204020204" pitchFamily="34" charset="-122"/>
              </a:rPr>
              <a:t>或</a:t>
            </a:r>
            <a:r>
              <a:rPr lang="en-US" altLang="zh-CN" sz="2800" b="1" dirty="0">
                <a:latin typeface="Microsoft YaHei" panose="020B0503020204020204" pitchFamily="34" charset="-122"/>
                <a:ea typeface="Microsoft YaHei" panose="020B0503020204020204" pitchFamily="34" charset="-122"/>
              </a:rPr>
              <a:t>false</a:t>
            </a:r>
            <a:r>
              <a:rPr lang="zh-CN" altLang="en-US" sz="2800" b="1" dirty="0">
                <a:latin typeface="Microsoft YaHei" panose="020B0503020204020204" pitchFamily="34" charset="-122"/>
                <a:ea typeface="Microsoft YaHei" panose="020B0503020204020204" pitchFamily="34" charset="-122"/>
              </a:rPr>
              <a:t>时，其物理意义</a:t>
            </a:r>
            <a:endParaRPr lang="en-US" altLang="zh-CN" sz="2800" b="1" dirty="0">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p"/>
            </a:pPr>
            <a:r>
              <a:rPr lang="zh-CN" altLang="en-US" sz="2800" b="1" dirty="0">
                <a:latin typeface="Microsoft YaHei" panose="020B0503020204020204" pitchFamily="34" charset="-122"/>
                <a:ea typeface="Microsoft YaHei" panose="020B0503020204020204" pitchFamily="34" charset="-122"/>
              </a:rPr>
              <a:t>变量</a:t>
            </a:r>
            <a:r>
              <a:rPr lang="en-US" altLang="zh-CN" sz="2800" b="1" dirty="0">
                <a:latin typeface="Microsoft YaHei" panose="020B0503020204020204" pitchFamily="34" charset="-122"/>
                <a:ea typeface="Microsoft YaHei" panose="020B0503020204020204" pitchFamily="34" charset="-122"/>
              </a:rPr>
              <a:t>/</a:t>
            </a:r>
            <a:r>
              <a:rPr lang="zh-CN" altLang="en-US" sz="2800" b="1" dirty="0">
                <a:latin typeface="Microsoft YaHei" panose="020B0503020204020204" pitchFamily="34" charset="-122"/>
                <a:ea typeface="Microsoft YaHei" panose="020B0503020204020204" pitchFamily="34" charset="-122"/>
              </a:rPr>
              <a:t>常量 </a:t>
            </a:r>
            <a:r>
              <a:rPr lang="zh-CN" altLang="en-US" sz="2800" b="1" dirty="0">
                <a:solidFill>
                  <a:srgbClr val="C00000"/>
                </a:solidFill>
                <a:latin typeface="Microsoft YaHei" panose="020B0503020204020204" pitchFamily="34" charset="-122"/>
                <a:ea typeface="Microsoft YaHei" panose="020B0503020204020204" pitchFamily="34" charset="-122"/>
              </a:rPr>
              <a:t>必须</a:t>
            </a:r>
            <a:r>
              <a:rPr lang="zh-CN" altLang="en-US" sz="2800" b="1" dirty="0">
                <a:latin typeface="Microsoft YaHei" panose="020B0503020204020204" pitchFamily="34" charset="-122"/>
                <a:ea typeface="Microsoft YaHei" panose="020B0503020204020204" pitchFamily="34" charset="-122"/>
              </a:rPr>
              <a:t>进行</a:t>
            </a:r>
            <a:r>
              <a:rPr lang="zh-CN" altLang="en-US" sz="2800" b="1" dirty="0">
                <a:solidFill>
                  <a:srgbClr val="C00000"/>
                </a:solidFill>
                <a:latin typeface="Microsoft YaHei" panose="020B0503020204020204" pitchFamily="34" charset="-122"/>
                <a:ea typeface="Microsoft YaHei" panose="020B0503020204020204" pitchFamily="34" charset="-122"/>
              </a:rPr>
              <a:t>初始化</a:t>
            </a:r>
            <a:endParaRPr lang="en-US" altLang="zh-CN" sz="2800" b="1" dirty="0">
              <a:solidFill>
                <a:srgbClr val="C00000"/>
              </a:solidFill>
              <a:latin typeface="Microsoft YaHei" panose="020B0503020204020204" pitchFamily="34" charset="-122"/>
              <a:ea typeface="Microsoft YaHei" panose="020B0503020204020204" pitchFamily="34" charset="-122"/>
            </a:endParaRPr>
          </a:p>
          <a:p>
            <a:pPr marL="571500" indent="-571500">
              <a:lnSpc>
                <a:spcPct val="150000"/>
              </a:lnSpc>
              <a:buFont typeface="Wingdings" pitchFamily="2" charset="2"/>
              <a:buChar char="p"/>
            </a:pPr>
            <a:r>
              <a:rPr lang="zh-CN" altLang="en-US" sz="2800" b="1" dirty="0">
                <a:latin typeface="Microsoft YaHei" panose="020B0503020204020204" pitchFamily="34" charset="-122"/>
                <a:ea typeface="Microsoft YaHei" panose="020B0503020204020204" pitchFamily="34" charset="-122"/>
              </a:rPr>
              <a:t>值字面量 </a:t>
            </a:r>
            <a:r>
              <a:rPr lang="zh-CN" altLang="en-US" sz="2800" b="1" dirty="0">
                <a:solidFill>
                  <a:srgbClr val="C00000"/>
                </a:solidFill>
                <a:latin typeface="Microsoft YaHei" panose="020B0503020204020204" pitchFamily="34" charset="-122"/>
                <a:ea typeface="Microsoft YaHei" panose="020B0503020204020204" pitchFamily="34" charset="-122"/>
              </a:rPr>
              <a:t>后缀</a:t>
            </a:r>
            <a:r>
              <a:rPr lang="zh-CN" altLang="en-US" sz="2800" b="1" dirty="0">
                <a:latin typeface="Microsoft YaHei" panose="020B0503020204020204" pitchFamily="34" charset="-122"/>
                <a:ea typeface="Microsoft YaHei" panose="020B0503020204020204" pitchFamily="34" charset="-122"/>
              </a:rPr>
              <a:t>必须</a:t>
            </a:r>
            <a:r>
              <a:rPr lang="zh-CN" altLang="en-US" sz="2800" b="1" dirty="0">
                <a:solidFill>
                  <a:srgbClr val="C00000"/>
                </a:solidFill>
                <a:latin typeface="Microsoft YaHei" panose="020B0503020204020204" pitchFamily="34" charset="-122"/>
                <a:ea typeface="Microsoft YaHei" panose="020B0503020204020204" pitchFamily="34" charset="-122"/>
              </a:rPr>
              <a:t>“应有尽有”</a:t>
            </a:r>
          </a:p>
        </p:txBody>
      </p:sp>
    </p:spTree>
    <p:extLst>
      <p:ext uri="{BB962C8B-B14F-4D97-AF65-F5344CB8AC3E}">
        <p14:creationId xmlns:p14="http://schemas.microsoft.com/office/powerpoint/2010/main" val="42534536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1514" y="168825"/>
            <a:ext cx="9002485" cy="905377"/>
          </a:xfrm>
        </p:spPr>
        <p:txBody>
          <a:bodyPr>
            <a:normAutofit/>
          </a:bodyPr>
          <a:lstStyle/>
          <a:p>
            <a:r>
              <a:rPr lang="zh-CN" altLang="en-US" dirty="0"/>
              <a:t>局部小结</a:t>
            </a:r>
            <a:r>
              <a:rPr lang="zh-CN" altLang="en-US" sz="2400" dirty="0">
                <a:solidFill>
                  <a:srgbClr val="FFFF00"/>
                </a:solidFill>
              </a:rPr>
              <a:t>：语法规范总结</a:t>
            </a:r>
          </a:p>
        </p:txBody>
      </p:sp>
      <p:sp>
        <p:nvSpPr>
          <p:cNvPr id="4" name="Date Placeholder 3"/>
          <p:cNvSpPr>
            <a:spLocks noGrp="1"/>
          </p:cNvSpPr>
          <p:nvPr>
            <p:ph type="dt" sz="half" idx="10"/>
          </p:nvPr>
        </p:nvSpPr>
        <p:spPr/>
        <p:txBody>
          <a:bodyPr/>
          <a:lstStyle/>
          <a:p>
            <a:fld id="{41EE3061-79BD-4DE0-B221-D8412E080A39}" type="datetime1">
              <a:rPr lang="zh-CN" altLang="en-US" smtClean="0"/>
              <a:t>2020/9/25</a:t>
            </a:fld>
            <a:endParaRPr lang="zh-CN" altLang="en-US"/>
          </a:p>
        </p:txBody>
      </p:sp>
      <p:sp>
        <p:nvSpPr>
          <p:cNvPr id="5" name="Footer Placeholder 4"/>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
        <p:nvSpPr>
          <p:cNvPr id="6" name="Slide Number Placeholder 5"/>
          <p:cNvSpPr>
            <a:spLocks noGrp="1"/>
          </p:cNvSpPr>
          <p:nvPr>
            <p:ph type="sldNum" sz="quarter" idx="12"/>
          </p:nvPr>
        </p:nvSpPr>
        <p:spPr/>
        <p:txBody>
          <a:bodyPr/>
          <a:lstStyle/>
          <a:p>
            <a:fld id="{57E71E5F-B3DE-4457-8F57-E0F998074911}" type="slidenum">
              <a:rPr lang="zh-CN" altLang="en-US" smtClean="0"/>
              <a:pPr/>
              <a:t>52</a:t>
            </a:fld>
            <a:endParaRPr lang="zh-CN" altLang="en-US"/>
          </a:p>
        </p:txBody>
      </p:sp>
      <p:sp>
        <p:nvSpPr>
          <p:cNvPr id="7" name="矩形 6">
            <a:extLst>
              <a:ext uri="{FF2B5EF4-FFF2-40B4-BE49-F238E27FC236}">
                <a16:creationId xmlns:a16="http://schemas.microsoft.com/office/drawing/2014/main" id="{F59CC546-8ACB-F745-84C8-74C327DCCDE8}"/>
              </a:ext>
            </a:extLst>
          </p:cNvPr>
          <p:cNvSpPr/>
          <p:nvPr/>
        </p:nvSpPr>
        <p:spPr>
          <a:xfrm>
            <a:off x="280705" y="2267501"/>
            <a:ext cx="4572000" cy="2122056"/>
          </a:xfrm>
          <a:prstGeom prst="rect">
            <a:avLst/>
          </a:prstGeom>
        </p:spPr>
        <p:txBody>
          <a:bodyPr>
            <a:spAutoFit/>
          </a:bodyPr>
          <a:lstStyle/>
          <a:p>
            <a:pPr>
              <a:lnSpc>
                <a:spcPct val="150000"/>
              </a:lnSpc>
            </a:pPr>
            <a:r>
              <a:rPr lang="en-US" altLang="zh-CN" dirty="0">
                <a:solidFill>
                  <a:srgbClr val="000000"/>
                </a:solidFill>
                <a:latin typeface="Menlo" panose="020B0609030804020204" pitchFamily="49" charset="0"/>
              </a:rPr>
              <a:t>    </a:t>
            </a:r>
            <a:r>
              <a:rPr lang="en-US" altLang="zh-CN" dirty="0">
                <a:solidFill>
                  <a:srgbClr val="AA0D91"/>
                </a:solidFill>
                <a:latin typeface="Menlo" panose="020B0609030804020204" pitchFamily="49" charset="0"/>
              </a:rPr>
              <a:t>int</a:t>
            </a:r>
            <a:r>
              <a:rPr lang="en-US" altLang="zh-CN" dirty="0">
                <a:solidFill>
                  <a:srgbClr val="000000"/>
                </a:solidFill>
                <a:latin typeface="Menlo" panose="020B0609030804020204" pitchFamily="49" charset="0"/>
              </a:rPr>
              <a:t> Num1, Num2;</a:t>
            </a:r>
          </a:p>
          <a:p>
            <a:pPr>
              <a:lnSpc>
                <a:spcPct val="150000"/>
              </a:lnSpc>
            </a:pPr>
            <a:r>
              <a:rPr lang="en-US" altLang="zh-CN" dirty="0">
                <a:solidFill>
                  <a:srgbClr val="000000"/>
                </a:solidFill>
                <a:latin typeface="Menlo" panose="020B0609030804020204" pitchFamily="49" charset="0"/>
              </a:rPr>
              <a:t>    </a:t>
            </a:r>
            <a:r>
              <a:rPr lang="en-US" altLang="zh-CN" dirty="0">
                <a:solidFill>
                  <a:srgbClr val="AA0D91"/>
                </a:solidFill>
                <a:latin typeface="Menlo" panose="020B0609030804020204" pitchFamily="49" charset="0"/>
              </a:rPr>
              <a:t>int</a:t>
            </a:r>
            <a:r>
              <a:rPr lang="en-US" altLang="zh-CN" dirty="0">
                <a:solidFill>
                  <a:srgbClr val="000000"/>
                </a:solidFill>
                <a:latin typeface="Menlo" panose="020B0609030804020204" pitchFamily="49" charset="0"/>
              </a:rPr>
              <a:t> </a:t>
            </a:r>
            <a:r>
              <a:rPr lang="en-US" altLang="zh-CN" dirty="0" err="1">
                <a:solidFill>
                  <a:srgbClr val="000000"/>
                </a:solidFill>
                <a:latin typeface="Menlo" panose="020B0609030804020204" pitchFamily="49" charset="0"/>
              </a:rPr>
              <a:t>Height_in_cm</a:t>
            </a:r>
            <a:r>
              <a:rPr lang="en-US" altLang="zh-CN" dirty="0">
                <a:solidFill>
                  <a:srgbClr val="000000"/>
                </a:solidFill>
                <a:latin typeface="Menlo" panose="020B0609030804020204" pitchFamily="49" charset="0"/>
              </a:rPr>
              <a:t>;</a:t>
            </a:r>
          </a:p>
          <a:p>
            <a:pPr>
              <a:lnSpc>
                <a:spcPct val="150000"/>
              </a:lnSpc>
            </a:pPr>
            <a:r>
              <a:rPr lang="en-US" altLang="zh-CN" dirty="0">
                <a:solidFill>
                  <a:srgbClr val="000000"/>
                </a:solidFill>
                <a:latin typeface="Menlo" panose="020B0609030804020204" pitchFamily="49" charset="0"/>
              </a:rPr>
              <a:t>    </a:t>
            </a:r>
            <a:r>
              <a:rPr lang="en-US" altLang="zh-CN" dirty="0">
                <a:solidFill>
                  <a:srgbClr val="AA0D91"/>
                </a:solidFill>
                <a:latin typeface="Menlo" panose="020B0609030804020204" pitchFamily="49" charset="0"/>
              </a:rPr>
              <a:t>_Bool</a:t>
            </a:r>
            <a:r>
              <a:rPr lang="en-US" altLang="zh-CN" dirty="0">
                <a:solidFill>
                  <a:srgbClr val="000000"/>
                </a:solidFill>
                <a:latin typeface="Menlo" panose="020B0609030804020204" pitchFamily="49" charset="0"/>
              </a:rPr>
              <a:t> </a:t>
            </a:r>
            <a:r>
              <a:rPr lang="en-US" altLang="zh-CN" dirty="0" err="1">
                <a:solidFill>
                  <a:srgbClr val="000000"/>
                </a:solidFill>
                <a:latin typeface="Menlo" panose="020B0609030804020204" pitchFamily="49" charset="0"/>
              </a:rPr>
              <a:t>FailFlag</a:t>
            </a:r>
            <a:r>
              <a:rPr lang="en-US" altLang="zh-CN" dirty="0">
                <a:solidFill>
                  <a:srgbClr val="000000"/>
                </a:solidFill>
                <a:latin typeface="Menlo" panose="020B0609030804020204" pitchFamily="49" charset="0"/>
              </a:rPr>
              <a:t> = </a:t>
            </a:r>
            <a:r>
              <a:rPr lang="en-US" altLang="zh-CN" dirty="0">
                <a:solidFill>
                  <a:srgbClr val="1C00CF"/>
                </a:solidFill>
                <a:latin typeface="Menlo" panose="020B0609030804020204" pitchFamily="49" charset="0"/>
              </a:rPr>
              <a:t>0</a:t>
            </a:r>
            <a:r>
              <a:rPr lang="en-US" altLang="zh-CN" dirty="0">
                <a:solidFill>
                  <a:srgbClr val="000000"/>
                </a:solidFill>
                <a:latin typeface="Menlo" panose="020B0609030804020204" pitchFamily="49" charset="0"/>
              </a:rPr>
              <a:t>;</a:t>
            </a:r>
          </a:p>
          <a:p>
            <a:pPr>
              <a:lnSpc>
                <a:spcPct val="150000"/>
              </a:lnSpc>
            </a:pPr>
            <a:r>
              <a:rPr lang="en-US" altLang="zh-CN" dirty="0">
                <a:solidFill>
                  <a:srgbClr val="000000"/>
                </a:solidFill>
                <a:latin typeface="Menlo" panose="020B0609030804020204" pitchFamily="49" charset="0"/>
              </a:rPr>
              <a:t>    </a:t>
            </a:r>
            <a:r>
              <a:rPr lang="en-US" altLang="zh-CN" dirty="0">
                <a:solidFill>
                  <a:srgbClr val="AA0D91"/>
                </a:solidFill>
                <a:latin typeface="Menlo" panose="020B0609030804020204" pitchFamily="49" charset="0"/>
              </a:rPr>
              <a:t>_Bool</a:t>
            </a:r>
            <a:r>
              <a:rPr lang="en-US" altLang="zh-CN" dirty="0">
                <a:solidFill>
                  <a:srgbClr val="000000"/>
                </a:solidFill>
                <a:latin typeface="Menlo" panose="020B0609030804020204" pitchFamily="49" charset="0"/>
              </a:rPr>
              <a:t> </a:t>
            </a:r>
            <a:r>
              <a:rPr lang="en-US" altLang="zh-CN" dirty="0" err="1">
                <a:solidFill>
                  <a:srgbClr val="000000"/>
                </a:solidFill>
                <a:latin typeface="Menlo" panose="020B0609030804020204" pitchFamily="49" charset="0"/>
              </a:rPr>
              <a:t>IsFailed</a:t>
            </a:r>
            <a:r>
              <a:rPr lang="en-US" altLang="zh-CN" dirty="0">
                <a:solidFill>
                  <a:srgbClr val="000000"/>
                </a:solidFill>
                <a:latin typeface="Menlo" panose="020B0609030804020204" pitchFamily="49" charset="0"/>
              </a:rPr>
              <a:t> = </a:t>
            </a:r>
            <a:r>
              <a:rPr lang="en-US" altLang="zh-CN" dirty="0">
                <a:solidFill>
                  <a:srgbClr val="1C00CF"/>
                </a:solidFill>
                <a:latin typeface="Menlo" panose="020B0609030804020204" pitchFamily="49" charset="0"/>
              </a:rPr>
              <a:t>0</a:t>
            </a:r>
            <a:r>
              <a:rPr lang="en-US" altLang="zh-CN" dirty="0">
                <a:solidFill>
                  <a:srgbClr val="000000"/>
                </a:solidFill>
                <a:latin typeface="Menlo" panose="020B0609030804020204" pitchFamily="49" charset="0"/>
              </a:rPr>
              <a:t>;</a:t>
            </a:r>
          </a:p>
          <a:p>
            <a:pPr>
              <a:lnSpc>
                <a:spcPct val="150000"/>
              </a:lnSpc>
            </a:pPr>
            <a:r>
              <a:rPr lang="en-US" altLang="zh-CN" dirty="0">
                <a:solidFill>
                  <a:srgbClr val="000000"/>
                </a:solidFill>
                <a:latin typeface="Menlo" panose="020B0609030804020204" pitchFamily="49" charset="0"/>
              </a:rPr>
              <a:t>    </a:t>
            </a:r>
            <a:r>
              <a:rPr lang="en-US" altLang="zh-CN" dirty="0">
                <a:solidFill>
                  <a:srgbClr val="AA0D91"/>
                </a:solidFill>
                <a:latin typeface="Menlo" panose="020B0609030804020204" pitchFamily="49" charset="0"/>
              </a:rPr>
              <a:t>float</a:t>
            </a:r>
            <a:r>
              <a:rPr lang="en-US" altLang="zh-CN" dirty="0">
                <a:solidFill>
                  <a:srgbClr val="000000"/>
                </a:solidFill>
                <a:latin typeface="Menlo" panose="020B0609030804020204" pitchFamily="49" charset="0"/>
              </a:rPr>
              <a:t> Num4 = </a:t>
            </a:r>
            <a:r>
              <a:rPr lang="en-US" altLang="zh-CN" dirty="0">
                <a:solidFill>
                  <a:srgbClr val="1C00CF"/>
                </a:solidFill>
                <a:latin typeface="Menlo" panose="020B0609030804020204" pitchFamily="49" charset="0"/>
              </a:rPr>
              <a:t>3.15</a:t>
            </a:r>
            <a:r>
              <a:rPr lang="en-US" altLang="zh-CN" dirty="0">
                <a:solidFill>
                  <a:srgbClr val="000000"/>
                </a:solidFill>
                <a:latin typeface="Menlo" panose="020B0609030804020204" pitchFamily="49" charset="0"/>
              </a:rPr>
              <a:t>;</a:t>
            </a:r>
            <a:endParaRPr lang="en-US" altLang="zh-CN" dirty="0">
              <a:solidFill>
                <a:srgbClr val="000000"/>
              </a:solidFill>
              <a:effectLst/>
              <a:latin typeface="Menlo" panose="020B0609030804020204" pitchFamily="49" charset="0"/>
            </a:endParaRPr>
          </a:p>
        </p:txBody>
      </p:sp>
      <p:sp>
        <p:nvSpPr>
          <p:cNvPr id="8" name="文本框 7">
            <a:extLst>
              <a:ext uri="{FF2B5EF4-FFF2-40B4-BE49-F238E27FC236}">
                <a16:creationId xmlns:a16="http://schemas.microsoft.com/office/drawing/2014/main" id="{E0C8477B-CE5C-A74F-ABA6-6F6E93710797}"/>
              </a:ext>
            </a:extLst>
          </p:cNvPr>
          <p:cNvSpPr txBox="1"/>
          <p:nvPr/>
        </p:nvSpPr>
        <p:spPr>
          <a:xfrm>
            <a:off x="783772" y="1536421"/>
            <a:ext cx="6186309" cy="369332"/>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以下变量定义，不符合语法规范的地方在哪里？如何改正？</a:t>
            </a:r>
          </a:p>
        </p:txBody>
      </p:sp>
    </p:spTree>
    <p:extLst>
      <p:ext uri="{BB962C8B-B14F-4D97-AF65-F5344CB8AC3E}">
        <p14:creationId xmlns:p14="http://schemas.microsoft.com/office/powerpoint/2010/main" val="16582177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duotone>
              <a:schemeClr val="accent5">
                <a:shade val="45000"/>
                <a:satMod val="135000"/>
              </a:schemeClr>
              <a:prstClr val="white"/>
            </a:duotone>
          </a:blip>
          <a:stretch>
            <a:fillRect/>
          </a:stretch>
        </p:blipFill>
        <p:spPr>
          <a:xfrm>
            <a:off x="3361556" y="1867140"/>
            <a:ext cx="5715000" cy="3790950"/>
          </a:xfrm>
          <a:prstGeom prst="rect">
            <a:avLst/>
          </a:prstGeom>
          <a:noFill/>
          <a:effectLst>
            <a:softEdge rad="635000"/>
          </a:effectLst>
        </p:spPr>
      </p:pic>
      <p:sp>
        <p:nvSpPr>
          <p:cNvPr id="2" name="Title 1"/>
          <p:cNvSpPr>
            <a:spLocks noGrp="1"/>
          </p:cNvSpPr>
          <p:nvPr>
            <p:ph type="title"/>
          </p:nvPr>
        </p:nvSpPr>
        <p:spPr/>
        <p:txBody>
          <a:bodyPr/>
          <a:lstStyle/>
          <a:p>
            <a:r>
              <a:rPr lang="zh-CN" altLang="en-US" dirty="0"/>
              <a:t>本节课主要内容</a:t>
            </a:r>
          </a:p>
        </p:txBody>
      </p:sp>
      <p:sp>
        <p:nvSpPr>
          <p:cNvPr id="3" name="Content Placeholder 2"/>
          <p:cNvSpPr>
            <a:spLocks noGrp="1"/>
          </p:cNvSpPr>
          <p:nvPr>
            <p:ph idx="1"/>
          </p:nvPr>
        </p:nvSpPr>
        <p:spPr/>
        <p:txBody>
          <a:bodyPr>
            <a:normAutofit/>
          </a:bodyPr>
          <a:lstStyle/>
          <a:p>
            <a:r>
              <a:rPr lang="en-US" altLang="zh-CN" b="1" dirty="0"/>
              <a:t>1. </a:t>
            </a:r>
            <a:r>
              <a:rPr lang="zh-CN" altLang="en-US" b="1" dirty="0"/>
              <a:t>数据存储与类型</a:t>
            </a:r>
            <a:endParaRPr lang="en-US" altLang="zh-CN" b="1" dirty="0"/>
          </a:p>
          <a:p>
            <a:r>
              <a:rPr lang="en-US" altLang="zh-CN" b="1" dirty="0"/>
              <a:t>2. </a:t>
            </a:r>
            <a:r>
              <a:rPr lang="zh-CN" altLang="en-US" b="1" dirty="0"/>
              <a:t>常量与变量</a:t>
            </a:r>
            <a:endParaRPr lang="en-US" altLang="zh-CN" b="1" dirty="0"/>
          </a:p>
          <a:p>
            <a:r>
              <a:rPr lang="en-US" altLang="zh-CN" b="1" dirty="0">
                <a:solidFill>
                  <a:srgbClr val="C00000"/>
                </a:solidFill>
              </a:rPr>
              <a:t>3. </a:t>
            </a:r>
            <a:r>
              <a:rPr lang="zh-CN" altLang="en-US" b="1" dirty="0">
                <a:solidFill>
                  <a:srgbClr val="C00000"/>
                </a:solidFill>
              </a:rPr>
              <a:t>格式化输入与输出</a:t>
            </a:r>
            <a:endParaRPr lang="en-US" altLang="zh-CN" b="1" dirty="0">
              <a:solidFill>
                <a:srgbClr val="C00000"/>
              </a:solidFill>
            </a:endParaRPr>
          </a:p>
        </p:txBody>
      </p:sp>
      <p:sp>
        <p:nvSpPr>
          <p:cNvPr id="4" name="Date Placeholder 3"/>
          <p:cNvSpPr>
            <a:spLocks noGrp="1"/>
          </p:cNvSpPr>
          <p:nvPr>
            <p:ph type="dt" sz="half" idx="10"/>
          </p:nvPr>
        </p:nvSpPr>
        <p:spPr/>
        <p:txBody>
          <a:bodyPr/>
          <a:lstStyle/>
          <a:p>
            <a:fld id="{5988B3DA-8C00-4C6F-A16D-A9ABDC49281E}" type="datetime1">
              <a:rPr lang="zh-CN" altLang="en-US" smtClean="0"/>
              <a:t>2020/9/25</a:t>
            </a:fld>
            <a:endParaRPr lang="zh-CN" altLang="en-US"/>
          </a:p>
        </p:txBody>
      </p:sp>
      <p:sp>
        <p:nvSpPr>
          <p:cNvPr id="5" name="Footer Placeholder 4"/>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
        <p:nvSpPr>
          <p:cNvPr id="6" name="Slide Number Placeholder 5"/>
          <p:cNvSpPr>
            <a:spLocks noGrp="1"/>
          </p:cNvSpPr>
          <p:nvPr>
            <p:ph type="sldNum" sz="quarter" idx="12"/>
          </p:nvPr>
        </p:nvSpPr>
        <p:spPr/>
        <p:txBody>
          <a:bodyPr/>
          <a:lstStyle/>
          <a:p>
            <a:fld id="{57E71E5F-B3DE-4457-8F57-E0F998074911}" type="slidenum">
              <a:rPr lang="zh-CN" altLang="en-US" smtClean="0"/>
              <a:pPr/>
              <a:t>53</a:t>
            </a:fld>
            <a:endParaRPr lang="zh-CN" altLang="en-US"/>
          </a:p>
        </p:txBody>
      </p:sp>
      <p:sp>
        <p:nvSpPr>
          <p:cNvPr id="7" name="AutoShape 2" descr="https://timgsa.baidu.com/timg?image&amp;quality=80&amp;size=b9999_10000&amp;sec=1505123440613&amp;di=a5713a170bfc42674e79842a63fd0ebb&amp;imgtype=0&amp;src=http%3A%2F%2Fupload.semidata.info%2Fnew.eefocus.com%2Farticle%2Fimage%2F2017%2F02%2F17%2F58a682f945850-thumb.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Picture 7"/>
          <p:cNvPicPr>
            <a:picLocks noChangeAspect="1"/>
          </p:cNvPicPr>
          <p:nvPr/>
        </p:nvPicPr>
        <p:blipFill>
          <a:blip r:embed="rId4"/>
          <a:stretch>
            <a:fillRect/>
          </a:stretch>
        </p:blipFill>
        <p:spPr>
          <a:xfrm>
            <a:off x="4303827" y="2586828"/>
            <a:ext cx="3452224" cy="2589168"/>
          </a:xfrm>
          <a:prstGeom prst="rect">
            <a:avLst/>
          </a:prstGeom>
          <a:noFill/>
          <a:effectLst>
            <a:softEdge rad="635000"/>
          </a:effectLst>
        </p:spPr>
      </p:pic>
    </p:spTree>
    <p:extLst>
      <p:ext uri="{BB962C8B-B14F-4D97-AF65-F5344CB8AC3E}">
        <p14:creationId xmlns:p14="http://schemas.microsoft.com/office/powerpoint/2010/main" val="39926399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4" name="Rectangle 4"/>
          <p:cNvSpPr>
            <a:spLocks noGrp="1" noChangeArrowheads="1"/>
          </p:cNvSpPr>
          <p:nvPr>
            <p:ph idx="1"/>
          </p:nvPr>
        </p:nvSpPr>
        <p:spPr/>
        <p:txBody>
          <a:bodyPr/>
          <a:lstStyle/>
          <a:p>
            <a:r>
              <a:rPr lang="en-US" altLang="zh-CN" dirty="0"/>
              <a:t>C</a:t>
            </a:r>
            <a:r>
              <a:rPr lang="zh-CN" altLang="en-US" dirty="0"/>
              <a:t>语言无</a:t>
            </a:r>
            <a:r>
              <a:rPr lang="en-US" altLang="zh-CN" dirty="0"/>
              <a:t>I/O</a:t>
            </a:r>
            <a:r>
              <a:rPr lang="zh-CN" altLang="en-US" dirty="0"/>
              <a:t>语句，</a:t>
            </a:r>
            <a:r>
              <a:rPr lang="en-US" altLang="zh-CN" dirty="0"/>
              <a:t>I/O</a:t>
            </a:r>
            <a:r>
              <a:rPr lang="zh-CN" altLang="en-US" dirty="0"/>
              <a:t>操作由函数实现</a:t>
            </a:r>
          </a:p>
          <a:p>
            <a:r>
              <a:rPr lang="zh-CN" altLang="en-US" dirty="0"/>
              <a:t> </a:t>
            </a:r>
            <a:r>
              <a:rPr lang="en-US" altLang="zh-CN" dirty="0">
                <a:solidFill>
                  <a:srgbClr val="643820"/>
                </a:solidFill>
                <a:latin typeface="Menlo" panose="020B0609030804020204" pitchFamily="49" charset="0"/>
              </a:rPr>
              <a:t>#include </a:t>
            </a:r>
            <a:r>
              <a:rPr lang="en-US" altLang="zh-CN" dirty="0">
                <a:solidFill>
                  <a:srgbClr val="C41A16"/>
                </a:solidFill>
                <a:latin typeface="Menlo" panose="020B0609030804020204" pitchFamily="49" charset="0"/>
              </a:rPr>
              <a:t>&lt;</a:t>
            </a:r>
            <a:r>
              <a:rPr lang="en-US" altLang="zh-CN" dirty="0" err="1">
                <a:solidFill>
                  <a:srgbClr val="C41A16"/>
                </a:solidFill>
                <a:latin typeface="Menlo" panose="020B0609030804020204" pitchFamily="49" charset="0"/>
              </a:rPr>
              <a:t>stdio.h</a:t>
            </a:r>
            <a:r>
              <a:rPr lang="en-US" altLang="zh-CN" dirty="0">
                <a:solidFill>
                  <a:srgbClr val="C41A16"/>
                </a:solidFill>
                <a:latin typeface="Menlo" panose="020B0609030804020204" pitchFamily="49" charset="0"/>
              </a:rPr>
              <a:t>&gt;</a:t>
            </a:r>
            <a:endParaRPr lang="en-US" altLang="zh-CN" dirty="0">
              <a:solidFill>
                <a:srgbClr val="643820"/>
              </a:solidFill>
              <a:latin typeface="Menlo" panose="020B0609030804020204" pitchFamily="49" charset="0"/>
            </a:endParaRPr>
          </a:p>
          <a:p>
            <a:endParaRPr lang="en-US" altLang="zh-CN" dirty="0"/>
          </a:p>
        </p:txBody>
      </p:sp>
      <p:sp>
        <p:nvSpPr>
          <p:cNvPr id="2" name="Title 1"/>
          <p:cNvSpPr>
            <a:spLocks noGrp="1"/>
          </p:cNvSpPr>
          <p:nvPr>
            <p:ph type="title"/>
          </p:nvPr>
        </p:nvSpPr>
        <p:spPr/>
        <p:txBody>
          <a:bodyPr/>
          <a:lstStyle/>
          <a:p>
            <a:r>
              <a:rPr lang="en-US" altLang="zh-CN" dirty="0"/>
              <a:t>3. </a:t>
            </a:r>
            <a:r>
              <a:rPr lang="zh-CN" altLang="en-US" dirty="0"/>
              <a:t>数据输入输出</a:t>
            </a:r>
          </a:p>
        </p:txBody>
      </p:sp>
      <p:sp>
        <p:nvSpPr>
          <p:cNvPr id="8" name="Text Box 43"/>
          <p:cNvSpPr txBox="1">
            <a:spLocks noChangeArrowheads="1"/>
          </p:cNvSpPr>
          <p:nvPr/>
        </p:nvSpPr>
        <p:spPr bwMode="auto">
          <a:xfrm>
            <a:off x="838926" y="3368128"/>
            <a:ext cx="1535688" cy="340735"/>
          </a:xfrm>
          <a:prstGeom prst="rect">
            <a:avLst/>
          </a:prstGeom>
          <a:solidFill>
            <a:srgbClr val="336699"/>
          </a:solidFill>
          <a:ln w="3175" algn="ctr">
            <a:solidFill>
              <a:srgbClr val="0000FF"/>
            </a:solidFill>
            <a:miter lim="800000"/>
            <a:headEnd/>
            <a:tailEnd/>
          </a:ln>
        </p:spPr>
        <p:txBody>
          <a:bodyPr wrap="square" lIns="90000" tIns="46800" rIns="90000" bIns="46800">
            <a:spAutoFit/>
          </a:bodyPr>
          <a:lstStyle>
            <a:lvl1pPr eaLnBrk="0" hangingPunct="0">
              <a:defRPr sz="2400">
                <a:solidFill>
                  <a:schemeClr val="tx1"/>
                </a:solidFill>
                <a:latin typeface="Tahoma" panose="020B0604030504040204" pitchFamily="34" charset="0"/>
                <a:ea typeface="楷体_GB2312" pitchFamily="49" charset="-122"/>
              </a:defRPr>
            </a:lvl1pPr>
            <a:lvl2pPr marL="742950" indent="-285750" eaLnBrk="0" hangingPunct="0">
              <a:defRPr sz="2400">
                <a:solidFill>
                  <a:schemeClr val="tx1"/>
                </a:solidFill>
                <a:latin typeface="Tahoma" panose="020B0604030504040204" pitchFamily="34" charset="0"/>
                <a:ea typeface="楷体_GB2312" pitchFamily="49" charset="-122"/>
              </a:defRPr>
            </a:lvl2pPr>
            <a:lvl3pPr marL="1143000" indent="-228600" eaLnBrk="0" hangingPunct="0">
              <a:defRPr sz="2400">
                <a:solidFill>
                  <a:schemeClr val="tx1"/>
                </a:solidFill>
                <a:latin typeface="Tahoma" panose="020B0604030504040204" pitchFamily="34" charset="0"/>
                <a:ea typeface="楷体_GB2312" pitchFamily="49" charset="-122"/>
              </a:defRPr>
            </a:lvl3pPr>
            <a:lvl4pPr marL="1600200" indent="-228600" eaLnBrk="0" hangingPunct="0">
              <a:defRPr sz="2400">
                <a:solidFill>
                  <a:schemeClr val="tx1"/>
                </a:solidFill>
                <a:latin typeface="Tahoma" panose="020B0604030504040204" pitchFamily="34" charset="0"/>
                <a:ea typeface="楷体_GB2312" pitchFamily="49" charset="-122"/>
              </a:defRPr>
            </a:lvl4pPr>
            <a:lvl5pPr marL="2057400" indent="-228600" eaLnBrk="0" hangingPunct="0">
              <a:defRPr sz="2400">
                <a:solidFill>
                  <a:schemeClr val="tx1"/>
                </a:solidFill>
                <a:latin typeface="Tahoma" panose="020B0604030504040204" pitchFamily="34" charset="0"/>
                <a:ea typeface="楷体_GB2312" pitchFamily="49" charset="-122"/>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ea typeface="楷体_GB2312" pitchFamily="49" charset="-122"/>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ea typeface="楷体_GB2312" pitchFamily="49" charset="-122"/>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ea typeface="楷体_GB2312" pitchFamily="49" charset="-122"/>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ea typeface="楷体_GB2312" pitchFamily="49" charset="-122"/>
              </a:defRPr>
            </a:lvl9pPr>
          </a:lstStyle>
          <a:p>
            <a:pPr algn="ctr" eaLnBrk="1" hangingPunct="1">
              <a:spcBef>
                <a:spcPct val="50000"/>
              </a:spcBef>
            </a:pPr>
            <a:r>
              <a:rPr lang="en-US" altLang="zh-CN" sz="1600" dirty="0">
                <a:solidFill>
                  <a:schemeClr val="bg1"/>
                </a:solidFill>
                <a:latin typeface="微软雅黑" panose="020B0503020204020204" pitchFamily="34" charset="-122"/>
                <a:ea typeface="微软雅黑" panose="020B0503020204020204" pitchFamily="34" charset="-122"/>
              </a:rPr>
              <a:t>input</a:t>
            </a:r>
          </a:p>
        </p:txBody>
      </p:sp>
      <p:sp>
        <p:nvSpPr>
          <p:cNvPr id="9" name="Text Box 44"/>
          <p:cNvSpPr txBox="1">
            <a:spLocks noChangeArrowheads="1"/>
          </p:cNvSpPr>
          <p:nvPr/>
        </p:nvSpPr>
        <p:spPr bwMode="auto">
          <a:xfrm>
            <a:off x="2539852" y="2841765"/>
            <a:ext cx="513694" cy="1325620"/>
          </a:xfrm>
          <a:prstGeom prst="rect">
            <a:avLst/>
          </a:prstGeom>
          <a:solidFill>
            <a:srgbClr val="336699"/>
          </a:solidFill>
          <a:ln w="3175" algn="ctr">
            <a:solidFill>
              <a:srgbClr val="0000FF"/>
            </a:solidFill>
            <a:miter lim="800000"/>
            <a:headEnd/>
            <a:tailEnd/>
          </a:ln>
        </p:spPr>
        <p:txBody>
          <a:bodyPr wrap="square" lIns="90000" tIns="46800" rIns="90000" bIns="46800">
            <a:spAutoFit/>
          </a:bodyPr>
          <a:lstStyle>
            <a:defPPr>
              <a:defRPr lang="zh-CN"/>
            </a:defPPr>
            <a:lvl1pPr>
              <a:spcBef>
                <a:spcPct val="50000"/>
              </a:spcBef>
              <a:defRPr sz="1600">
                <a:solidFill>
                  <a:schemeClr val="bg1"/>
                </a:solidFill>
                <a:latin typeface="微软雅黑" panose="020B0503020204020204" pitchFamily="34" charset="-122"/>
                <a:ea typeface="微软雅黑" panose="020B0503020204020204" pitchFamily="34" charset="-122"/>
              </a:defRPr>
            </a:lvl1pPr>
            <a:lvl2pPr marL="742950" indent="-285750" eaLnBrk="0" hangingPunct="0">
              <a:defRPr sz="2400">
                <a:latin typeface="Tahoma" panose="020B0604030504040204" pitchFamily="34" charset="0"/>
                <a:ea typeface="楷体_GB2312" pitchFamily="49" charset="-122"/>
              </a:defRPr>
            </a:lvl2pPr>
            <a:lvl3pPr marL="1143000" indent="-228600" eaLnBrk="0" hangingPunct="0">
              <a:defRPr sz="2400">
                <a:latin typeface="Tahoma" panose="020B0604030504040204" pitchFamily="34" charset="0"/>
                <a:ea typeface="楷体_GB2312" pitchFamily="49" charset="-122"/>
              </a:defRPr>
            </a:lvl3pPr>
            <a:lvl4pPr marL="1600200" indent="-228600" eaLnBrk="0" hangingPunct="0">
              <a:defRPr sz="2400">
                <a:latin typeface="Tahoma" panose="020B0604030504040204" pitchFamily="34" charset="0"/>
                <a:ea typeface="楷体_GB2312" pitchFamily="49" charset="-122"/>
              </a:defRPr>
            </a:lvl4pPr>
            <a:lvl5pPr marL="2057400" indent="-228600" eaLnBrk="0" hangingPunct="0">
              <a:defRPr sz="2400">
                <a:latin typeface="Tahoma" panose="020B0604030504040204" pitchFamily="34" charset="0"/>
                <a:ea typeface="楷体_GB2312" pitchFamily="49" charset="-122"/>
              </a:defRPr>
            </a:lvl5pPr>
            <a:lvl6pPr marL="2514600" indent="-228600" algn="ctr" eaLnBrk="0" fontAlgn="base" hangingPunct="0">
              <a:spcBef>
                <a:spcPct val="0"/>
              </a:spcBef>
              <a:spcAft>
                <a:spcPct val="0"/>
              </a:spcAft>
              <a:defRPr sz="2400">
                <a:latin typeface="Tahoma" panose="020B0604030504040204" pitchFamily="34" charset="0"/>
                <a:ea typeface="楷体_GB2312" pitchFamily="49" charset="-122"/>
              </a:defRPr>
            </a:lvl6pPr>
            <a:lvl7pPr marL="2971800" indent="-228600" algn="ctr" eaLnBrk="0" fontAlgn="base" hangingPunct="0">
              <a:spcBef>
                <a:spcPct val="0"/>
              </a:spcBef>
              <a:spcAft>
                <a:spcPct val="0"/>
              </a:spcAft>
              <a:defRPr sz="2400">
                <a:latin typeface="Tahoma" panose="020B0604030504040204" pitchFamily="34" charset="0"/>
                <a:ea typeface="楷体_GB2312" pitchFamily="49" charset="-122"/>
              </a:defRPr>
            </a:lvl7pPr>
            <a:lvl8pPr marL="3429000" indent="-228600" algn="ctr" eaLnBrk="0" fontAlgn="base" hangingPunct="0">
              <a:spcBef>
                <a:spcPct val="0"/>
              </a:spcBef>
              <a:spcAft>
                <a:spcPct val="0"/>
              </a:spcAft>
              <a:defRPr sz="2400">
                <a:latin typeface="Tahoma" panose="020B0604030504040204" pitchFamily="34" charset="0"/>
                <a:ea typeface="楷体_GB2312" pitchFamily="49" charset="-122"/>
              </a:defRPr>
            </a:lvl8pPr>
            <a:lvl9pPr marL="3886200" indent="-228600" algn="ctr" eaLnBrk="0" fontAlgn="base" hangingPunct="0">
              <a:spcBef>
                <a:spcPct val="0"/>
              </a:spcBef>
              <a:spcAft>
                <a:spcPct val="0"/>
              </a:spcAft>
              <a:defRPr sz="2400">
                <a:latin typeface="Tahoma" panose="020B0604030504040204" pitchFamily="34" charset="0"/>
                <a:ea typeface="楷体_GB2312" pitchFamily="49" charset="-122"/>
              </a:defRPr>
            </a:lvl9pPr>
          </a:lstStyle>
          <a:p>
            <a:pPr algn="ctr"/>
            <a:r>
              <a:rPr lang="zh-CN" altLang="en-US" dirty="0"/>
              <a:t>只有缓冲型</a:t>
            </a:r>
          </a:p>
        </p:txBody>
      </p:sp>
      <p:sp>
        <p:nvSpPr>
          <p:cNvPr id="13" name="Text Box 50"/>
          <p:cNvSpPr txBox="1">
            <a:spLocks noChangeArrowheads="1"/>
          </p:cNvSpPr>
          <p:nvPr/>
        </p:nvSpPr>
        <p:spPr bwMode="auto">
          <a:xfrm>
            <a:off x="3671249" y="3042634"/>
            <a:ext cx="2185456" cy="340735"/>
          </a:xfrm>
          <a:prstGeom prst="rect">
            <a:avLst/>
          </a:prstGeom>
          <a:solidFill>
            <a:srgbClr val="336699"/>
          </a:solidFill>
          <a:ln w="3175" algn="ctr">
            <a:solidFill>
              <a:srgbClr val="0000FF"/>
            </a:solidFill>
            <a:miter lim="800000"/>
            <a:headEnd/>
            <a:tailEnd/>
          </a:ln>
        </p:spPr>
        <p:txBody>
          <a:bodyPr wrap="square" lIns="90000" tIns="46800" rIns="90000" bIns="46800">
            <a:spAutoFit/>
          </a:bodyPr>
          <a:lstStyle>
            <a:defPPr>
              <a:defRPr lang="zh-CN"/>
            </a:defPPr>
            <a:lvl1pPr>
              <a:spcBef>
                <a:spcPct val="50000"/>
              </a:spcBef>
              <a:defRPr sz="1600">
                <a:solidFill>
                  <a:schemeClr val="bg1"/>
                </a:solidFill>
                <a:latin typeface="微软雅黑" panose="020B0503020204020204" pitchFamily="34" charset="-122"/>
                <a:ea typeface="微软雅黑" panose="020B0503020204020204" pitchFamily="34" charset="-122"/>
              </a:defRPr>
            </a:lvl1pPr>
            <a:lvl2pPr marL="742950" indent="-285750" eaLnBrk="0" hangingPunct="0">
              <a:defRPr sz="2400">
                <a:latin typeface="Tahoma" panose="020B0604030504040204" pitchFamily="34" charset="0"/>
                <a:ea typeface="楷体_GB2312" pitchFamily="49" charset="-122"/>
              </a:defRPr>
            </a:lvl2pPr>
            <a:lvl3pPr marL="1143000" indent="-228600" eaLnBrk="0" hangingPunct="0">
              <a:defRPr sz="2400">
                <a:latin typeface="Tahoma" panose="020B0604030504040204" pitchFamily="34" charset="0"/>
                <a:ea typeface="楷体_GB2312" pitchFamily="49" charset="-122"/>
              </a:defRPr>
            </a:lvl3pPr>
            <a:lvl4pPr marL="1600200" indent="-228600" eaLnBrk="0" hangingPunct="0">
              <a:defRPr sz="2400">
                <a:latin typeface="Tahoma" panose="020B0604030504040204" pitchFamily="34" charset="0"/>
                <a:ea typeface="楷体_GB2312" pitchFamily="49" charset="-122"/>
              </a:defRPr>
            </a:lvl4pPr>
            <a:lvl5pPr marL="2057400" indent="-228600" eaLnBrk="0" hangingPunct="0">
              <a:defRPr sz="2400">
                <a:latin typeface="Tahoma" panose="020B0604030504040204" pitchFamily="34" charset="0"/>
                <a:ea typeface="楷体_GB2312" pitchFamily="49" charset="-122"/>
              </a:defRPr>
            </a:lvl5pPr>
            <a:lvl6pPr marL="2514600" indent="-228600" algn="ctr" eaLnBrk="0" fontAlgn="base" hangingPunct="0">
              <a:spcBef>
                <a:spcPct val="0"/>
              </a:spcBef>
              <a:spcAft>
                <a:spcPct val="0"/>
              </a:spcAft>
              <a:defRPr sz="2400">
                <a:latin typeface="Tahoma" panose="020B0604030504040204" pitchFamily="34" charset="0"/>
                <a:ea typeface="楷体_GB2312" pitchFamily="49" charset="-122"/>
              </a:defRPr>
            </a:lvl6pPr>
            <a:lvl7pPr marL="2971800" indent="-228600" algn="ctr" eaLnBrk="0" fontAlgn="base" hangingPunct="0">
              <a:spcBef>
                <a:spcPct val="0"/>
              </a:spcBef>
              <a:spcAft>
                <a:spcPct val="0"/>
              </a:spcAft>
              <a:defRPr sz="2400">
                <a:latin typeface="Tahoma" panose="020B0604030504040204" pitchFamily="34" charset="0"/>
                <a:ea typeface="楷体_GB2312" pitchFamily="49" charset="-122"/>
              </a:defRPr>
            </a:lvl7pPr>
            <a:lvl8pPr marL="3429000" indent="-228600" algn="ctr" eaLnBrk="0" fontAlgn="base" hangingPunct="0">
              <a:spcBef>
                <a:spcPct val="0"/>
              </a:spcBef>
              <a:spcAft>
                <a:spcPct val="0"/>
              </a:spcAft>
              <a:defRPr sz="2400">
                <a:latin typeface="Tahoma" panose="020B0604030504040204" pitchFamily="34" charset="0"/>
                <a:ea typeface="楷体_GB2312" pitchFamily="49" charset="-122"/>
              </a:defRPr>
            </a:lvl8pPr>
            <a:lvl9pPr marL="3886200" indent="-228600" algn="ctr" eaLnBrk="0" fontAlgn="base" hangingPunct="0">
              <a:spcBef>
                <a:spcPct val="0"/>
              </a:spcBef>
              <a:spcAft>
                <a:spcPct val="0"/>
              </a:spcAft>
              <a:defRPr sz="2400">
                <a:latin typeface="Tahoma" panose="020B0604030504040204" pitchFamily="34" charset="0"/>
                <a:ea typeface="楷体_GB2312" pitchFamily="49" charset="-122"/>
              </a:defRPr>
            </a:lvl9pPr>
          </a:lstStyle>
          <a:p>
            <a:r>
              <a:rPr lang="zh-CN" altLang="en-US" dirty="0"/>
              <a:t>混合型</a:t>
            </a:r>
            <a:r>
              <a:rPr lang="en-US" altLang="zh-CN" dirty="0"/>
              <a:t>: </a:t>
            </a:r>
            <a:r>
              <a:rPr lang="en-US" altLang="zh-CN" dirty="0" err="1"/>
              <a:t>scanf</a:t>
            </a:r>
            <a:r>
              <a:rPr lang="en-US" altLang="zh-CN" dirty="0"/>
              <a:t>()</a:t>
            </a:r>
          </a:p>
        </p:txBody>
      </p:sp>
      <p:sp>
        <p:nvSpPr>
          <p:cNvPr id="14" name="Text Box 51"/>
          <p:cNvSpPr txBox="1">
            <a:spLocks noChangeArrowheads="1"/>
          </p:cNvSpPr>
          <p:nvPr/>
        </p:nvSpPr>
        <p:spPr bwMode="auto">
          <a:xfrm>
            <a:off x="3708533" y="3653407"/>
            <a:ext cx="860480" cy="340735"/>
          </a:xfrm>
          <a:prstGeom prst="rect">
            <a:avLst/>
          </a:prstGeom>
          <a:solidFill>
            <a:srgbClr val="336699"/>
          </a:solidFill>
          <a:ln w="3175" algn="ctr">
            <a:solidFill>
              <a:srgbClr val="0000FF"/>
            </a:solidFill>
            <a:miter lim="800000"/>
            <a:headEnd/>
            <a:tailEnd/>
          </a:ln>
        </p:spPr>
        <p:txBody>
          <a:bodyPr wrap="square" lIns="90000" tIns="46800" rIns="90000" bIns="46800">
            <a:spAutoFit/>
          </a:bodyPr>
          <a:lstStyle>
            <a:defPPr>
              <a:defRPr lang="zh-CN"/>
            </a:defPPr>
            <a:lvl1pPr>
              <a:spcBef>
                <a:spcPct val="50000"/>
              </a:spcBef>
              <a:defRPr sz="1600">
                <a:solidFill>
                  <a:schemeClr val="bg1"/>
                </a:solidFill>
                <a:latin typeface="微软雅黑" panose="020B0503020204020204" pitchFamily="34" charset="-122"/>
                <a:ea typeface="微软雅黑" panose="020B0503020204020204" pitchFamily="34" charset="-122"/>
              </a:defRPr>
            </a:lvl1pPr>
            <a:lvl2pPr marL="742950" indent="-285750" eaLnBrk="0" hangingPunct="0">
              <a:defRPr sz="2400">
                <a:latin typeface="Tahoma" panose="020B0604030504040204" pitchFamily="34" charset="0"/>
                <a:ea typeface="楷体_GB2312" pitchFamily="49" charset="-122"/>
              </a:defRPr>
            </a:lvl2pPr>
            <a:lvl3pPr marL="1143000" indent="-228600" eaLnBrk="0" hangingPunct="0">
              <a:defRPr sz="2400">
                <a:latin typeface="Tahoma" panose="020B0604030504040204" pitchFamily="34" charset="0"/>
                <a:ea typeface="楷体_GB2312" pitchFamily="49" charset="-122"/>
              </a:defRPr>
            </a:lvl3pPr>
            <a:lvl4pPr marL="1600200" indent="-228600" eaLnBrk="0" hangingPunct="0">
              <a:defRPr sz="2400">
                <a:latin typeface="Tahoma" panose="020B0604030504040204" pitchFamily="34" charset="0"/>
                <a:ea typeface="楷体_GB2312" pitchFamily="49" charset="-122"/>
              </a:defRPr>
            </a:lvl4pPr>
            <a:lvl5pPr marL="2057400" indent="-228600" eaLnBrk="0" hangingPunct="0">
              <a:defRPr sz="2400">
                <a:latin typeface="Tahoma" panose="020B0604030504040204" pitchFamily="34" charset="0"/>
                <a:ea typeface="楷体_GB2312" pitchFamily="49" charset="-122"/>
              </a:defRPr>
            </a:lvl5pPr>
            <a:lvl6pPr marL="2514600" indent="-228600" algn="ctr" eaLnBrk="0" fontAlgn="base" hangingPunct="0">
              <a:spcBef>
                <a:spcPct val="0"/>
              </a:spcBef>
              <a:spcAft>
                <a:spcPct val="0"/>
              </a:spcAft>
              <a:defRPr sz="2400">
                <a:latin typeface="Tahoma" panose="020B0604030504040204" pitchFamily="34" charset="0"/>
                <a:ea typeface="楷体_GB2312" pitchFamily="49" charset="-122"/>
              </a:defRPr>
            </a:lvl6pPr>
            <a:lvl7pPr marL="2971800" indent="-228600" algn="ctr" eaLnBrk="0" fontAlgn="base" hangingPunct="0">
              <a:spcBef>
                <a:spcPct val="0"/>
              </a:spcBef>
              <a:spcAft>
                <a:spcPct val="0"/>
              </a:spcAft>
              <a:defRPr sz="2400">
                <a:latin typeface="Tahoma" panose="020B0604030504040204" pitchFamily="34" charset="0"/>
                <a:ea typeface="楷体_GB2312" pitchFamily="49" charset="-122"/>
              </a:defRPr>
            </a:lvl7pPr>
            <a:lvl8pPr marL="3429000" indent="-228600" algn="ctr" eaLnBrk="0" fontAlgn="base" hangingPunct="0">
              <a:spcBef>
                <a:spcPct val="0"/>
              </a:spcBef>
              <a:spcAft>
                <a:spcPct val="0"/>
              </a:spcAft>
              <a:defRPr sz="2400">
                <a:latin typeface="Tahoma" panose="020B0604030504040204" pitchFamily="34" charset="0"/>
                <a:ea typeface="楷体_GB2312" pitchFamily="49" charset="-122"/>
              </a:defRPr>
            </a:lvl8pPr>
            <a:lvl9pPr marL="3886200" indent="-228600" algn="ctr" eaLnBrk="0" fontAlgn="base" hangingPunct="0">
              <a:spcBef>
                <a:spcPct val="0"/>
              </a:spcBef>
              <a:spcAft>
                <a:spcPct val="0"/>
              </a:spcAft>
              <a:defRPr sz="2400">
                <a:latin typeface="Tahoma" panose="020B0604030504040204" pitchFamily="34" charset="0"/>
                <a:ea typeface="楷体_GB2312" pitchFamily="49" charset="-122"/>
              </a:defRPr>
            </a:lvl9pPr>
          </a:lstStyle>
          <a:p>
            <a:pPr algn="ctr"/>
            <a:r>
              <a:rPr lang="zh-CN" altLang="en-US"/>
              <a:t>字符型</a:t>
            </a:r>
          </a:p>
        </p:txBody>
      </p:sp>
      <p:sp>
        <p:nvSpPr>
          <p:cNvPr id="17" name="Text Box 54"/>
          <p:cNvSpPr txBox="1">
            <a:spLocks noChangeArrowheads="1"/>
          </p:cNvSpPr>
          <p:nvPr/>
        </p:nvSpPr>
        <p:spPr bwMode="auto">
          <a:xfrm>
            <a:off x="4868952" y="3433847"/>
            <a:ext cx="987753" cy="340735"/>
          </a:xfrm>
          <a:prstGeom prst="rect">
            <a:avLst/>
          </a:prstGeom>
          <a:solidFill>
            <a:srgbClr val="336699"/>
          </a:solidFill>
          <a:ln w="3175" algn="ctr">
            <a:solidFill>
              <a:srgbClr val="0000FF"/>
            </a:solidFill>
            <a:miter lim="800000"/>
            <a:headEnd/>
            <a:tailEnd/>
          </a:ln>
        </p:spPr>
        <p:txBody>
          <a:bodyPr wrap="square" lIns="90000" tIns="46800" rIns="90000" bIns="46800">
            <a:spAutoFit/>
          </a:bodyPr>
          <a:lstStyle>
            <a:defPPr>
              <a:defRPr lang="zh-CN"/>
            </a:defPPr>
            <a:lvl1pPr>
              <a:spcBef>
                <a:spcPct val="50000"/>
              </a:spcBef>
              <a:defRPr sz="1600">
                <a:solidFill>
                  <a:schemeClr val="bg1"/>
                </a:solidFill>
                <a:latin typeface="微软雅黑" panose="020B0503020204020204" pitchFamily="34" charset="-122"/>
                <a:ea typeface="微软雅黑" panose="020B0503020204020204" pitchFamily="34" charset="-122"/>
              </a:defRPr>
            </a:lvl1pPr>
            <a:lvl2pPr marL="742950" indent="-285750" eaLnBrk="0" hangingPunct="0">
              <a:defRPr sz="2400">
                <a:latin typeface="Tahoma" panose="020B0604030504040204" pitchFamily="34" charset="0"/>
                <a:ea typeface="楷体_GB2312" pitchFamily="49" charset="-122"/>
              </a:defRPr>
            </a:lvl2pPr>
            <a:lvl3pPr marL="1143000" indent="-228600" eaLnBrk="0" hangingPunct="0">
              <a:defRPr sz="2400">
                <a:latin typeface="Tahoma" panose="020B0604030504040204" pitchFamily="34" charset="0"/>
                <a:ea typeface="楷体_GB2312" pitchFamily="49" charset="-122"/>
              </a:defRPr>
            </a:lvl3pPr>
            <a:lvl4pPr marL="1600200" indent="-228600" eaLnBrk="0" hangingPunct="0">
              <a:defRPr sz="2400">
                <a:latin typeface="Tahoma" panose="020B0604030504040204" pitchFamily="34" charset="0"/>
                <a:ea typeface="楷体_GB2312" pitchFamily="49" charset="-122"/>
              </a:defRPr>
            </a:lvl4pPr>
            <a:lvl5pPr marL="2057400" indent="-228600" eaLnBrk="0" hangingPunct="0">
              <a:defRPr sz="2400">
                <a:latin typeface="Tahoma" panose="020B0604030504040204" pitchFamily="34" charset="0"/>
                <a:ea typeface="楷体_GB2312" pitchFamily="49" charset="-122"/>
              </a:defRPr>
            </a:lvl5pPr>
            <a:lvl6pPr marL="2514600" indent="-228600" algn="ctr" eaLnBrk="0" fontAlgn="base" hangingPunct="0">
              <a:spcBef>
                <a:spcPct val="0"/>
              </a:spcBef>
              <a:spcAft>
                <a:spcPct val="0"/>
              </a:spcAft>
              <a:defRPr sz="2400">
                <a:latin typeface="Tahoma" panose="020B0604030504040204" pitchFamily="34" charset="0"/>
                <a:ea typeface="楷体_GB2312" pitchFamily="49" charset="-122"/>
              </a:defRPr>
            </a:lvl6pPr>
            <a:lvl7pPr marL="2971800" indent="-228600" algn="ctr" eaLnBrk="0" fontAlgn="base" hangingPunct="0">
              <a:spcBef>
                <a:spcPct val="0"/>
              </a:spcBef>
              <a:spcAft>
                <a:spcPct val="0"/>
              </a:spcAft>
              <a:defRPr sz="2400">
                <a:latin typeface="Tahoma" panose="020B0604030504040204" pitchFamily="34" charset="0"/>
                <a:ea typeface="楷体_GB2312" pitchFamily="49" charset="-122"/>
              </a:defRPr>
            </a:lvl7pPr>
            <a:lvl8pPr marL="3429000" indent="-228600" algn="ctr" eaLnBrk="0" fontAlgn="base" hangingPunct="0">
              <a:spcBef>
                <a:spcPct val="0"/>
              </a:spcBef>
              <a:spcAft>
                <a:spcPct val="0"/>
              </a:spcAft>
              <a:defRPr sz="2400">
                <a:latin typeface="Tahoma" panose="020B0604030504040204" pitchFamily="34" charset="0"/>
                <a:ea typeface="楷体_GB2312" pitchFamily="49" charset="-122"/>
              </a:defRPr>
            </a:lvl8pPr>
            <a:lvl9pPr marL="3886200" indent="-228600" algn="ctr" eaLnBrk="0" fontAlgn="base" hangingPunct="0">
              <a:spcBef>
                <a:spcPct val="0"/>
              </a:spcBef>
              <a:spcAft>
                <a:spcPct val="0"/>
              </a:spcAft>
              <a:defRPr sz="2400">
                <a:latin typeface="Tahoma" panose="020B0604030504040204" pitchFamily="34" charset="0"/>
                <a:ea typeface="楷体_GB2312" pitchFamily="49" charset="-122"/>
              </a:defRPr>
            </a:lvl9pPr>
          </a:lstStyle>
          <a:p>
            <a:r>
              <a:rPr lang="en-US" altLang="zh-CN"/>
              <a:t>getchar()</a:t>
            </a:r>
          </a:p>
        </p:txBody>
      </p:sp>
      <p:sp>
        <p:nvSpPr>
          <p:cNvPr id="18" name="Text Box 55"/>
          <p:cNvSpPr txBox="1">
            <a:spLocks noChangeArrowheads="1"/>
          </p:cNvSpPr>
          <p:nvPr/>
        </p:nvSpPr>
        <p:spPr bwMode="auto">
          <a:xfrm>
            <a:off x="4889173" y="3825174"/>
            <a:ext cx="981657" cy="340735"/>
          </a:xfrm>
          <a:prstGeom prst="rect">
            <a:avLst/>
          </a:prstGeom>
          <a:solidFill>
            <a:srgbClr val="336699"/>
          </a:solidFill>
          <a:ln w="3175" algn="ctr">
            <a:solidFill>
              <a:srgbClr val="0000FF"/>
            </a:solidFill>
            <a:miter lim="800000"/>
            <a:headEnd/>
            <a:tailEnd/>
          </a:ln>
        </p:spPr>
        <p:txBody>
          <a:bodyPr wrap="square" lIns="90000" tIns="46800" rIns="90000" bIns="46800">
            <a:spAutoFit/>
          </a:bodyPr>
          <a:lstStyle>
            <a:defPPr>
              <a:defRPr lang="zh-CN"/>
            </a:defPPr>
            <a:lvl1pPr>
              <a:spcBef>
                <a:spcPct val="50000"/>
              </a:spcBef>
              <a:defRPr sz="1600">
                <a:solidFill>
                  <a:schemeClr val="bg1"/>
                </a:solidFill>
                <a:latin typeface="微软雅黑" panose="020B0503020204020204" pitchFamily="34" charset="-122"/>
                <a:ea typeface="微软雅黑" panose="020B0503020204020204" pitchFamily="34" charset="-122"/>
              </a:defRPr>
            </a:lvl1pPr>
            <a:lvl2pPr marL="742950" indent="-285750" eaLnBrk="0" hangingPunct="0">
              <a:defRPr sz="2400">
                <a:latin typeface="Tahoma" panose="020B0604030504040204" pitchFamily="34" charset="0"/>
                <a:ea typeface="楷体_GB2312" pitchFamily="49" charset="-122"/>
              </a:defRPr>
            </a:lvl2pPr>
            <a:lvl3pPr marL="1143000" indent="-228600" eaLnBrk="0" hangingPunct="0">
              <a:defRPr sz="2400">
                <a:latin typeface="Tahoma" panose="020B0604030504040204" pitchFamily="34" charset="0"/>
                <a:ea typeface="楷体_GB2312" pitchFamily="49" charset="-122"/>
              </a:defRPr>
            </a:lvl3pPr>
            <a:lvl4pPr marL="1600200" indent="-228600" eaLnBrk="0" hangingPunct="0">
              <a:defRPr sz="2400">
                <a:latin typeface="Tahoma" panose="020B0604030504040204" pitchFamily="34" charset="0"/>
                <a:ea typeface="楷体_GB2312" pitchFamily="49" charset="-122"/>
              </a:defRPr>
            </a:lvl4pPr>
            <a:lvl5pPr marL="2057400" indent="-228600" eaLnBrk="0" hangingPunct="0">
              <a:defRPr sz="2400">
                <a:latin typeface="Tahoma" panose="020B0604030504040204" pitchFamily="34" charset="0"/>
                <a:ea typeface="楷体_GB2312" pitchFamily="49" charset="-122"/>
              </a:defRPr>
            </a:lvl5pPr>
            <a:lvl6pPr marL="2514600" indent="-228600" algn="ctr" eaLnBrk="0" fontAlgn="base" hangingPunct="0">
              <a:spcBef>
                <a:spcPct val="0"/>
              </a:spcBef>
              <a:spcAft>
                <a:spcPct val="0"/>
              </a:spcAft>
              <a:defRPr sz="2400">
                <a:latin typeface="Tahoma" panose="020B0604030504040204" pitchFamily="34" charset="0"/>
                <a:ea typeface="楷体_GB2312" pitchFamily="49" charset="-122"/>
              </a:defRPr>
            </a:lvl6pPr>
            <a:lvl7pPr marL="2971800" indent="-228600" algn="ctr" eaLnBrk="0" fontAlgn="base" hangingPunct="0">
              <a:spcBef>
                <a:spcPct val="0"/>
              </a:spcBef>
              <a:spcAft>
                <a:spcPct val="0"/>
              </a:spcAft>
              <a:defRPr sz="2400">
                <a:latin typeface="Tahoma" panose="020B0604030504040204" pitchFamily="34" charset="0"/>
                <a:ea typeface="楷体_GB2312" pitchFamily="49" charset="-122"/>
              </a:defRPr>
            </a:lvl7pPr>
            <a:lvl8pPr marL="3429000" indent="-228600" algn="ctr" eaLnBrk="0" fontAlgn="base" hangingPunct="0">
              <a:spcBef>
                <a:spcPct val="0"/>
              </a:spcBef>
              <a:spcAft>
                <a:spcPct val="0"/>
              </a:spcAft>
              <a:defRPr sz="2400">
                <a:latin typeface="Tahoma" panose="020B0604030504040204" pitchFamily="34" charset="0"/>
                <a:ea typeface="楷体_GB2312" pitchFamily="49" charset="-122"/>
              </a:defRPr>
            </a:lvl8pPr>
            <a:lvl9pPr marL="3886200" indent="-228600" algn="ctr" eaLnBrk="0" fontAlgn="base" hangingPunct="0">
              <a:spcBef>
                <a:spcPct val="0"/>
              </a:spcBef>
              <a:spcAft>
                <a:spcPct val="0"/>
              </a:spcAft>
              <a:defRPr sz="2400">
                <a:latin typeface="Tahoma" panose="020B0604030504040204" pitchFamily="34" charset="0"/>
                <a:ea typeface="楷体_GB2312" pitchFamily="49" charset="-122"/>
              </a:defRPr>
            </a:lvl9pPr>
          </a:lstStyle>
          <a:p>
            <a:r>
              <a:rPr lang="en-US" altLang="zh-CN"/>
              <a:t>gets()</a:t>
            </a:r>
          </a:p>
        </p:txBody>
      </p:sp>
      <p:sp>
        <p:nvSpPr>
          <p:cNvPr id="29" name="Text Box 66"/>
          <p:cNvSpPr txBox="1">
            <a:spLocks noChangeArrowheads="1"/>
          </p:cNvSpPr>
          <p:nvPr/>
        </p:nvSpPr>
        <p:spPr bwMode="auto">
          <a:xfrm>
            <a:off x="796247" y="4687362"/>
            <a:ext cx="2247057" cy="340735"/>
          </a:xfrm>
          <a:prstGeom prst="rect">
            <a:avLst/>
          </a:prstGeom>
          <a:solidFill>
            <a:srgbClr val="336699"/>
          </a:solidFill>
          <a:ln w="3175" algn="ctr">
            <a:solidFill>
              <a:srgbClr val="0000FF"/>
            </a:solidFill>
            <a:miter lim="800000"/>
            <a:headEnd/>
            <a:tailEnd/>
          </a:ln>
        </p:spPr>
        <p:txBody>
          <a:bodyPr wrap="square" lIns="90000" tIns="46800" rIns="90000" bIns="46800">
            <a:spAutoFit/>
          </a:bodyPr>
          <a:lstStyle>
            <a:defPPr>
              <a:defRPr lang="zh-CN"/>
            </a:defPPr>
            <a:lvl1pPr>
              <a:spcBef>
                <a:spcPct val="50000"/>
              </a:spcBef>
              <a:defRPr sz="1600">
                <a:solidFill>
                  <a:schemeClr val="bg1"/>
                </a:solidFill>
                <a:latin typeface="微软雅黑" panose="020B0503020204020204" pitchFamily="34" charset="-122"/>
                <a:ea typeface="微软雅黑" panose="020B0503020204020204" pitchFamily="34" charset="-122"/>
              </a:defRPr>
            </a:lvl1pPr>
            <a:lvl2pPr marL="742950" indent="-285750" eaLnBrk="0" hangingPunct="0">
              <a:defRPr sz="2400">
                <a:latin typeface="Tahoma" panose="020B0604030504040204" pitchFamily="34" charset="0"/>
                <a:ea typeface="楷体_GB2312" pitchFamily="49" charset="-122"/>
              </a:defRPr>
            </a:lvl2pPr>
            <a:lvl3pPr marL="1143000" indent="-228600" eaLnBrk="0" hangingPunct="0">
              <a:defRPr sz="2400">
                <a:latin typeface="Tahoma" panose="020B0604030504040204" pitchFamily="34" charset="0"/>
                <a:ea typeface="楷体_GB2312" pitchFamily="49" charset="-122"/>
              </a:defRPr>
            </a:lvl3pPr>
            <a:lvl4pPr marL="1600200" indent="-228600" eaLnBrk="0" hangingPunct="0">
              <a:defRPr sz="2400">
                <a:latin typeface="Tahoma" panose="020B0604030504040204" pitchFamily="34" charset="0"/>
                <a:ea typeface="楷体_GB2312" pitchFamily="49" charset="-122"/>
              </a:defRPr>
            </a:lvl4pPr>
            <a:lvl5pPr marL="2057400" indent="-228600" eaLnBrk="0" hangingPunct="0">
              <a:defRPr sz="2400">
                <a:latin typeface="Tahoma" panose="020B0604030504040204" pitchFamily="34" charset="0"/>
                <a:ea typeface="楷体_GB2312" pitchFamily="49" charset="-122"/>
              </a:defRPr>
            </a:lvl5pPr>
            <a:lvl6pPr marL="2514600" indent="-228600" algn="ctr" eaLnBrk="0" fontAlgn="base" hangingPunct="0">
              <a:spcBef>
                <a:spcPct val="0"/>
              </a:spcBef>
              <a:spcAft>
                <a:spcPct val="0"/>
              </a:spcAft>
              <a:defRPr sz="2400">
                <a:latin typeface="Tahoma" panose="020B0604030504040204" pitchFamily="34" charset="0"/>
                <a:ea typeface="楷体_GB2312" pitchFamily="49" charset="-122"/>
              </a:defRPr>
            </a:lvl6pPr>
            <a:lvl7pPr marL="2971800" indent="-228600" algn="ctr" eaLnBrk="0" fontAlgn="base" hangingPunct="0">
              <a:spcBef>
                <a:spcPct val="0"/>
              </a:spcBef>
              <a:spcAft>
                <a:spcPct val="0"/>
              </a:spcAft>
              <a:defRPr sz="2400">
                <a:latin typeface="Tahoma" panose="020B0604030504040204" pitchFamily="34" charset="0"/>
                <a:ea typeface="楷体_GB2312" pitchFamily="49" charset="-122"/>
              </a:defRPr>
            </a:lvl7pPr>
            <a:lvl8pPr marL="3429000" indent="-228600" algn="ctr" eaLnBrk="0" fontAlgn="base" hangingPunct="0">
              <a:spcBef>
                <a:spcPct val="0"/>
              </a:spcBef>
              <a:spcAft>
                <a:spcPct val="0"/>
              </a:spcAft>
              <a:defRPr sz="2400">
                <a:latin typeface="Tahoma" panose="020B0604030504040204" pitchFamily="34" charset="0"/>
                <a:ea typeface="楷体_GB2312" pitchFamily="49" charset="-122"/>
              </a:defRPr>
            </a:lvl8pPr>
            <a:lvl9pPr marL="3886200" indent="-228600" algn="ctr" eaLnBrk="0" fontAlgn="base" hangingPunct="0">
              <a:spcBef>
                <a:spcPct val="0"/>
              </a:spcBef>
              <a:spcAft>
                <a:spcPct val="0"/>
              </a:spcAft>
              <a:defRPr sz="2400">
                <a:latin typeface="Tahoma" panose="020B0604030504040204" pitchFamily="34" charset="0"/>
                <a:ea typeface="楷体_GB2312" pitchFamily="49" charset="-122"/>
              </a:defRPr>
            </a:lvl9pPr>
          </a:lstStyle>
          <a:p>
            <a:pPr algn="ctr"/>
            <a:r>
              <a:rPr lang="en-US" altLang="zh-CN" dirty="0"/>
              <a:t>output</a:t>
            </a:r>
          </a:p>
        </p:txBody>
      </p:sp>
      <p:sp>
        <p:nvSpPr>
          <p:cNvPr id="30" name="Text Box 67"/>
          <p:cNvSpPr txBox="1">
            <a:spLocks noChangeArrowheads="1"/>
          </p:cNvSpPr>
          <p:nvPr/>
        </p:nvSpPr>
        <p:spPr bwMode="auto">
          <a:xfrm>
            <a:off x="3695213" y="4467722"/>
            <a:ext cx="2175616" cy="340735"/>
          </a:xfrm>
          <a:prstGeom prst="rect">
            <a:avLst/>
          </a:prstGeom>
          <a:solidFill>
            <a:srgbClr val="336699"/>
          </a:solidFill>
          <a:ln w="3175" algn="ctr">
            <a:solidFill>
              <a:srgbClr val="0000FF"/>
            </a:solidFill>
            <a:miter lim="800000"/>
            <a:headEnd/>
            <a:tailEnd/>
          </a:ln>
        </p:spPr>
        <p:txBody>
          <a:bodyPr wrap="square" lIns="90000" tIns="46800" rIns="90000" bIns="46800">
            <a:spAutoFit/>
          </a:bodyPr>
          <a:lstStyle>
            <a:defPPr>
              <a:defRPr lang="zh-CN"/>
            </a:defPPr>
            <a:lvl1pPr>
              <a:spcBef>
                <a:spcPct val="50000"/>
              </a:spcBef>
              <a:defRPr sz="1600">
                <a:solidFill>
                  <a:schemeClr val="bg1"/>
                </a:solidFill>
                <a:latin typeface="微软雅黑" panose="020B0503020204020204" pitchFamily="34" charset="-122"/>
                <a:ea typeface="微软雅黑" panose="020B0503020204020204" pitchFamily="34" charset="-122"/>
              </a:defRPr>
            </a:lvl1pPr>
            <a:lvl2pPr marL="742950" indent="-285750" eaLnBrk="0" hangingPunct="0">
              <a:defRPr sz="2400">
                <a:latin typeface="Tahoma" panose="020B0604030504040204" pitchFamily="34" charset="0"/>
                <a:ea typeface="楷体_GB2312" pitchFamily="49" charset="-122"/>
              </a:defRPr>
            </a:lvl2pPr>
            <a:lvl3pPr marL="1143000" indent="-228600" eaLnBrk="0" hangingPunct="0">
              <a:defRPr sz="2400">
                <a:latin typeface="Tahoma" panose="020B0604030504040204" pitchFamily="34" charset="0"/>
                <a:ea typeface="楷体_GB2312" pitchFamily="49" charset="-122"/>
              </a:defRPr>
            </a:lvl3pPr>
            <a:lvl4pPr marL="1600200" indent="-228600" eaLnBrk="0" hangingPunct="0">
              <a:defRPr sz="2400">
                <a:latin typeface="Tahoma" panose="020B0604030504040204" pitchFamily="34" charset="0"/>
                <a:ea typeface="楷体_GB2312" pitchFamily="49" charset="-122"/>
              </a:defRPr>
            </a:lvl4pPr>
            <a:lvl5pPr marL="2057400" indent="-228600" eaLnBrk="0" hangingPunct="0">
              <a:defRPr sz="2400">
                <a:latin typeface="Tahoma" panose="020B0604030504040204" pitchFamily="34" charset="0"/>
                <a:ea typeface="楷体_GB2312" pitchFamily="49" charset="-122"/>
              </a:defRPr>
            </a:lvl5pPr>
            <a:lvl6pPr marL="2514600" indent="-228600" algn="ctr" eaLnBrk="0" fontAlgn="base" hangingPunct="0">
              <a:spcBef>
                <a:spcPct val="0"/>
              </a:spcBef>
              <a:spcAft>
                <a:spcPct val="0"/>
              </a:spcAft>
              <a:defRPr sz="2400">
                <a:latin typeface="Tahoma" panose="020B0604030504040204" pitchFamily="34" charset="0"/>
                <a:ea typeface="楷体_GB2312" pitchFamily="49" charset="-122"/>
              </a:defRPr>
            </a:lvl6pPr>
            <a:lvl7pPr marL="2971800" indent="-228600" algn="ctr" eaLnBrk="0" fontAlgn="base" hangingPunct="0">
              <a:spcBef>
                <a:spcPct val="0"/>
              </a:spcBef>
              <a:spcAft>
                <a:spcPct val="0"/>
              </a:spcAft>
              <a:defRPr sz="2400">
                <a:latin typeface="Tahoma" panose="020B0604030504040204" pitchFamily="34" charset="0"/>
                <a:ea typeface="楷体_GB2312" pitchFamily="49" charset="-122"/>
              </a:defRPr>
            </a:lvl7pPr>
            <a:lvl8pPr marL="3429000" indent="-228600" algn="ctr" eaLnBrk="0" fontAlgn="base" hangingPunct="0">
              <a:spcBef>
                <a:spcPct val="0"/>
              </a:spcBef>
              <a:spcAft>
                <a:spcPct val="0"/>
              </a:spcAft>
              <a:defRPr sz="2400">
                <a:latin typeface="Tahoma" panose="020B0604030504040204" pitchFamily="34" charset="0"/>
                <a:ea typeface="楷体_GB2312" pitchFamily="49" charset="-122"/>
              </a:defRPr>
            </a:lvl8pPr>
            <a:lvl9pPr marL="3886200" indent="-228600" algn="ctr" eaLnBrk="0" fontAlgn="base" hangingPunct="0">
              <a:spcBef>
                <a:spcPct val="0"/>
              </a:spcBef>
              <a:spcAft>
                <a:spcPct val="0"/>
              </a:spcAft>
              <a:defRPr sz="2400">
                <a:latin typeface="Tahoma" panose="020B0604030504040204" pitchFamily="34" charset="0"/>
                <a:ea typeface="楷体_GB2312" pitchFamily="49" charset="-122"/>
              </a:defRPr>
            </a:lvl9pPr>
          </a:lstStyle>
          <a:p>
            <a:r>
              <a:rPr lang="zh-CN" altLang="en-US" dirty="0"/>
              <a:t>混合型</a:t>
            </a:r>
            <a:r>
              <a:rPr lang="en-US" altLang="zh-CN" dirty="0"/>
              <a:t>: </a:t>
            </a:r>
            <a:r>
              <a:rPr lang="en-US" altLang="zh-CN" dirty="0" err="1"/>
              <a:t>printf</a:t>
            </a:r>
            <a:r>
              <a:rPr lang="en-US" altLang="zh-CN" dirty="0"/>
              <a:t>()</a:t>
            </a:r>
          </a:p>
        </p:txBody>
      </p:sp>
      <p:sp>
        <p:nvSpPr>
          <p:cNvPr id="31" name="Text Box 69"/>
          <p:cNvSpPr txBox="1">
            <a:spLocks noChangeArrowheads="1"/>
          </p:cNvSpPr>
          <p:nvPr/>
        </p:nvSpPr>
        <p:spPr bwMode="auto">
          <a:xfrm>
            <a:off x="3687597" y="5144159"/>
            <a:ext cx="881415" cy="340735"/>
          </a:xfrm>
          <a:prstGeom prst="rect">
            <a:avLst/>
          </a:prstGeom>
          <a:solidFill>
            <a:srgbClr val="336699"/>
          </a:solidFill>
          <a:ln w="3175" algn="ctr">
            <a:solidFill>
              <a:srgbClr val="0000FF"/>
            </a:solidFill>
            <a:miter lim="800000"/>
            <a:headEnd/>
            <a:tailEnd/>
          </a:ln>
        </p:spPr>
        <p:txBody>
          <a:bodyPr wrap="square" lIns="90000" tIns="46800" rIns="90000" bIns="46800">
            <a:spAutoFit/>
          </a:bodyPr>
          <a:lstStyle>
            <a:defPPr>
              <a:defRPr lang="zh-CN"/>
            </a:defPPr>
            <a:lvl1pPr>
              <a:spcBef>
                <a:spcPct val="50000"/>
              </a:spcBef>
              <a:defRPr sz="1600">
                <a:solidFill>
                  <a:schemeClr val="bg1"/>
                </a:solidFill>
                <a:latin typeface="微软雅黑" panose="020B0503020204020204" pitchFamily="34" charset="-122"/>
                <a:ea typeface="微软雅黑" panose="020B0503020204020204" pitchFamily="34" charset="-122"/>
              </a:defRPr>
            </a:lvl1pPr>
            <a:lvl2pPr marL="742950" indent="-285750" eaLnBrk="0" hangingPunct="0">
              <a:defRPr sz="2400">
                <a:latin typeface="Tahoma" panose="020B0604030504040204" pitchFamily="34" charset="0"/>
                <a:ea typeface="楷体_GB2312" pitchFamily="49" charset="-122"/>
              </a:defRPr>
            </a:lvl2pPr>
            <a:lvl3pPr marL="1143000" indent="-228600" eaLnBrk="0" hangingPunct="0">
              <a:defRPr sz="2400">
                <a:latin typeface="Tahoma" panose="020B0604030504040204" pitchFamily="34" charset="0"/>
                <a:ea typeface="楷体_GB2312" pitchFamily="49" charset="-122"/>
              </a:defRPr>
            </a:lvl3pPr>
            <a:lvl4pPr marL="1600200" indent="-228600" eaLnBrk="0" hangingPunct="0">
              <a:defRPr sz="2400">
                <a:latin typeface="Tahoma" panose="020B0604030504040204" pitchFamily="34" charset="0"/>
                <a:ea typeface="楷体_GB2312" pitchFamily="49" charset="-122"/>
              </a:defRPr>
            </a:lvl4pPr>
            <a:lvl5pPr marL="2057400" indent="-228600" eaLnBrk="0" hangingPunct="0">
              <a:defRPr sz="2400">
                <a:latin typeface="Tahoma" panose="020B0604030504040204" pitchFamily="34" charset="0"/>
                <a:ea typeface="楷体_GB2312" pitchFamily="49" charset="-122"/>
              </a:defRPr>
            </a:lvl5pPr>
            <a:lvl6pPr marL="2514600" indent="-228600" algn="ctr" eaLnBrk="0" fontAlgn="base" hangingPunct="0">
              <a:spcBef>
                <a:spcPct val="0"/>
              </a:spcBef>
              <a:spcAft>
                <a:spcPct val="0"/>
              </a:spcAft>
              <a:defRPr sz="2400">
                <a:latin typeface="Tahoma" panose="020B0604030504040204" pitchFamily="34" charset="0"/>
                <a:ea typeface="楷体_GB2312" pitchFamily="49" charset="-122"/>
              </a:defRPr>
            </a:lvl6pPr>
            <a:lvl7pPr marL="2971800" indent="-228600" algn="ctr" eaLnBrk="0" fontAlgn="base" hangingPunct="0">
              <a:spcBef>
                <a:spcPct val="0"/>
              </a:spcBef>
              <a:spcAft>
                <a:spcPct val="0"/>
              </a:spcAft>
              <a:defRPr sz="2400">
                <a:latin typeface="Tahoma" panose="020B0604030504040204" pitchFamily="34" charset="0"/>
                <a:ea typeface="楷体_GB2312" pitchFamily="49" charset="-122"/>
              </a:defRPr>
            </a:lvl7pPr>
            <a:lvl8pPr marL="3429000" indent="-228600" algn="ctr" eaLnBrk="0" fontAlgn="base" hangingPunct="0">
              <a:spcBef>
                <a:spcPct val="0"/>
              </a:spcBef>
              <a:spcAft>
                <a:spcPct val="0"/>
              </a:spcAft>
              <a:defRPr sz="2400">
                <a:latin typeface="Tahoma" panose="020B0604030504040204" pitchFamily="34" charset="0"/>
                <a:ea typeface="楷体_GB2312" pitchFamily="49" charset="-122"/>
              </a:defRPr>
            </a:lvl8pPr>
            <a:lvl9pPr marL="3886200" indent="-228600" algn="ctr" eaLnBrk="0" fontAlgn="base" hangingPunct="0">
              <a:spcBef>
                <a:spcPct val="0"/>
              </a:spcBef>
              <a:spcAft>
                <a:spcPct val="0"/>
              </a:spcAft>
              <a:defRPr sz="2400">
                <a:latin typeface="Tahoma" panose="020B0604030504040204" pitchFamily="34" charset="0"/>
                <a:ea typeface="楷体_GB2312" pitchFamily="49" charset="-122"/>
              </a:defRPr>
            </a:lvl9pPr>
          </a:lstStyle>
          <a:p>
            <a:pPr algn="ctr"/>
            <a:r>
              <a:rPr lang="zh-CN" altLang="en-US" dirty="0"/>
              <a:t>字符型</a:t>
            </a:r>
          </a:p>
        </p:txBody>
      </p:sp>
      <p:sp>
        <p:nvSpPr>
          <p:cNvPr id="34" name="Text Box 73"/>
          <p:cNvSpPr txBox="1">
            <a:spLocks noChangeArrowheads="1"/>
          </p:cNvSpPr>
          <p:nvPr/>
        </p:nvSpPr>
        <p:spPr bwMode="auto">
          <a:xfrm>
            <a:off x="4853743" y="4908727"/>
            <a:ext cx="1002962" cy="340735"/>
          </a:xfrm>
          <a:prstGeom prst="rect">
            <a:avLst/>
          </a:prstGeom>
          <a:solidFill>
            <a:srgbClr val="336699"/>
          </a:solidFill>
          <a:ln w="3175" algn="ctr">
            <a:solidFill>
              <a:srgbClr val="0000FF"/>
            </a:solidFill>
            <a:miter lim="800000"/>
            <a:headEnd/>
            <a:tailEnd/>
          </a:ln>
        </p:spPr>
        <p:txBody>
          <a:bodyPr wrap="square" lIns="90000" tIns="46800" rIns="90000" bIns="46800">
            <a:spAutoFit/>
          </a:bodyPr>
          <a:lstStyle>
            <a:defPPr>
              <a:defRPr lang="zh-CN"/>
            </a:defPPr>
            <a:lvl1pPr>
              <a:spcBef>
                <a:spcPct val="50000"/>
              </a:spcBef>
              <a:defRPr sz="1600">
                <a:solidFill>
                  <a:schemeClr val="bg1"/>
                </a:solidFill>
                <a:latin typeface="微软雅黑" panose="020B0503020204020204" pitchFamily="34" charset="-122"/>
                <a:ea typeface="微软雅黑" panose="020B0503020204020204" pitchFamily="34" charset="-122"/>
              </a:defRPr>
            </a:lvl1pPr>
            <a:lvl2pPr marL="742950" indent="-285750" eaLnBrk="0" hangingPunct="0">
              <a:defRPr sz="2400">
                <a:latin typeface="Tahoma" panose="020B0604030504040204" pitchFamily="34" charset="0"/>
                <a:ea typeface="楷体_GB2312" pitchFamily="49" charset="-122"/>
              </a:defRPr>
            </a:lvl2pPr>
            <a:lvl3pPr marL="1143000" indent="-228600" eaLnBrk="0" hangingPunct="0">
              <a:defRPr sz="2400">
                <a:latin typeface="Tahoma" panose="020B0604030504040204" pitchFamily="34" charset="0"/>
                <a:ea typeface="楷体_GB2312" pitchFamily="49" charset="-122"/>
              </a:defRPr>
            </a:lvl3pPr>
            <a:lvl4pPr marL="1600200" indent="-228600" eaLnBrk="0" hangingPunct="0">
              <a:defRPr sz="2400">
                <a:latin typeface="Tahoma" panose="020B0604030504040204" pitchFamily="34" charset="0"/>
                <a:ea typeface="楷体_GB2312" pitchFamily="49" charset="-122"/>
              </a:defRPr>
            </a:lvl4pPr>
            <a:lvl5pPr marL="2057400" indent="-228600" eaLnBrk="0" hangingPunct="0">
              <a:defRPr sz="2400">
                <a:latin typeface="Tahoma" panose="020B0604030504040204" pitchFamily="34" charset="0"/>
                <a:ea typeface="楷体_GB2312" pitchFamily="49" charset="-122"/>
              </a:defRPr>
            </a:lvl5pPr>
            <a:lvl6pPr marL="2514600" indent="-228600" algn="ctr" eaLnBrk="0" fontAlgn="base" hangingPunct="0">
              <a:spcBef>
                <a:spcPct val="0"/>
              </a:spcBef>
              <a:spcAft>
                <a:spcPct val="0"/>
              </a:spcAft>
              <a:defRPr sz="2400">
                <a:latin typeface="Tahoma" panose="020B0604030504040204" pitchFamily="34" charset="0"/>
                <a:ea typeface="楷体_GB2312" pitchFamily="49" charset="-122"/>
              </a:defRPr>
            </a:lvl6pPr>
            <a:lvl7pPr marL="2971800" indent="-228600" algn="ctr" eaLnBrk="0" fontAlgn="base" hangingPunct="0">
              <a:spcBef>
                <a:spcPct val="0"/>
              </a:spcBef>
              <a:spcAft>
                <a:spcPct val="0"/>
              </a:spcAft>
              <a:defRPr sz="2400">
                <a:latin typeface="Tahoma" panose="020B0604030504040204" pitchFamily="34" charset="0"/>
                <a:ea typeface="楷体_GB2312" pitchFamily="49" charset="-122"/>
              </a:defRPr>
            </a:lvl7pPr>
            <a:lvl8pPr marL="3429000" indent="-228600" algn="ctr" eaLnBrk="0" fontAlgn="base" hangingPunct="0">
              <a:spcBef>
                <a:spcPct val="0"/>
              </a:spcBef>
              <a:spcAft>
                <a:spcPct val="0"/>
              </a:spcAft>
              <a:defRPr sz="2400">
                <a:latin typeface="Tahoma" panose="020B0604030504040204" pitchFamily="34" charset="0"/>
                <a:ea typeface="楷体_GB2312" pitchFamily="49" charset="-122"/>
              </a:defRPr>
            </a:lvl8pPr>
            <a:lvl9pPr marL="3886200" indent="-228600" algn="ctr" eaLnBrk="0" fontAlgn="base" hangingPunct="0">
              <a:spcBef>
                <a:spcPct val="0"/>
              </a:spcBef>
              <a:spcAft>
                <a:spcPct val="0"/>
              </a:spcAft>
              <a:defRPr sz="2400">
                <a:latin typeface="Tahoma" panose="020B0604030504040204" pitchFamily="34" charset="0"/>
                <a:ea typeface="楷体_GB2312" pitchFamily="49" charset="-122"/>
              </a:defRPr>
            </a:lvl9pPr>
          </a:lstStyle>
          <a:p>
            <a:r>
              <a:rPr lang="en-US" altLang="zh-CN"/>
              <a:t>putchar()</a:t>
            </a:r>
          </a:p>
        </p:txBody>
      </p:sp>
      <p:sp>
        <p:nvSpPr>
          <p:cNvPr id="35" name="Text Box 74"/>
          <p:cNvSpPr txBox="1">
            <a:spLocks noChangeArrowheads="1"/>
          </p:cNvSpPr>
          <p:nvPr/>
        </p:nvSpPr>
        <p:spPr bwMode="auto">
          <a:xfrm>
            <a:off x="4868952" y="5364876"/>
            <a:ext cx="1001877" cy="340735"/>
          </a:xfrm>
          <a:prstGeom prst="rect">
            <a:avLst/>
          </a:prstGeom>
          <a:solidFill>
            <a:srgbClr val="336699"/>
          </a:solidFill>
          <a:ln w="3175" algn="ctr">
            <a:solidFill>
              <a:srgbClr val="0000FF"/>
            </a:solidFill>
            <a:miter lim="800000"/>
            <a:headEnd/>
            <a:tailEnd/>
          </a:ln>
        </p:spPr>
        <p:txBody>
          <a:bodyPr wrap="square" lIns="90000" tIns="46800" rIns="90000" bIns="46800">
            <a:spAutoFit/>
          </a:bodyPr>
          <a:lstStyle>
            <a:defPPr>
              <a:defRPr lang="zh-CN"/>
            </a:defPPr>
            <a:lvl1pPr>
              <a:spcBef>
                <a:spcPct val="50000"/>
              </a:spcBef>
              <a:defRPr sz="1600">
                <a:solidFill>
                  <a:schemeClr val="bg1"/>
                </a:solidFill>
                <a:latin typeface="微软雅黑" panose="020B0503020204020204" pitchFamily="34" charset="-122"/>
                <a:ea typeface="微软雅黑" panose="020B0503020204020204" pitchFamily="34" charset="-122"/>
              </a:defRPr>
            </a:lvl1pPr>
            <a:lvl2pPr marL="742950" indent="-285750" eaLnBrk="0" hangingPunct="0">
              <a:defRPr sz="2400">
                <a:latin typeface="Tahoma" panose="020B0604030504040204" pitchFamily="34" charset="0"/>
                <a:ea typeface="楷体_GB2312" pitchFamily="49" charset="-122"/>
              </a:defRPr>
            </a:lvl2pPr>
            <a:lvl3pPr marL="1143000" indent="-228600" eaLnBrk="0" hangingPunct="0">
              <a:defRPr sz="2400">
                <a:latin typeface="Tahoma" panose="020B0604030504040204" pitchFamily="34" charset="0"/>
                <a:ea typeface="楷体_GB2312" pitchFamily="49" charset="-122"/>
              </a:defRPr>
            </a:lvl3pPr>
            <a:lvl4pPr marL="1600200" indent="-228600" eaLnBrk="0" hangingPunct="0">
              <a:defRPr sz="2400">
                <a:latin typeface="Tahoma" panose="020B0604030504040204" pitchFamily="34" charset="0"/>
                <a:ea typeface="楷体_GB2312" pitchFamily="49" charset="-122"/>
              </a:defRPr>
            </a:lvl4pPr>
            <a:lvl5pPr marL="2057400" indent="-228600" eaLnBrk="0" hangingPunct="0">
              <a:defRPr sz="2400">
                <a:latin typeface="Tahoma" panose="020B0604030504040204" pitchFamily="34" charset="0"/>
                <a:ea typeface="楷体_GB2312" pitchFamily="49" charset="-122"/>
              </a:defRPr>
            </a:lvl5pPr>
            <a:lvl6pPr marL="2514600" indent="-228600" algn="ctr" eaLnBrk="0" fontAlgn="base" hangingPunct="0">
              <a:spcBef>
                <a:spcPct val="0"/>
              </a:spcBef>
              <a:spcAft>
                <a:spcPct val="0"/>
              </a:spcAft>
              <a:defRPr sz="2400">
                <a:latin typeface="Tahoma" panose="020B0604030504040204" pitchFamily="34" charset="0"/>
                <a:ea typeface="楷体_GB2312" pitchFamily="49" charset="-122"/>
              </a:defRPr>
            </a:lvl6pPr>
            <a:lvl7pPr marL="2971800" indent="-228600" algn="ctr" eaLnBrk="0" fontAlgn="base" hangingPunct="0">
              <a:spcBef>
                <a:spcPct val="0"/>
              </a:spcBef>
              <a:spcAft>
                <a:spcPct val="0"/>
              </a:spcAft>
              <a:defRPr sz="2400">
                <a:latin typeface="Tahoma" panose="020B0604030504040204" pitchFamily="34" charset="0"/>
                <a:ea typeface="楷体_GB2312" pitchFamily="49" charset="-122"/>
              </a:defRPr>
            </a:lvl7pPr>
            <a:lvl8pPr marL="3429000" indent="-228600" algn="ctr" eaLnBrk="0" fontAlgn="base" hangingPunct="0">
              <a:spcBef>
                <a:spcPct val="0"/>
              </a:spcBef>
              <a:spcAft>
                <a:spcPct val="0"/>
              </a:spcAft>
              <a:defRPr sz="2400">
                <a:latin typeface="Tahoma" panose="020B0604030504040204" pitchFamily="34" charset="0"/>
                <a:ea typeface="楷体_GB2312" pitchFamily="49" charset="-122"/>
              </a:defRPr>
            </a:lvl8pPr>
            <a:lvl9pPr marL="3886200" indent="-228600" algn="ctr" eaLnBrk="0" fontAlgn="base" hangingPunct="0">
              <a:spcBef>
                <a:spcPct val="0"/>
              </a:spcBef>
              <a:spcAft>
                <a:spcPct val="0"/>
              </a:spcAft>
              <a:defRPr sz="2400">
                <a:latin typeface="Tahoma" panose="020B0604030504040204" pitchFamily="34" charset="0"/>
                <a:ea typeface="楷体_GB2312" pitchFamily="49" charset="-122"/>
              </a:defRPr>
            </a:lvl9pPr>
          </a:lstStyle>
          <a:p>
            <a:r>
              <a:rPr lang="en-US" altLang="zh-CN"/>
              <a:t>puts()</a:t>
            </a:r>
          </a:p>
        </p:txBody>
      </p:sp>
      <p:sp>
        <p:nvSpPr>
          <p:cNvPr id="3" name="Date Placeholder 2"/>
          <p:cNvSpPr>
            <a:spLocks noGrp="1"/>
          </p:cNvSpPr>
          <p:nvPr>
            <p:ph type="dt" sz="half" idx="10"/>
          </p:nvPr>
        </p:nvSpPr>
        <p:spPr/>
        <p:txBody>
          <a:bodyPr/>
          <a:lstStyle/>
          <a:p>
            <a:fld id="{24878118-8F4B-4FFD-B35D-B5A0F4CA1CF1}" type="datetime1">
              <a:rPr lang="zh-CN" altLang="en-US" smtClean="0"/>
              <a:t>2020/9/25</a:t>
            </a:fld>
            <a:endParaRPr lang="zh-CN" altLang="en-US"/>
          </a:p>
        </p:txBody>
      </p:sp>
      <p:sp>
        <p:nvSpPr>
          <p:cNvPr id="4" name="Footer Placeholder 3"/>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
        <p:nvSpPr>
          <p:cNvPr id="5" name="Slide Number Placeholder 4"/>
          <p:cNvSpPr>
            <a:spLocks noGrp="1"/>
          </p:cNvSpPr>
          <p:nvPr>
            <p:ph type="sldNum" sz="quarter" idx="12"/>
          </p:nvPr>
        </p:nvSpPr>
        <p:spPr>
          <a:xfrm>
            <a:off x="6443576" y="6414407"/>
            <a:ext cx="2192288" cy="365125"/>
          </a:xfrm>
        </p:spPr>
        <p:txBody>
          <a:bodyPr/>
          <a:lstStyle/>
          <a:p>
            <a:fld id="{57E71E5F-B3DE-4457-8F57-E0F998074911}" type="slidenum">
              <a:rPr lang="zh-CN" altLang="en-US" smtClean="0"/>
              <a:pPr/>
              <a:t>54</a:t>
            </a:fld>
            <a:endParaRPr lang="zh-CN" altLang="en-US"/>
          </a:p>
        </p:txBody>
      </p:sp>
      <p:sp>
        <p:nvSpPr>
          <p:cNvPr id="41" name="Left Brace 40"/>
          <p:cNvSpPr/>
          <p:nvPr/>
        </p:nvSpPr>
        <p:spPr>
          <a:xfrm>
            <a:off x="3362829" y="4499416"/>
            <a:ext cx="161406" cy="611677"/>
          </a:xfrm>
          <a:prstGeom prst="leftBrace">
            <a:avLst>
              <a:gd name="adj1" fmla="val 40221"/>
              <a:gd name="adj2" fmla="val 50000"/>
            </a:avLst>
          </a:prstGeom>
          <a:ln w="28575">
            <a:solidFill>
              <a:srgbClr val="3366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5" name="Left Brace 44"/>
          <p:cNvSpPr/>
          <p:nvPr/>
        </p:nvSpPr>
        <p:spPr>
          <a:xfrm>
            <a:off x="4669100" y="5049798"/>
            <a:ext cx="161406" cy="459561"/>
          </a:xfrm>
          <a:prstGeom prst="leftBrace">
            <a:avLst>
              <a:gd name="adj1" fmla="val 40221"/>
              <a:gd name="adj2" fmla="val 50000"/>
            </a:avLst>
          </a:prstGeom>
          <a:ln w="28575">
            <a:solidFill>
              <a:srgbClr val="3366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7" name="Left Brace 46"/>
          <p:cNvSpPr/>
          <p:nvPr/>
        </p:nvSpPr>
        <p:spPr>
          <a:xfrm>
            <a:off x="4670044" y="3538540"/>
            <a:ext cx="161406" cy="417783"/>
          </a:xfrm>
          <a:prstGeom prst="leftBrace">
            <a:avLst>
              <a:gd name="adj1" fmla="val 40221"/>
              <a:gd name="adj2" fmla="val 50000"/>
            </a:avLst>
          </a:prstGeom>
          <a:ln w="28575">
            <a:solidFill>
              <a:srgbClr val="3366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0" name="Left Brace 49"/>
          <p:cNvSpPr/>
          <p:nvPr/>
        </p:nvSpPr>
        <p:spPr>
          <a:xfrm>
            <a:off x="3381889" y="3191983"/>
            <a:ext cx="161406" cy="611677"/>
          </a:xfrm>
          <a:prstGeom prst="leftBrace">
            <a:avLst>
              <a:gd name="adj1" fmla="val 40221"/>
              <a:gd name="adj2" fmla="val 50000"/>
            </a:avLst>
          </a:prstGeom>
          <a:ln w="28575">
            <a:solidFill>
              <a:srgbClr val="3366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4" name="TextBox 53"/>
          <p:cNvSpPr txBox="1"/>
          <p:nvPr/>
        </p:nvSpPr>
        <p:spPr>
          <a:xfrm>
            <a:off x="6013823" y="3018236"/>
            <a:ext cx="2954655"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既可输入字符也可输入数值</a:t>
            </a:r>
          </a:p>
        </p:txBody>
      </p:sp>
      <p:sp>
        <p:nvSpPr>
          <p:cNvPr id="55" name="TextBox 54"/>
          <p:cNvSpPr txBox="1"/>
          <p:nvPr/>
        </p:nvSpPr>
        <p:spPr>
          <a:xfrm>
            <a:off x="6013823" y="4430587"/>
            <a:ext cx="2954655"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既可输出字符也可输出数值</a:t>
            </a:r>
          </a:p>
        </p:txBody>
      </p:sp>
      <p:sp>
        <p:nvSpPr>
          <p:cNvPr id="56" name="TextBox 55"/>
          <p:cNvSpPr txBox="1"/>
          <p:nvPr/>
        </p:nvSpPr>
        <p:spPr>
          <a:xfrm>
            <a:off x="6013823" y="3452678"/>
            <a:ext cx="156966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输入一个字符</a:t>
            </a:r>
          </a:p>
        </p:txBody>
      </p:sp>
      <p:sp>
        <p:nvSpPr>
          <p:cNvPr id="57" name="TextBox 56"/>
          <p:cNvSpPr txBox="1"/>
          <p:nvPr/>
        </p:nvSpPr>
        <p:spPr>
          <a:xfrm>
            <a:off x="6013823" y="3830974"/>
            <a:ext cx="180049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输入一个字符串</a:t>
            </a:r>
          </a:p>
        </p:txBody>
      </p:sp>
      <p:sp>
        <p:nvSpPr>
          <p:cNvPr id="58" name="TextBox 57"/>
          <p:cNvSpPr txBox="1"/>
          <p:nvPr/>
        </p:nvSpPr>
        <p:spPr>
          <a:xfrm>
            <a:off x="6013823" y="4879404"/>
            <a:ext cx="156966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输出一个字符</a:t>
            </a:r>
          </a:p>
        </p:txBody>
      </p:sp>
      <p:sp>
        <p:nvSpPr>
          <p:cNvPr id="59" name="TextBox 58"/>
          <p:cNvSpPr txBox="1"/>
          <p:nvPr/>
        </p:nvSpPr>
        <p:spPr>
          <a:xfrm>
            <a:off x="6013823" y="5325066"/>
            <a:ext cx="180049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输出一个字符串</a:t>
            </a:r>
          </a:p>
        </p:txBody>
      </p:sp>
    </p:spTree>
    <p:extLst>
      <p:ext uri="{BB962C8B-B14F-4D97-AF65-F5344CB8AC3E}">
        <p14:creationId xmlns:p14="http://schemas.microsoft.com/office/powerpoint/2010/main" val="8946740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4" name="Rectangle 4"/>
          <p:cNvSpPr>
            <a:spLocks noGrp="1" noChangeArrowheads="1"/>
          </p:cNvSpPr>
          <p:nvPr>
            <p:ph idx="1"/>
          </p:nvPr>
        </p:nvSpPr>
        <p:spPr/>
        <p:txBody>
          <a:bodyPr/>
          <a:lstStyle/>
          <a:p>
            <a:r>
              <a:rPr lang="zh-CN" altLang="en-US" dirty="0"/>
              <a:t>格式</a:t>
            </a:r>
            <a:r>
              <a:rPr lang="en-US" altLang="zh-CN" dirty="0"/>
              <a:t>: </a:t>
            </a:r>
            <a:r>
              <a:rPr lang="en-US" altLang="zh-CN" dirty="0">
                <a:solidFill>
                  <a:srgbClr val="AA0D91"/>
                </a:solidFill>
                <a:latin typeface="Menlo" panose="020B0609030804020204" pitchFamily="49" charset="0"/>
              </a:rPr>
              <a:t>int</a:t>
            </a:r>
            <a:r>
              <a:rPr lang="en-US" altLang="zh-CN" dirty="0">
                <a:solidFill>
                  <a:srgbClr val="000000"/>
                </a:solidFill>
                <a:latin typeface="Menlo" panose="020B0609030804020204" pitchFamily="49" charset="0"/>
              </a:rPr>
              <a:t> </a:t>
            </a:r>
            <a:r>
              <a:rPr lang="en-US" altLang="zh-CN" dirty="0" err="1">
                <a:solidFill>
                  <a:srgbClr val="000000"/>
                </a:solidFill>
                <a:latin typeface="Menlo" panose="020B0609030804020204" pitchFamily="49" charset="0"/>
              </a:rPr>
              <a:t>putchar</a:t>
            </a:r>
            <a:r>
              <a:rPr lang="en-US" altLang="zh-CN" dirty="0">
                <a:solidFill>
                  <a:srgbClr val="000000"/>
                </a:solidFill>
                <a:latin typeface="Menlo" panose="020B0609030804020204" pitchFamily="49" charset="0"/>
              </a:rPr>
              <a:t>(</a:t>
            </a:r>
            <a:r>
              <a:rPr lang="en-US" altLang="zh-CN" dirty="0">
                <a:solidFill>
                  <a:srgbClr val="AA0D91"/>
                </a:solidFill>
                <a:latin typeface="Menlo" panose="020B0609030804020204" pitchFamily="49" charset="0"/>
              </a:rPr>
              <a:t>char</a:t>
            </a:r>
            <a:r>
              <a:rPr lang="en-US" altLang="zh-CN" dirty="0">
                <a:solidFill>
                  <a:srgbClr val="000000"/>
                </a:solidFill>
                <a:latin typeface="Menlo" panose="020B0609030804020204" pitchFamily="49" charset="0"/>
              </a:rPr>
              <a:t> c)</a:t>
            </a:r>
          </a:p>
          <a:p>
            <a:r>
              <a:rPr lang="zh-CN" altLang="en-US" dirty="0"/>
              <a:t>参数</a:t>
            </a:r>
            <a:r>
              <a:rPr lang="en-US" altLang="zh-CN" dirty="0"/>
              <a:t>: c</a:t>
            </a:r>
            <a:r>
              <a:rPr lang="zh-CN" altLang="en-US" dirty="0"/>
              <a:t>为字符常量、变量或表达式</a:t>
            </a:r>
          </a:p>
          <a:p>
            <a:r>
              <a:rPr lang="zh-CN" altLang="en-US" dirty="0"/>
              <a:t>功能：把字符</a:t>
            </a:r>
            <a:r>
              <a:rPr lang="en-US" altLang="zh-CN" dirty="0"/>
              <a:t>c</a:t>
            </a:r>
            <a:r>
              <a:rPr lang="zh-CN" altLang="en-US" dirty="0"/>
              <a:t>输出到显示器上</a:t>
            </a:r>
          </a:p>
          <a:p>
            <a:r>
              <a:rPr lang="zh-CN" altLang="en-US" dirty="0">
                <a:solidFill>
                  <a:srgbClr val="C00000"/>
                </a:solidFill>
              </a:rPr>
              <a:t>返值：正常，为显示的代码值</a:t>
            </a:r>
            <a:r>
              <a:rPr lang="en-US" altLang="zh-CN" dirty="0">
                <a:solidFill>
                  <a:srgbClr val="C00000"/>
                </a:solidFill>
              </a:rPr>
              <a:t>;</a:t>
            </a:r>
            <a:r>
              <a:rPr lang="zh-CN" altLang="en-US" dirty="0">
                <a:solidFill>
                  <a:srgbClr val="C00000"/>
                </a:solidFill>
              </a:rPr>
              <a:t>出错，为</a:t>
            </a:r>
            <a:r>
              <a:rPr lang="en-US" altLang="zh-CN" dirty="0">
                <a:solidFill>
                  <a:srgbClr val="C00000"/>
                </a:solidFill>
              </a:rPr>
              <a:t>EOF(-1)</a:t>
            </a:r>
          </a:p>
          <a:p>
            <a:endParaRPr lang="zh-CN" altLang="en-US" dirty="0"/>
          </a:p>
        </p:txBody>
      </p:sp>
      <p:sp>
        <p:nvSpPr>
          <p:cNvPr id="2" name="Title 1"/>
          <p:cNvSpPr>
            <a:spLocks noGrp="1"/>
          </p:cNvSpPr>
          <p:nvPr>
            <p:ph type="title"/>
          </p:nvPr>
        </p:nvSpPr>
        <p:spPr/>
        <p:txBody>
          <a:bodyPr/>
          <a:lstStyle/>
          <a:p>
            <a:r>
              <a:rPr lang="en-US" altLang="zh-CN" dirty="0"/>
              <a:t>3.1 </a:t>
            </a:r>
            <a:r>
              <a:rPr lang="zh-CN" altLang="en-US" dirty="0"/>
              <a:t>输出</a:t>
            </a:r>
            <a:r>
              <a:rPr lang="zh-CN" altLang="en-US" sz="2400" dirty="0">
                <a:solidFill>
                  <a:srgbClr val="FFFF00"/>
                </a:solidFill>
              </a:rPr>
              <a:t>：字符输出</a:t>
            </a:r>
          </a:p>
        </p:txBody>
      </p:sp>
      <p:sp>
        <p:nvSpPr>
          <p:cNvPr id="7" name="Text Box 3"/>
          <p:cNvSpPr txBox="1">
            <a:spLocks noChangeArrowheads="1"/>
          </p:cNvSpPr>
          <p:nvPr/>
        </p:nvSpPr>
        <p:spPr bwMode="auto">
          <a:xfrm>
            <a:off x="969187" y="3606246"/>
            <a:ext cx="4083917" cy="2556727"/>
          </a:xfrm>
          <a:prstGeom prst="rect">
            <a:avLst/>
          </a:prstGeom>
          <a:solidFill>
            <a:schemeClr val="accent6">
              <a:lumMod val="40000"/>
              <a:lumOff val="60000"/>
            </a:schemeClr>
          </a:solidFill>
          <a:ln>
            <a:noFill/>
          </a:ln>
        </p:spPr>
        <p:txBody>
          <a:bodyPr wrap="square" lIns="90000" tIns="46800" rIns="90000" bIns="46800" anchor="ctr">
            <a:spAutoFit/>
          </a:bodyPr>
          <a:lstStyle>
            <a:defPPr>
              <a:defRPr lang="zh-CN"/>
            </a:defPPr>
            <a:lvl1pPr>
              <a:lnSpc>
                <a:spcPct val="100000"/>
              </a:lnSpc>
              <a:spcBef>
                <a:spcPts val="0"/>
              </a:spcBef>
              <a:defRPr>
                <a:latin typeface="+mj-lt"/>
                <a:ea typeface="微软雅黑" panose="020B0503020204020204" pitchFamily="34" charset="-122"/>
              </a:defRPr>
            </a:lvl1pPr>
            <a:lvl2pPr marL="533400" lvl="1" indent="0">
              <a:lnSpc>
                <a:spcPct val="90000"/>
              </a:lnSpc>
              <a:spcBef>
                <a:spcPts val="1000"/>
              </a:spcBef>
              <a:defRPr>
                <a:latin typeface="+mj-lt"/>
                <a:ea typeface="微软雅黑" panose="020B0503020204020204" pitchFamily="34" charset="-122"/>
              </a:defRPr>
            </a:lvl2pPr>
            <a:lvl3pPr marL="1143000" indent="-228600" eaLnBrk="0" hangingPunct="0">
              <a:defRPr>
                <a:latin typeface="Verdana" panose="020B0604030504040204" pitchFamily="34" charset="0"/>
                <a:ea typeface="宋体" panose="02010600030101010101" pitchFamily="2" charset="-122"/>
              </a:defRPr>
            </a:lvl3pPr>
            <a:lvl4pPr marL="1600200" indent="-228600" eaLnBrk="0" hangingPunct="0">
              <a:defRPr>
                <a:latin typeface="Verdana" panose="020B0604030504040204" pitchFamily="34" charset="0"/>
                <a:ea typeface="宋体" panose="02010600030101010101" pitchFamily="2" charset="-122"/>
              </a:defRPr>
            </a:lvl4pPr>
            <a:lvl5pPr marL="2057400" indent="-228600" eaLnBrk="0" hangingPunct="0">
              <a:defRPr>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latin typeface="Verdana" panose="020B0604030504040204" pitchFamily="34" charset="0"/>
                <a:ea typeface="宋体" panose="02010600030101010101" pitchFamily="2" charset="-122"/>
              </a:defRPr>
            </a:lvl9pPr>
          </a:lstStyle>
          <a:p>
            <a:r>
              <a:rPr lang="en-US" altLang="zh-CN" sz="1600" dirty="0">
                <a:solidFill>
                  <a:srgbClr val="643820"/>
                </a:solidFill>
                <a:latin typeface="Menlo" panose="020B0609030804020204" pitchFamily="49" charset="0"/>
              </a:rPr>
              <a:t>#include </a:t>
            </a:r>
            <a:r>
              <a:rPr lang="en-US" altLang="zh-CN" sz="1600" dirty="0">
                <a:solidFill>
                  <a:srgbClr val="C41A16"/>
                </a:solidFill>
                <a:latin typeface="Menlo" panose="020B0609030804020204" pitchFamily="49" charset="0"/>
              </a:rPr>
              <a:t>&lt;</a:t>
            </a:r>
            <a:r>
              <a:rPr lang="en-US" altLang="zh-CN" sz="1600" dirty="0" err="1">
                <a:solidFill>
                  <a:srgbClr val="C41A16"/>
                </a:solidFill>
                <a:latin typeface="Menlo" panose="020B0609030804020204" pitchFamily="49" charset="0"/>
              </a:rPr>
              <a:t>stdio.h</a:t>
            </a:r>
            <a:r>
              <a:rPr lang="en-US" altLang="zh-CN" sz="1600" dirty="0">
                <a:solidFill>
                  <a:srgbClr val="C41A16"/>
                </a:solidFill>
                <a:latin typeface="Menlo" panose="020B0609030804020204" pitchFamily="49" charset="0"/>
              </a:rPr>
              <a:t>&gt;</a:t>
            </a:r>
            <a:endParaRPr lang="en-US" altLang="zh-CN" sz="1600" dirty="0">
              <a:solidFill>
                <a:srgbClr val="000000"/>
              </a:solidFill>
              <a:latin typeface="Menlo" panose="020B0609030804020204" pitchFamily="49" charset="0"/>
            </a:endParaRPr>
          </a:p>
          <a:p>
            <a:r>
              <a:rPr lang="en-US" altLang="zh-CN" sz="1600" dirty="0" err="1">
                <a:solidFill>
                  <a:srgbClr val="AA0D91"/>
                </a:solidFill>
                <a:latin typeface="Menlo" panose="020B0609030804020204" pitchFamily="49" charset="0"/>
              </a:rPr>
              <a:t>int</a:t>
            </a:r>
            <a:r>
              <a:rPr lang="en-US" altLang="zh-CN" sz="1600" dirty="0">
                <a:solidFill>
                  <a:srgbClr val="000000"/>
                </a:solidFill>
                <a:latin typeface="Menlo" panose="020B0609030804020204" pitchFamily="49" charset="0"/>
              </a:rPr>
              <a:t> main(</a:t>
            </a:r>
            <a:r>
              <a:rPr lang="en-US" altLang="zh-CN" sz="1600" dirty="0" err="1">
                <a:solidFill>
                  <a:srgbClr val="AA0D91"/>
                </a:solidFill>
                <a:latin typeface="Menlo" panose="020B0609030804020204" pitchFamily="49" charset="0"/>
              </a:rPr>
              <a:t>int</a:t>
            </a:r>
            <a:r>
              <a:rPr lang="en-US" altLang="zh-CN" sz="1600" dirty="0">
                <a:solidFill>
                  <a:srgbClr val="000000"/>
                </a:solidFill>
                <a:latin typeface="Menlo" panose="020B0609030804020204" pitchFamily="49" charset="0"/>
              </a:rPr>
              <a:t> </a:t>
            </a:r>
            <a:r>
              <a:rPr lang="en-US" altLang="zh-CN" sz="1600" dirty="0" err="1">
                <a:solidFill>
                  <a:srgbClr val="000000"/>
                </a:solidFill>
                <a:latin typeface="Menlo" panose="020B0609030804020204" pitchFamily="49" charset="0"/>
              </a:rPr>
              <a:t>argc</a:t>
            </a:r>
            <a:r>
              <a:rPr lang="en-US" altLang="zh-CN" sz="1600" dirty="0">
                <a:solidFill>
                  <a:srgbClr val="000000"/>
                </a:solidFill>
                <a:latin typeface="Menlo" panose="020B0609030804020204" pitchFamily="49" charset="0"/>
              </a:rPr>
              <a:t>, </a:t>
            </a:r>
            <a:r>
              <a:rPr lang="en-US" altLang="zh-CN" sz="1600" dirty="0">
                <a:solidFill>
                  <a:srgbClr val="AA0D91"/>
                </a:solidFill>
                <a:latin typeface="Menlo" panose="020B0609030804020204" pitchFamily="49" charset="0"/>
              </a:rPr>
              <a:t>char</a:t>
            </a:r>
            <a:r>
              <a:rPr lang="en-US" altLang="zh-CN" sz="1600" dirty="0">
                <a:solidFill>
                  <a:srgbClr val="000000"/>
                </a:solidFill>
                <a:latin typeface="Menlo" panose="020B0609030804020204" pitchFamily="49" charset="0"/>
              </a:rPr>
              <a:t>* </a:t>
            </a:r>
            <a:r>
              <a:rPr lang="en-US" altLang="zh-CN" sz="1600" dirty="0" err="1">
                <a:solidFill>
                  <a:srgbClr val="000000"/>
                </a:solidFill>
                <a:latin typeface="Menlo" panose="020B0609030804020204" pitchFamily="49" charset="0"/>
              </a:rPr>
              <a:t>argv</a:t>
            </a:r>
            <a:r>
              <a:rPr lang="en-US" altLang="zh-CN" sz="1600" dirty="0">
                <a:solidFill>
                  <a:srgbClr val="000000"/>
                </a:solidFill>
                <a:latin typeface="Menlo" panose="020B0609030804020204" pitchFamily="49" charset="0"/>
              </a:rPr>
              <a:t>[])</a:t>
            </a:r>
          </a:p>
          <a:p>
            <a:r>
              <a:rPr lang="en-US" altLang="zh-CN" sz="1600" dirty="0">
                <a:solidFill>
                  <a:srgbClr val="000000"/>
                </a:solidFill>
                <a:latin typeface="Menlo" panose="020B0609030804020204" pitchFamily="49" charset="0"/>
              </a:rPr>
              <a:t>{</a:t>
            </a:r>
          </a:p>
          <a:p>
            <a:r>
              <a:rPr lang="en-US" altLang="zh-CN" sz="1600" dirty="0">
                <a:solidFill>
                  <a:srgbClr val="000000"/>
                </a:solidFill>
                <a:latin typeface="Menlo" panose="020B0609030804020204" pitchFamily="49" charset="0"/>
              </a:rPr>
              <a:t>    </a:t>
            </a:r>
            <a:r>
              <a:rPr lang="en-US" altLang="zh-CN" sz="1600" dirty="0" err="1">
                <a:solidFill>
                  <a:srgbClr val="AA0D91"/>
                </a:solidFill>
                <a:latin typeface="Menlo" panose="020B0609030804020204" pitchFamily="49" charset="0"/>
              </a:rPr>
              <a:t>int</a:t>
            </a:r>
            <a:r>
              <a:rPr lang="en-US" altLang="zh-CN" sz="1600" dirty="0">
                <a:solidFill>
                  <a:srgbClr val="000000"/>
                </a:solidFill>
                <a:latin typeface="Menlo" panose="020B0609030804020204" pitchFamily="49" charset="0"/>
              </a:rPr>
              <a:t>  c = </a:t>
            </a:r>
            <a:r>
              <a:rPr lang="en-US" altLang="zh-CN" sz="1600" dirty="0">
                <a:solidFill>
                  <a:srgbClr val="1C00CF"/>
                </a:solidFill>
                <a:latin typeface="Menlo" panose="020B0609030804020204" pitchFamily="49" charset="0"/>
              </a:rPr>
              <a:t>65</a:t>
            </a:r>
            <a:r>
              <a:rPr lang="en-US" altLang="zh-CN" sz="1600" dirty="0">
                <a:solidFill>
                  <a:srgbClr val="000000"/>
                </a:solidFill>
                <a:latin typeface="Menlo" panose="020B0609030804020204" pitchFamily="49" charset="0"/>
              </a:rPr>
              <a:t>;</a:t>
            </a:r>
          </a:p>
          <a:p>
            <a:r>
              <a:rPr lang="en-US" altLang="zh-CN" sz="1600" dirty="0">
                <a:solidFill>
                  <a:srgbClr val="000000"/>
                </a:solidFill>
                <a:latin typeface="Menlo" panose="020B0609030804020204" pitchFamily="49" charset="0"/>
              </a:rPr>
              <a:t>    </a:t>
            </a:r>
            <a:r>
              <a:rPr lang="en-US" altLang="zh-CN" sz="1600" dirty="0">
                <a:solidFill>
                  <a:srgbClr val="AA0D91"/>
                </a:solidFill>
                <a:latin typeface="Menlo" panose="020B0609030804020204" pitchFamily="49" charset="0"/>
              </a:rPr>
              <a:t>char</a:t>
            </a:r>
            <a:r>
              <a:rPr lang="en-US" altLang="zh-CN" sz="1600" dirty="0">
                <a:solidFill>
                  <a:srgbClr val="000000"/>
                </a:solidFill>
                <a:latin typeface="Menlo" panose="020B0609030804020204" pitchFamily="49" charset="0"/>
              </a:rPr>
              <a:t> a = </a:t>
            </a:r>
            <a:r>
              <a:rPr lang="en-US" altLang="zh-CN" sz="1600" dirty="0">
                <a:solidFill>
                  <a:srgbClr val="1C00CF"/>
                </a:solidFill>
                <a:latin typeface="Menlo" panose="020B0609030804020204" pitchFamily="49" charset="0"/>
              </a:rPr>
              <a:t>'B'</a:t>
            </a:r>
            <a:r>
              <a:rPr lang="en-US" altLang="zh-CN" sz="1600" dirty="0">
                <a:solidFill>
                  <a:srgbClr val="000000"/>
                </a:solidFill>
                <a:latin typeface="Menlo" panose="020B0609030804020204" pitchFamily="49" charset="0"/>
              </a:rPr>
              <a:t>;</a:t>
            </a:r>
          </a:p>
          <a:p>
            <a:r>
              <a:rPr lang="en-US" altLang="zh-CN" sz="1600" dirty="0">
                <a:solidFill>
                  <a:srgbClr val="000000"/>
                </a:solidFill>
                <a:latin typeface="Menlo" panose="020B0609030804020204" pitchFamily="49" charset="0"/>
              </a:rPr>
              <a:t>    </a:t>
            </a:r>
            <a:r>
              <a:rPr lang="en-US" altLang="zh-CN" sz="1600" dirty="0" err="1">
                <a:solidFill>
                  <a:srgbClr val="2E0D6E"/>
                </a:solidFill>
                <a:latin typeface="Menlo" panose="020B0609030804020204" pitchFamily="49" charset="0"/>
              </a:rPr>
              <a:t>putchar</a:t>
            </a:r>
            <a:r>
              <a:rPr lang="en-US" altLang="zh-CN" sz="1600" dirty="0">
                <a:solidFill>
                  <a:srgbClr val="000000"/>
                </a:solidFill>
                <a:latin typeface="Menlo" panose="020B0609030804020204" pitchFamily="49" charset="0"/>
              </a:rPr>
              <a:t>(c);</a:t>
            </a:r>
          </a:p>
          <a:p>
            <a:r>
              <a:rPr lang="en-US" altLang="zh-CN" sz="1600" dirty="0">
                <a:solidFill>
                  <a:srgbClr val="000000"/>
                </a:solidFill>
                <a:latin typeface="Menlo" panose="020B0609030804020204" pitchFamily="49" charset="0"/>
              </a:rPr>
              <a:t>    </a:t>
            </a:r>
            <a:r>
              <a:rPr lang="en-US" altLang="zh-CN" sz="1600" dirty="0" err="1">
                <a:solidFill>
                  <a:srgbClr val="2E0D6E"/>
                </a:solidFill>
                <a:latin typeface="Menlo" panose="020B0609030804020204" pitchFamily="49" charset="0"/>
              </a:rPr>
              <a:t>putchar</a:t>
            </a:r>
            <a:r>
              <a:rPr lang="en-US" altLang="zh-CN" sz="1600" dirty="0">
                <a:solidFill>
                  <a:srgbClr val="000000"/>
                </a:solidFill>
                <a:latin typeface="Menlo" panose="020B0609030804020204" pitchFamily="49" charset="0"/>
              </a:rPr>
              <a:t>(</a:t>
            </a:r>
            <a:r>
              <a:rPr lang="en-US" altLang="zh-CN" sz="1600" dirty="0">
                <a:solidFill>
                  <a:srgbClr val="1C00CF"/>
                </a:solidFill>
                <a:latin typeface="Menlo" panose="020B0609030804020204" pitchFamily="49" charset="0"/>
              </a:rPr>
              <a:t>'\n'</a:t>
            </a:r>
            <a:r>
              <a:rPr lang="en-US" altLang="zh-CN" sz="1600" dirty="0">
                <a:solidFill>
                  <a:srgbClr val="000000"/>
                </a:solidFill>
                <a:latin typeface="Menlo" panose="020B0609030804020204" pitchFamily="49" charset="0"/>
              </a:rPr>
              <a:t>);</a:t>
            </a:r>
          </a:p>
          <a:p>
            <a:r>
              <a:rPr lang="en-US" altLang="zh-CN" sz="1600" dirty="0">
                <a:solidFill>
                  <a:srgbClr val="000000"/>
                </a:solidFill>
                <a:latin typeface="Menlo" panose="020B0609030804020204" pitchFamily="49" charset="0"/>
              </a:rPr>
              <a:t>    </a:t>
            </a:r>
            <a:r>
              <a:rPr lang="en-US" altLang="zh-CN" sz="1600" dirty="0" err="1">
                <a:solidFill>
                  <a:srgbClr val="2E0D6E"/>
                </a:solidFill>
                <a:latin typeface="Menlo" panose="020B0609030804020204" pitchFamily="49" charset="0"/>
              </a:rPr>
              <a:t>putchar</a:t>
            </a:r>
            <a:r>
              <a:rPr lang="en-US" altLang="zh-CN" sz="1600" dirty="0">
                <a:solidFill>
                  <a:srgbClr val="000000"/>
                </a:solidFill>
                <a:latin typeface="Menlo" panose="020B0609030804020204" pitchFamily="49" charset="0"/>
              </a:rPr>
              <a:t>(a);</a:t>
            </a:r>
          </a:p>
          <a:p>
            <a:r>
              <a:rPr lang="en-US" altLang="zh-CN" sz="1600" dirty="0">
                <a:solidFill>
                  <a:srgbClr val="000000"/>
                </a:solidFill>
                <a:latin typeface="Menlo" panose="020B0609030804020204" pitchFamily="49" charset="0"/>
              </a:rPr>
              <a:t>    </a:t>
            </a:r>
            <a:r>
              <a:rPr lang="en-US" altLang="zh-CN" sz="1600" dirty="0">
                <a:solidFill>
                  <a:srgbClr val="AA0D91"/>
                </a:solidFill>
                <a:latin typeface="Menlo" panose="020B0609030804020204" pitchFamily="49" charset="0"/>
              </a:rPr>
              <a:t>return</a:t>
            </a:r>
            <a:r>
              <a:rPr lang="en-US" altLang="zh-CN" sz="1600" dirty="0">
                <a:solidFill>
                  <a:srgbClr val="000000"/>
                </a:solidFill>
                <a:latin typeface="Menlo" panose="020B0609030804020204" pitchFamily="49" charset="0"/>
              </a:rPr>
              <a:t> </a:t>
            </a:r>
            <a:r>
              <a:rPr lang="en-US" altLang="zh-CN" sz="1600" dirty="0">
                <a:solidFill>
                  <a:srgbClr val="1C00CF"/>
                </a:solidFill>
                <a:latin typeface="Menlo" panose="020B0609030804020204" pitchFamily="49" charset="0"/>
              </a:rPr>
              <a:t>0</a:t>
            </a:r>
            <a:r>
              <a:rPr lang="en-US" altLang="zh-CN" sz="1600" dirty="0">
                <a:solidFill>
                  <a:srgbClr val="000000"/>
                </a:solidFill>
                <a:latin typeface="Menlo" panose="020B0609030804020204" pitchFamily="49" charset="0"/>
              </a:rPr>
              <a:t>;</a:t>
            </a:r>
          </a:p>
          <a:p>
            <a:r>
              <a:rPr lang="en-US" altLang="zh-CN" sz="1600" dirty="0">
                <a:solidFill>
                  <a:srgbClr val="000000"/>
                </a:solidFill>
                <a:latin typeface="Menlo" panose="020B0609030804020204" pitchFamily="49" charset="0"/>
              </a:rPr>
              <a:t>}</a:t>
            </a:r>
          </a:p>
        </p:txBody>
      </p:sp>
      <p:sp>
        <p:nvSpPr>
          <p:cNvPr id="8" name="Text Box 5"/>
          <p:cNvSpPr txBox="1">
            <a:spLocks noChangeArrowheads="1"/>
          </p:cNvSpPr>
          <p:nvPr/>
        </p:nvSpPr>
        <p:spPr bwMode="auto">
          <a:xfrm>
            <a:off x="5355412" y="3638518"/>
            <a:ext cx="2819401" cy="646331"/>
          </a:xfrm>
          <a:prstGeom prst="rect">
            <a:avLst/>
          </a:prstGeom>
          <a:solidFill>
            <a:schemeClr val="tx1"/>
          </a:solidFill>
          <a:ln w="28575">
            <a:solidFill>
              <a:srgbClr val="009900"/>
            </a:solidFill>
            <a:miter lim="800000"/>
            <a:headEnd/>
            <a:tailEnd/>
          </a:ln>
          <a:effectLst/>
        </p:spPr>
        <p:txBody>
          <a:bodyPr wrap="square">
            <a:spAutoFit/>
          </a:bodyPr>
          <a:lstStyle>
            <a:defPPr>
              <a:defRPr lang="zh-CN"/>
            </a:defPPr>
            <a:lvl1pPr>
              <a:defRPr>
                <a:solidFill>
                  <a:schemeClr val="bg1"/>
                </a:solidFill>
                <a:latin typeface="+mj-lt"/>
                <a:cs typeface="Times New Roman" panose="02020603050405020304" pitchFamily="18" charset="0"/>
              </a:defRPr>
            </a:lvl1pPr>
          </a:lstStyle>
          <a:p>
            <a:r>
              <a:rPr lang="en-US" altLang="zh-CN" dirty="0"/>
              <a:t>A</a:t>
            </a:r>
          </a:p>
          <a:p>
            <a:r>
              <a:rPr lang="en-US" altLang="zh-CN" dirty="0"/>
              <a:t>B</a:t>
            </a:r>
          </a:p>
        </p:txBody>
      </p:sp>
      <p:sp>
        <p:nvSpPr>
          <p:cNvPr id="5" name="Date Placeholder 4"/>
          <p:cNvSpPr>
            <a:spLocks noGrp="1"/>
          </p:cNvSpPr>
          <p:nvPr>
            <p:ph type="dt" sz="half" idx="10"/>
          </p:nvPr>
        </p:nvSpPr>
        <p:spPr/>
        <p:txBody>
          <a:bodyPr/>
          <a:lstStyle/>
          <a:p>
            <a:fld id="{63831E65-6B3E-4202-A74D-537FB089844A}" type="datetime1">
              <a:rPr lang="zh-CN" altLang="en-US" smtClean="0"/>
              <a:t>2020/9/25</a:t>
            </a:fld>
            <a:endParaRPr lang="zh-CN" altLang="en-US"/>
          </a:p>
        </p:txBody>
      </p:sp>
      <p:sp>
        <p:nvSpPr>
          <p:cNvPr id="6" name="Footer Placeholder 5"/>
          <p:cNvSpPr>
            <a:spLocks noGrp="1"/>
          </p:cNvSpPr>
          <p:nvPr>
            <p:ph type="ftr" sz="quarter" idx="11"/>
          </p:nvPr>
        </p:nvSpPr>
        <p:spPr/>
        <p:txBody>
          <a:bodyPr/>
          <a:lstStyle/>
          <a:p>
            <a:r>
              <a:rPr lang="en-US" altLang="zh-CN" dirty="0"/>
              <a:t>《</a:t>
            </a:r>
            <a:r>
              <a:rPr lang="zh-CN" altLang="en-US" dirty="0"/>
              <a:t>计算机语言与程序设计</a:t>
            </a:r>
            <a:r>
              <a:rPr lang="en-US" altLang="zh-CN" dirty="0"/>
              <a:t>》</a:t>
            </a:r>
            <a:endParaRPr lang="zh-CN" altLang="en-US" dirty="0"/>
          </a:p>
        </p:txBody>
      </p:sp>
      <p:sp>
        <p:nvSpPr>
          <p:cNvPr id="9" name="Slide Number Placeholder 8"/>
          <p:cNvSpPr>
            <a:spLocks noGrp="1"/>
          </p:cNvSpPr>
          <p:nvPr>
            <p:ph type="sldNum" sz="quarter" idx="12"/>
          </p:nvPr>
        </p:nvSpPr>
        <p:spPr/>
        <p:txBody>
          <a:bodyPr/>
          <a:lstStyle/>
          <a:p>
            <a:fld id="{57E71E5F-B3DE-4457-8F57-E0F998074911}" type="slidenum">
              <a:rPr lang="zh-CN" altLang="en-US" smtClean="0"/>
              <a:pPr/>
              <a:t>55</a:t>
            </a:fld>
            <a:endParaRPr lang="zh-CN" altLang="en-US"/>
          </a:p>
        </p:txBody>
      </p:sp>
      <p:sp>
        <p:nvSpPr>
          <p:cNvPr id="4" name="矩形 3">
            <a:extLst>
              <a:ext uri="{FF2B5EF4-FFF2-40B4-BE49-F238E27FC236}">
                <a16:creationId xmlns:a16="http://schemas.microsoft.com/office/drawing/2014/main" id="{13978877-E013-2348-95A1-54C0593B9317}"/>
              </a:ext>
            </a:extLst>
          </p:cNvPr>
          <p:cNvSpPr/>
          <p:nvPr/>
        </p:nvSpPr>
        <p:spPr>
          <a:xfrm>
            <a:off x="5529036" y="4522293"/>
            <a:ext cx="2472152" cy="1539268"/>
          </a:xfrm>
          <a:prstGeom prst="rect">
            <a:avLst/>
          </a:prstGeom>
        </p:spPr>
        <p:txBody>
          <a:bodyPr wrap="none">
            <a:spAutoFit/>
          </a:bodyPr>
          <a:lstStyle/>
          <a:p>
            <a:pPr lvl="0">
              <a:lnSpc>
                <a:spcPct val="110000"/>
              </a:lnSpc>
              <a:spcBef>
                <a:spcPts val="1000"/>
              </a:spcBef>
              <a:buClr>
                <a:prstClr val="black"/>
              </a:buClr>
            </a:pPr>
            <a:r>
              <a:rPr lang="zh-CN" altLang="en-US" sz="2400" dirty="0">
                <a:solidFill>
                  <a:srgbClr val="C00000"/>
                </a:solidFill>
                <a:latin typeface="微软雅黑" panose="020B0503020204020204" pitchFamily="34" charset="-122"/>
                <a:ea typeface="微软雅黑" panose="020B0503020204020204" pitchFamily="34" charset="-122"/>
              </a:rPr>
              <a:t>如果</a:t>
            </a:r>
            <a:r>
              <a:rPr lang="en-US" altLang="zh-CN" sz="2400" dirty="0">
                <a:solidFill>
                  <a:srgbClr val="C00000"/>
                </a:solidFill>
                <a:latin typeface="微软雅黑" panose="020B0503020204020204" pitchFamily="34" charset="-122"/>
                <a:ea typeface="微软雅黑" panose="020B0503020204020204" pitchFamily="34" charset="-122"/>
              </a:rPr>
              <a:t>C</a:t>
            </a:r>
            <a:r>
              <a:rPr lang="zh-CN" altLang="en-US" sz="2400" dirty="0">
                <a:solidFill>
                  <a:srgbClr val="C00000"/>
                </a:solidFill>
                <a:latin typeface="微软雅黑" panose="020B0503020204020204" pitchFamily="34" charset="-122"/>
                <a:ea typeface="微软雅黑" panose="020B0503020204020204" pitchFamily="34" charset="-122"/>
              </a:rPr>
              <a:t>是</a:t>
            </a:r>
            <a:r>
              <a:rPr lang="en-US" altLang="zh-CN" sz="2400" dirty="0">
                <a:solidFill>
                  <a:srgbClr val="C00000"/>
                </a:solidFill>
                <a:latin typeface="微软雅黑" panose="020B0503020204020204" pitchFamily="34" charset="-122"/>
                <a:ea typeface="微软雅黑" panose="020B0503020204020204" pitchFamily="34" charset="-122"/>
              </a:rPr>
              <a:t>655</a:t>
            </a:r>
            <a:r>
              <a:rPr lang="zh-CN" altLang="en-US" sz="2400" dirty="0">
                <a:solidFill>
                  <a:srgbClr val="C00000"/>
                </a:solidFill>
                <a:latin typeface="微软雅黑" panose="020B0503020204020204" pitchFamily="34" charset="-122"/>
                <a:ea typeface="微软雅黑" panose="020B0503020204020204" pitchFamily="34" charset="-122"/>
              </a:rPr>
              <a:t>呢？</a:t>
            </a:r>
            <a:endParaRPr lang="en-US" altLang="zh-CN" sz="2400" dirty="0">
              <a:solidFill>
                <a:srgbClr val="C00000"/>
              </a:solidFill>
              <a:latin typeface="微软雅黑" panose="020B0503020204020204" pitchFamily="34" charset="-122"/>
              <a:ea typeface="微软雅黑" panose="020B0503020204020204" pitchFamily="34" charset="-122"/>
            </a:endParaRPr>
          </a:p>
          <a:p>
            <a:pPr lvl="0">
              <a:lnSpc>
                <a:spcPct val="110000"/>
              </a:lnSpc>
              <a:spcBef>
                <a:spcPts val="1000"/>
              </a:spcBef>
              <a:buClr>
                <a:prstClr val="black"/>
              </a:buClr>
            </a:pPr>
            <a:r>
              <a:rPr lang="zh-CN" altLang="en-US" sz="2400" dirty="0">
                <a:solidFill>
                  <a:srgbClr val="C00000"/>
                </a:solidFill>
                <a:latin typeface="微软雅黑" panose="020B0503020204020204" pitchFamily="34" charset="-122"/>
                <a:ea typeface="微软雅黑" panose="020B0503020204020204" pitchFamily="34" charset="-122"/>
              </a:rPr>
              <a:t>输出什么？</a:t>
            </a:r>
            <a:endParaRPr lang="en-US" altLang="zh-CN" sz="2400" dirty="0">
              <a:solidFill>
                <a:srgbClr val="C00000"/>
              </a:solidFill>
              <a:latin typeface="微软雅黑" panose="020B0503020204020204" pitchFamily="34" charset="-122"/>
              <a:ea typeface="微软雅黑" panose="020B0503020204020204" pitchFamily="34" charset="-122"/>
            </a:endParaRPr>
          </a:p>
          <a:p>
            <a:pPr lvl="0">
              <a:lnSpc>
                <a:spcPct val="110000"/>
              </a:lnSpc>
              <a:spcBef>
                <a:spcPts val="1000"/>
              </a:spcBef>
              <a:buClr>
                <a:prstClr val="black"/>
              </a:buClr>
            </a:pPr>
            <a:r>
              <a:rPr lang="zh-CN" altLang="en-US" sz="2400" dirty="0">
                <a:solidFill>
                  <a:srgbClr val="C00000"/>
                </a:solidFill>
                <a:latin typeface="微软雅黑" panose="020B0503020204020204" pitchFamily="34" charset="-122"/>
                <a:ea typeface="微软雅黑" panose="020B0503020204020204" pitchFamily="34" charset="-122"/>
              </a:rPr>
              <a:t>结论是什么？</a:t>
            </a:r>
            <a:endParaRPr lang="en-US" altLang="zh-CN"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982296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a:t>3.1 </a:t>
            </a:r>
            <a:r>
              <a:rPr lang="zh-CN" altLang="en-US" dirty="0"/>
              <a:t>输</a:t>
            </a:r>
            <a:r>
              <a:rPr lang="zh-CN" altLang="en-US" dirty="0">
                <a:solidFill>
                  <a:prstClr val="white"/>
                </a:solidFill>
              </a:rPr>
              <a:t>出</a:t>
            </a:r>
            <a:r>
              <a:rPr lang="zh-CN" altLang="en-US" sz="2400" dirty="0">
                <a:solidFill>
                  <a:srgbClr val="FFFF00"/>
                </a:solidFill>
              </a:rPr>
              <a:t>：格式化输出</a:t>
            </a:r>
            <a:endParaRPr lang="zh-CN" altLang="en-US" dirty="0"/>
          </a:p>
        </p:txBody>
      </p:sp>
      <p:sp>
        <p:nvSpPr>
          <p:cNvPr id="4" name="Date Placeholder 3"/>
          <p:cNvSpPr>
            <a:spLocks noGrp="1"/>
          </p:cNvSpPr>
          <p:nvPr>
            <p:ph type="dt" sz="half" idx="10"/>
          </p:nvPr>
        </p:nvSpPr>
        <p:spPr/>
        <p:txBody>
          <a:bodyPr/>
          <a:lstStyle/>
          <a:p>
            <a:fld id="{20E3A186-4061-47B0-9A4D-8E04634311AD}" type="datetime1">
              <a:rPr lang="zh-CN" altLang="en-US" smtClean="0"/>
              <a:t>2020/9/25</a:t>
            </a:fld>
            <a:endParaRPr lang="zh-CN" altLang="en-US"/>
          </a:p>
        </p:txBody>
      </p:sp>
      <p:sp>
        <p:nvSpPr>
          <p:cNvPr id="5" name="Footer Placeholder 4"/>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
        <p:nvSpPr>
          <p:cNvPr id="6" name="Slide Number Placeholder 5"/>
          <p:cNvSpPr>
            <a:spLocks noGrp="1"/>
          </p:cNvSpPr>
          <p:nvPr>
            <p:ph type="sldNum" sz="quarter" idx="12"/>
          </p:nvPr>
        </p:nvSpPr>
        <p:spPr/>
        <p:txBody>
          <a:bodyPr/>
          <a:lstStyle/>
          <a:p>
            <a:fld id="{57E71E5F-B3DE-4457-8F57-E0F998074911}" type="slidenum">
              <a:rPr lang="zh-CN" altLang="en-US" smtClean="0"/>
              <a:pPr/>
              <a:t>56</a:t>
            </a:fld>
            <a:endParaRPr lang="zh-CN" altLang="en-US"/>
          </a:p>
        </p:txBody>
      </p:sp>
      <p:sp>
        <p:nvSpPr>
          <p:cNvPr id="2" name="Content Placeholder 1"/>
          <p:cNvSpPr>
            <a:spLocks noGrp="1"/>
          </p:cNvSpPr>
          <p:nvPr>
            <p:ph idx="1"/>
          </p:nvPr>
        </p:nvSpPr>
        <p:spPr/>
        <p:txBody>
          <a:bodyPr/>
          <a:lstStyle/>
          <a:p>
            <a:r>
              <a:rPr lang="zh-CN" altLang="en-US" dirty="0"/>
              <a:t>为什么要进行格式化输出？</a:t>
            </a:r>
          </a:p>
        </p:txBody>
      </p:sp>
      <p:pic>
        <p:nvPicPr>
          <p:cNvPr id="9" name="Content Placeholder 6"/>
          <p:cNvPicPr>
            <a:picLocks noChangeAspect="1"/>
          </p:cNvPicPr>
          <p:nvPr/>
        </p:nvPicPr>
        <p:blipFill rotWithShape="1">
          <a:blip r:embed="rId2"/>
          <a:srcRect l="-1" r="-23601"/>
          <a:stretch/>
        </p:blipFill>
        <p:spPr>
          <a:xfrm>
            <a:off x="1095606" y="2220849"/>
            <a:ext cx="6353424" cy="1353719"/>
          </a:xfrm>
          <a:prstGeom prst="rect">
            <a:avLst/>
          </a:prstGeom>
          <a:ln>
            <a:solidFill>
              <a:schemeClr val="bg1">
                <a:lumMod val="75000"/>
              </a:schemeClr>
            </a:solidFill>
          </a:ln>
        </p:spPr>
      </p:pic>
      <p:pic>
        <p:nvPicPr>
          <p:cNvPr id="10" name="Picture 9"/>
          <p:cNvPicPr>
            <a:picLocks noChangeAspect="1"/>
          </p:cNvPicPr>
          <p:nvPr/>
        </p:nvPicPr>
        <p:blipFill>
          <a:blip r:embed="rId3"/>
          <a:stretch>
            <a:fillRect/>
          </a:stretch>
        </p:blipFill>
        <p:spPr>
          <a:xfrm>
            <a:off x="1095607" y="4229331"/>
            <a:ext cx="6419303" cy="1377893"/>
          </a:xfrm>
          <a:prstGeom prst="rect">
            <a:avLst/>
          </a:prstGeom>
          <a:ln>
            <a:solidFill>
              <a:schemeClr val="bg1">
                <a:lumMod val="75000"/>
              </a:schemeClr>
            </a:solidFill>
          </a:ln>
        </p:spPr>
      </p:pic>
    </p:spTree>
    <p:extLst>
      <p:ext uri="{BB962C8B-B14F-4D97-AF65-F5344CB8AC3E}">
        <p14:creationId xmlns:p14="http://schemas.microsoft.com/office/powerpoint/2010/main" val="14639804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7" name="Rectangle 3"/>
          <p:cNvSpPr>
            <a:spLocks noGrp="1" noChangeArrowheads="1"/>
          </p:cNvSpPr>
          <p:nvPr>
            <p:ph idx="1"/>
          </p:nvPr>
        </p:nvSpPr>
        <p:spPr/>
        <p:txBody>
          <a:bodyPr/>
          <a:lstStyle/>
          <a:p>
            <a:r>
              <a:rPr lang="zh-CN" altLang="en-US" dirty="0"/>
              <a:t>格式：</a:t>
            </a:r>
            <a:r>
              <a:rPr lang="en-US" altLang="zh-CN" dirty="0" err="1">
                <a:solidFill>
                  <a:srgbClr val="AA0D91"/>
                </a:solidFill>
                <a:latin typeface="Microsoft YaHei" panose="020B0503020204020204" pitchFamily="34" charset="-122"/>
                <a:ea typeface="Microsoft YaHei" panose="020B0503020204020204" pitchFamily="34" charset="-122"/>
              </a:rPr>
              <a:t>int</a:t>
            </a:r>
            <a:r>
              <a:rPr lang="zh-CN" altLang="en-US" dirty="0"/>
              <a:t> </a:t>
            </a:r>
            <a:r>
              <a:rPr lang="en-US" altLang="zh-CN" dirty="0" err="1"/>
              <a:t>printf</a:t>
            </a:r>
            <a:r>
              <a:rPr lang="en-US" altLang="zh-CN" dirty="0"/>
              <a:t>("</a:t>
            </a:r>
            <a:r>
              <a:rPr lang="zh-CN" altLang="en-US" dirty="0"/>
              <a:t>格式控制串</a:t>
            </a:r>
            <a:r>
              <a:rPr lang="en-US" altLang="zh-CN" dirty="0"/>
              <a:t>"</a:t>
            </a:r>
            <a:r>
              <a:rPr lang="zh-CN" altLang="en-US" dirty="0"/>
              <a:t>，输出表</a:t>
            </a:r>
            <a:r>
              <a:rPr lang="en-US" altLang="zh-CN" dirty="0"/>
              <a:t>)</a:t>
            </a:r>
          </a:p>
          <a:p>
            <a:r>
              <a:rPr lang="zh-CN" altLang="en-US" dirty="0"/>
              <a:t>功能：按指定格式向显示器输出数据</a:t>
            </a:r>
          </a:p>
          <a:p>
            <a:r>
              <a:rPr lang="zh-CN" altLang="en-US" dirty="0"/>
              <a:t>返值：正常，</a:t>
            </a:r>
            <a:r>
              <a:rPr lang="zh-CN" altLang="en-US" b="1" dirty="0">
                <a:solidFill>
                  <a:srgbClr val="C00000"/>
                </a:solidFill>
              </a:rPr>
              <a:t>返回输出字节数</a:t>
            </a:r>
            <a:r>
              <a:rPr lang="zh-CN" altLang="en-US" b="1" dirty="0"/>
              <a:t>；</a:t>
            </a:r>
            <a:r>
              <a:rPr lang="zh-CN" altLang="en-US" dirty="0"/>
              <a:t>出错，返回</a:t>
            </a:r>
            <a:r>
              <a:rPr lang="en-US" altLang="zh-CN" dirty="0"/>
              <a:t>EOF(-1)</a:t>
            </a:r>
          </a:p>
          <a:p>
            <a:endParaRPr lang="zh-CN" altLang="en-US" dirty="0"/>
          </a:p>
        </p:txBody>
      </p:sp>
      <p:sp>
        <p:nvSpPr>
          <p:cNvPr id="3" name="Title 2"/>
          <p:cNvSpPr>
            <a:spLocks noGrp="1"/>
          </p:cNvSpPr>
          <p:nvPr>
            <p:ph type="title"/>
          </p:nvPr>
        </p:nvSpPr>
        <p:spPr/>
        <p:txBody>
          <a:bodyPr/>
          <a:lstStyle/>
          <a:p>
            <a:r>
              <a:rPr lang="en-US" altLang="zh-CN" dirty="0"/>
              <a:t>3.1 </a:t>
            </a:r>
            <a:r>
              <a:rPr lang="zh-CN" altLang="en-US" dirty="0"/>
              <a:t>输出</a:t>
            </a:r>
            <a:r>
              <a:rPr lang="zh-CN" altLang="en-US" sz="2400" dirty="0">
                <a:solidFill>
                  <a:srgbClr val="FFFF00"/>
                </a:solidFill>
              </a:rPr>
              <a:t>：格式化输出</a:t>
            </a:r>
          </a:p>
        </p:txBody>
      </p:sp>
      <p:sp>
        <p:nvSpPr>
          <p:cNvPr id="11268" name="Rectangle 4"/>
          <p:cNvSpPr>
            <a:spLocks noChangeArrowheads="1"/>
          </p:cNvSpPr>
          <p:nvPr/>
        </p:nvSpPr>
        <p:spPr bwMode="auto">
          <a:xfrm>
            <a:off x="817935" y="3300959"/>
            <a:ext cx="6967912" cy="162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50850" lvl="2" indent="-273050">
              <a:spcBef>
                <a:spcPct val="20000"/>
              </a:spcBef>
              <a:buFont typeface="Arial" panose="020B0604020202020204" pitchFamily="34" charset="0"/>
              <a:buChar char="•"/>
            </a:pPr>
            <a:r>
              <a:rPr lang="zh-CN" altLang="zh-CN" dirty="0">
                <a:latin typeface="微软雅黑" panose="020B0503020204020204" pitchFamily="34" charset="-122"/>
                <a:ea typeface="微软雅黑" panose="020B0503020204020204" pitchFamily="34" charset="-122"/>
              </a:rPr>
              <a:t>格式控制串</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：包含两种信息</a:t>
            </a:r>
            <a:br>
              <a:rPr lang="en-US" altLang="zh-CN" dirty="0">
                <a:latin typeface="微软雅黑" panose="020B0503020204020204" pitchFamily="34" charset="-122"/>
                <a:ea typeface="微软雅黑" panose="020B0503020204020204" pitchFamily="34" charset="-122"/>
              </a:rPr>
            </a:br>
            <a:r>
              <a:rPr lang="en-US" altLang="zh-CN" dirty="0">
                <a:latin typeface="微软雅黑" panose="020B0503020204020204" pitchFamily="34" charset="-122"/>
                <a:ea typeface="微软雅黑" panose="020B0503020204020204" pitchFamily="34" charset="-122"/>
              </a:rPr>
              <a:t>a. </a:t>
            </a:r>
            <a:r>
              <a:rPr lang="zh-CN" altLang="en-US" dirty="0">
                <a:latin typeface="微软雅黑" panose="020B0503020204020204" pitchFamily="34" charset="-122"/>
                <a:ea typeface="微软雅黑" panose="020B0503020204020204" pitchFamily="34" charset="-122"/>
              </a:rPr>
              <a:t>格式说明</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修饰符</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格式字符  ，用于指定输出格式</a:t>
            </a:r>
            <a:br>
              <a:rPr lang="en-US" altLang="zh-CN" dirty="0">
                <a:latin typeface="微软雅黑" panose="020B0503020204020204" pitchFamily="34" charset="-122"/>
                <a:ea typeface="微软雅黑" panose="020B0503020204020204" pitchFamily="34" charset="-122"/>
              </a:rPr>
            </a:br>
            <a:r>
              <a:rPr lang="en-US" altLang="zh-CN" dirty="0">
                <a:latin typeface="微软雅黑" panose="020B0503020204020204" pitchFamily="34" charset="-122"/>
                <a:ea typeface="微软雅黑" panose="020B0503020204020204" pitchFamily="34" charset="-122"/>
              </a:rPr>
              <a:t>b. </a:t>
            </a:r>
            <a:r>
              <a:rPr lang="zh-CN" altLang="en-US" dirty="0">
                <a:latin typeface="微软雅黑" panose="020B0503020204020204" pitchFamily="34" charset="-122"/>
                <a:ea typeface="微软雅黑" panose="020B0503020204020204" pitchFamily="34" charset="-122"/>
              </a:rPr>
              <a:t>普通字符或转义序列：原样输出</a:t>
            </a:r>
          </a:p>
          <a:p>
            <a:pPr marL="463550" lvl="2" indent="-285750">
              <a:spcBef>
                <a:spcPct val="20000"/>
              </a:spcBef>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输出表</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待</a:t>
            </a:r>
            <a:r>
              <a:rPr lang="zh-CN" altLang="zh-CN" dirty="0">
                <a:latin typeface="微软雅黑" panose="020B0503020204020204" pitchFamily="34" charset="-122"/>
                <a:ea typeface="微软雅黑" panose="020B0503020204020204" pitchFamily="34" charset="-122"/>
              </a:rPr>
              <a:t>输出数据（</a:t>
            </a:r>
            <a:r>
              <a:rPr lang="zh-CN" altLang="zh-CN" b="1" dirty="0">
                <a:solidFill>
                  <a:srgbClr val="C00000"/>
                </a:solidFill>
                <a:latin typeface="微软雅黑" panose="020B0503020204020204" pitchFamily="34" charset="-122"/>
                <a:ea typeface="微软雅黑" panose="020B0503020204020204" pitchFamily="34" charset="-122"/>
              </a:rPr>
              <a:t>可以没有，多个时以</a:t>
            </a:r>
            <a:r>
              <a:rPr lang="zh-CN" altLang="en-US" b="1" dirty="0">
                <a:solidFill>
                  <a:srgbClr val="C00000"/>
                </a:solidFill>
                <a:latin typeface="微软雅黑" panose="020B0503020204020204" pitchFamily="34" charset="-122"/>
                <a:ea typeface="微软雅黑" panose="020B0503020204020204" pitchFamily="34" charset="-122"/>
              </a:rPr>
              <a:t>逗号</a:t>
            </a:r>
            <a:r>
              <a:rPr lang="zh-CN" altLang="zh-CN" b="1" dirty="0">
                <a:solidFill>
                  <a:srgbClr val="C00000"/>
                </a:solidFill>
                <a:latin typeface="微软雅黑" panose="020B0503020204020204" pitchFamily="34" charset="-122"/>
                <a:ea typeface="微软雅黑" panose="020B0503020204020204" pitchFamily="34" charset="-122"/>
              </a:rPr>
              <a:t>分隔</a:t>
            </a:r>
            <a:r>
              <a:rPr lang="zh-CN"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450850" lvl="2" indent="-273050">
              <a:spcBef>
                <a:spcPct val="20000"/>
              </a:spcBef>
              <a:buFont typeface="Arial" panose="020B0604020202020204" pitchFamily="34" charset="0"/>
              <a:buChar char="•"/>
            </a:pPr>
            <a:endParaRPr lang="zh-CN" altLang="zh-CN" dirty="0">
              <a:latin typeface="微软雅黑" panose="020B0503020204020204" pitchFamily="34" charset="-122"/>
              <a:ea typeface="微软雅黑" panose="020B0503020204020204" pitchFamily="34" charset="-122"/>
            </a:endParaRPr>
          </a:p>
          <a:p>
            <a:pPr marL="450850" lvl="2" indent="-273050">
              <a:spcBef>
                <a:spcPct val="200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格式字符与输出项</a:t>
            </a:r>
            <a:r>
              <a:rPr lang="zh-CN" altLang="en-US" b="1" dirty="0">
                <a:solidFill>
                  <a:srgbClr val="C00000"/>
                </a:solidFill>
                <a:latin typeface="微软雅黑" panose="020B0503020204020204" pitchFamily="34" charset="-122"/>
                <a:ea typeface="微软雅黑" panose="020B0503020204020204" pitchFamily="34" charset="-122"/>
              </a:rPr>
              <a:t>个数应相同，按先后顺序一一对应</a:t>
            </a:r>
          </a:p>
          <a:p>
            <a:pPr marL="450850" lvl="2" indent="-273050">
              <a:spcBef>
                <a:spcPct val="200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格式字符与输出项类型</a:t>
            </a:r>
            <a:r>
              <a:rPr lang="zh-CN" altLang="en-US" b="1" dirty="0">
                <a:solidFill>
                  <a:srgbClr val="C00000"/>
                </a:solidFill>
                <a:latin typeface="微软雅黑" panose="020B0503020204020204" pitchFamily="34" charset="-122"/>
                <a:ea typeface="微软雅黑" panose="020B0503020204020204" pitchFamily="34" charset="-122"/>
              </a:rPr>
              <a:t>必须一致，否则可能产生非预期结果</a:t>
            </a:r>
          </a:p>
        </p:txBody>
      </p:sp>
      <p:sp>
        <p:nvSpPr>
          <p:cNvPr id="4" name="Date Placeholder 3"/>
          <p:cNvSpPr>
            <a:spLocks noGrp="1"/>
          </p:cNvSpPr>
          <p:nvPr>
            <p:ph type="dt" sz="half" idx="10"/>
          </p:nvPr>
        </p:nvSpPr>
        <p:spPr/>
        <p:txBody>
          <a:bodyPr/>
          <a:lstStyle/>
          <a:p>
            <a:fld id="{44C0C04C-A995-4904-A508-614D415D2E83}" type="datetime1">
              <a:rPr lang="zh-CN" altLang="en-US" smtClean="0"/>
              <a:t>2020/9/25</a:t>
            </a:fld>
            <a:endParaRPr lang="zh-CN" altLang="en-US"/>
          </a:p>
        </p:txBody>
      </p:sp>
      <p:sp>
        <p:nvSpPr>
          <p:cNvPr id="5" name="Footer Placeholder 4"/>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
        <p:nvSpPr>
          <p:cNvPr id="6" name="Slide Number Placeholder 5"/>
          <p:cNvSpPr>
            <a:spLocks noGrp="1"/>
          </p:cNvSpPr>
          <p:nvPr>
            <p:ph type="sldNum" sz="quarter" idx="12"/>
          </p:nvPr>
        </p:nvSpPr>
        <p:spPr/>
        <p:txBody>
          <a:bodyPr/>
          <a:lstStyle/>
          <a:p>
            <a:fld id="{57E71E5F-B3DE-4457-8F57-E0F998074911}" type="slidenum">
              <a:rPr lang="zh-CN" altLang="en-US" smtClean="0"/>
              <a:pPr/>
              <a:t>57</a:t>
            </a:fld>
            <a:endParaRPr lang="zh-CN" altLang="en-US"/>
          </a:p>
        </p:txBody>
      </p:sp>
    </p:spTree>
    <p:extLst>
      <p:ext uri="{BB962C8B-B14F-4D97-AF65-F5344CB8AC3E}">
        <p14:creationId xmlns:p14="http://schemas.microsoft.com/office/powerpoint/2010/main" val="4650946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3570749445"/>
              </p:ext>
            </p:extLst>
          </p:nvPr>
        </p:nvGraphicFramePr>
        <p:xfrm>
          <a:off x="178902" y="1308852"/>
          <a:ext cx="8711880" cy="4721035"/>
        </p:xfrm>
        <a:graphic>
          <a:graphicData uri="http://schemas.openxmlformats.org/drawingml/2006/table">
            <a:tbl>
              <a:tblPr/>
              <a:tblGrid>
                <a:gridCol w="872196">
                  <a:extLst>
                    <a:ext uri="{9D8B030D-6E8A-4147-A177-3AD203B41FA5}">
                      <a16:colId xmlns:a16="http://schemas.microsoft.com/office/drawing/2014/main" val="20000"/>
                    </a:ext>
                  </a:extLst>
                </a:gridCol>
                <a:gridCol w="4125813">
                  <a:extLst>
                    <a:ext uri="{9D8B030D-6E8A-4147-A177-3AD203B41FA5}">
                      <a16:colId xmlns:a16="http://schemas.microsoft.com/office/drawing/2014/main" val="20001"/>
                    </a:ext>
                  </a:extLst>
                </a:gridCol>
                <a:gridCol w="2236763">
                  <a:extLst>
                    <a:ext uri="{9D8B030D-6E8A-4147-A177-3AD203B41FA5}">
                      <a16:colId xmlns:a16="http://schemas.microsoft.com/office/drawing/2014/main" val="20002"/>
                    </a:ext>
                  </a:extLst>
                </a:gridCol>
                <a:gridCol w="1477108">
                  <a:extLst>
                    <a:ext uri="{9D8B030D-6E8A-4147-A177-3AD203B41FA5}">
                      <a16:colId xmlns:a16="http://schemas.microsoft.com/office/drawing/2014/main" val="20003"/>
                    </a:ext>
                  </a:extLst>
                </a:gridCol>
              </a:tblGrid>
              <a:tr h="258801">
                <a:tc>
                  <a:txBody>
                    <a:bodyPr/>
                    <a:lstStyle/>
                    <a:p>
                      <a:pPr algn="ctr"/>
                      <a:r>
                        <a:rPr lang="zh-CN" altLang="en-US" sz="1600" dirty="0">
                          <a:effectLst/>
                          <a:latin typeface="微软雅黑" panose="020B0503020204020204" pitchFamily="34" charset="-122"/>
                          <a:ea typeface="微软雅黑" panose="020B0503020204020204" pitchFamily="34" charset="-122"/>
                        </a:rPr>
                        <a:t>格式字符</a:t>
                      </a:r>
                    </a:p>
                  </a:txBody>
                  <a:tcPr marL="8403" marR="8403" marT="8403" marB="84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600">
                          <a:effectLst/>
                          <a:latin typeface="微软雅黑" panose="020B0503020204020204" pitchFamily="34" charset="-122"/>
                          <a:ea typeface="微软雅黑" panose="020B0503020204020204" pitchFamily="34" charset="-122"/>
                        </a:rPr>
                        <a:t>说     明</a:t>
                      </a:r>
                    </a:p>
                  </a:txBody>
                  <a:tcPr marL="8403" marR="8403" marT="8403" marB="84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600" dirty="0">
                          <a:effectLst/>
                          <a:latin typeface="微软雅黑" panose="020B0503020204020204" pitchFamily="34" charset="-122"/>
                          <a:ea typeface="微软雅黑" panose="020B0503020204020204" pitchFamily="34" charset="-122"/>
                        </a:rPr>
                        <a:t>代码</a:t>
                      </a:r>
                    </a:p>
                  </a:txBody>
                  <a:tcPr marL="8403" marR="8403" marT="8403" marB="84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600" dirty="0">
                          <a:effectLst/>
                          <a:latin typeface="微软雅黑" panose="020B0503020204020204" pitchFamily="34" charset="-122"/>
                          <a:ea typeface="微软雅黑" panose="020B0503020204020204" pitchFamily="34" charset="-122"/>
                        </a:rPr>
                        <a:t>输出</a:t>
                      </a:r>
                    </a:p>
                  </a:txBody>
                  <a:tcPr marL="8403" marR="8403" marT="8403" marB="84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58801">
                <a:tc>
                  <a:txBody>
                    <a:bodyPr/>
                    <a:lstStyle/>
                    <a:p>
                      <a:pPr algn="ctr"/>
                      <a:r>
                        <a:rPr lang="en-US" sz="1600">
                          <a:effectLst/>
                          <a:latin typeface="微软雅黑" panose="020B0503020204020204" pitchFamily="34" charset="-122"/>
                          <a:ea typeface="微软雅黑" panose="020B0503020204020204" pitchFamily="34" charset="-122"/>
                        </a:rPr>
                        <a:t>d,i</a:t>
                      </a:r>
                    </a:p>
                  </a:txBody>
                  <a:tcPr marL="8403" marR="8403" marT="8403" marB="84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dirty="0">
                          <a:effectLst/>
                          <a:latin typeface="微软雅黑" panose="020B0503020204020204" pitchFamily="34" charset="-122"/>
                          <a:ea typeface="微软雅黑" panose="020B0503020204020204" pitchFamily="34" charset="-122"/>
                        </a:rPr>
                        <a:t>以带符号的十进制形式输出整数（正数不输出符号）</a:t>
                      </a:r>
                    </a:p>
                  </a:txBody>
                  <a:tcPr marL="8403" marR="8403" marT="8403" marB="84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CN" sz="1600" dirty="0" err="1">
                          <a:effectLst/>
                          <a:latin typeface="微软雅黑" panose="020B0503020204020204" pitchFamily="34" charset="-122"/>
                          <a:ea typeface="微软雅黑" panose="020B0503020204020204" pitchFamily="34" charset="-122"/>
                        </a:rPr>
                        <a:t>int</a:t>
                      </a:r>
                      <a:r>
                        <a:rPr lang="en-US" altLang="zh-CN" sz="1600" dirty="0">
                          <a:effectLst/>
                          <a:latin typeface="微软雅黑" panose="020B0503020204020204" pitchFamily="34" charset="-122"/>
                          <a:ea typeface="微软雅黑" panose="020B0503020204020204" pitchFamily="34" charset="-122"/>
                        </a:rPr>
                        <a:t> a=567;</a:t>
                      </a:r>
                      <a:br>
                        <a:rPr lang="en-US" altLang="zh-CN" sz="1600" dirty="0">
                          <a:effectLst/>
                          <a:latin typeface="微软雅黑" panose="020B0503020204020204" pitchFamily="34" charset="-122"/>
                          <a:ea typeface="微软雅黑" panose="020B0503020204020204" pitchFamily="34" charset="-122"/>
                        </a:rPr>
                      </a:br>
                      <a:r>
                        <a:rPr lang="en-US" altLang="zh-CN" sz="1600" dirty="0" err="1">
                          <a:effectLst/>
                          <a:latin typeface="微软雅黑" panose="020B0503020204020204" pitchFamily="34" charset="-122"/>
                          <a:ea typeface="微软雅黑" panose="020B0503020204020204" pitchFamily="34" charset="-122"/>
                        </a:rPr>
                        <a:t>printf</a:t>
                      </a:r>
                      <a:r>
                        <a:rPr lang="en-US" altLang="zh-CN" sz="1600" dirty="0">
                          <a:effectLst/>
                          <a:latin typeface="微软雅黑" panose="020B0503020204020204" pitchFamily="34" charset="-122"/>
                          <a:ea typeface="微软雅黑" panose="020B0503020204020204" pitchFamily="34" charset="-122"/>
                        </a:rPr>
                        <a:t> ( "%</a:t>
                      </a:r>
                      <a:r>
                        <a:rPr lang="en-US" altLang="zh-CN" sz="1600" dirty="0" err="1">
                          <a:effectLst/>
                          <a:latin typeface="微软雅黑" panose="020B0503020204020204" pitchFamily="34" charset="-122"/>
                          <a:ea typeface="微软雅黑" panose="020B0503020204020204" pitchFamily="34" charset="-122"/>
                        </a:rPr>
                        <a:t>d",a</a:t>
                      </a:r>
                      <a:r>
                        <a:rPr lang="en-US" altLang="zh-CN" sz="1600" dirty="0">
                          <a:effectLst/>
                          <a:latin typeface="微软雅黑" panose="020B0503020204020204" pitchFamily="34" charset="-122"/>
                          <a:ea typeface="微软雅黑" panose="020B0503020204020204" pitchFamily="34" charset="-122"/>
                        </a:rPr>
                        <a:t>);</a:t>
                      </a:r>
                      <a:endParaRPr lang="zh-CN" altLang="en-US" sz="1600" dirty="0">
                        <a:effectLst/>
                        <a:latin typeface="微软雅黑" panose="020B0503020204020204" pitchFamily="34" charset="-122"/>
                        <a:ea typeface="微软雅黑" panose="020B0503020204020204" pitchFamily="34" charset="-122"/>
                      </a:endParaRPr>
                    </a:p>
                  </a:txBody>
                  <a:tcPr marL="8403" marR="8403" marT="8403" marB="84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a:effectLst/>
                          <a:latin typeface="微软雅黑" panose="020B0503020204020204" pitchFamily="34" charset="-122"/>
                          <a:ea typeface="微软雅黑" panose="020B0503020204020204" pitchFamily="34" charset="-122"/>
                        </a:rPr>
                        <a:t>567</a:t>
                      </a:r>
                      <a:endParaRPr lang="zh-CN" altLang="en-US" sz="1600" dirty="0">
                        <a:effectLst/>
                        <a:latin typeface="微软雅黑" panose="020B0503020204020204" pitchFamily="34" charset="-122"/>
                        <a:ea typeface="微软雅黑" panose="020B0503020204020204" pitchFamily="34" charset="-122"/>
                      </a:endParaRPr>
                    </a:p>
                  </a:txBody>
                  <a:tcPr marL="8403" marR="8403" marT="8403" marB="84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58801">
                <a:tc>
                  <a:txBody>
                    <a:bodyPr/>
                    <a:lstStyle/>
                    <a:p>
                      <a:pPr algn="ctr"/>
                      <a:r>
                        <a:rPr lang="en-US" altLang="zh-CN" sz="1600" dirty="0">
                          <a:effectLst/>
                          <a:latin typeface="微软雅黑" panose="020B0503020204020204" pitchFamily="34" charset="-122"/>
                          <a:ea typeface="微软雅黑" panose="020B0503020204020204" pitchFamily="34" charset="-122"/>
                        </a:rPr>
                        <a:t>o</a:t>
                      </a:r>
                    </a:p>
                  </a:txBody>
                  <a:tcPr marL="8403" marR="8403" marT="8403" marB="84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dirty="0">
                          <a:effectLst/>
                          <a:latin typeface="微软雅黑" panose="020B0503020204020204" pitchFamily="34" charset="-122"/>
                          <a:ea typeface="微软雅黑" panose="020B0503020204020204" pitchFamily="34" charset="-122"/>
                        </a:rPr>
                        <a:t>以八进制无符号形式输出整数（不输出前导符</a:t>
                      </a:r>
                      <a:r>
                        <a:rPr lang="en-US" altLang="zh-CN" sz="1600" dirty="0">
                          <a:effectLst/>
                          <a:latin typeface="微软雅黑" panose="020B0503020204020204" pitchFamily="34" charset="-122"/>
                          <a:ea typeface="微软雅黑" panose="020B0503020204020204" pitchFamily="34" charset="-122"/>
                        </a:rPr>
                        <a:t>0</a:t>
                      </a:r>
                      <a:r>
                        <a:rPr lang="zh-CN" altLang="en-US" sz="1600" dirty="0">
                          <a:effectLst/>
                          <a:latin typeface="微软雅黑" panose="020B0503020204020204" pitchFamily="34" charset="-122"/>
                          <a:ea typeface="微软雅黑" panose="020B0503020204020204" pitchFamily="34" charset="-122"/>
                        </a:rPr>
                        <a:t>）</a:t>
                      </a:r>
                    </a:p>
                  </a:txBody>
                  <a:tcPr marL="8403" marR="8403" marT="8403" marB="84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CN" sz="1600" dirty="0" err="1">
                          <a:effectLst/>
                          <a:latin typeface="微软雅黑" panose="020B0503020204020204" pitchFamily="34" charset="-122"/>
                          <a:ea typeface="微软雅黑" panose="020B0503020204020204" pitchFamily="34" charset="-122"/>
                        </a:rPr>
                        <a:t>int</a:t>
                      </a:r>
                      <a:r>
                        <a:rPr lang="en-US" altLang="zh-CN" sz="1600" dirty="0">
                          <a:effectLst/>
                          <a:latin typeface="微软雅黑" panose="020B0503020204020204" pitchFamily="34" charset="-122"/>
                          <a:ea typeface="微软雅黑" panose="020B0503020204020204" pitchFamily="34" charset="-122"/>
                        </a:rPr>
                        <a:t> a=255;</a:t>
                      </a:r>
                    </a:p>
                    <a:p>
                      <a:pPr algn="l"/>
                      <a:r>
                        <a:rPr lang="en-US" altLang="zh-CN" sz="1600" dirty="0" err="1">
                          <a:effectLst/>
                          <a:latin typeface="微软雅黑" panose="020B0503020204020204" pitchFamily="34" charset="-122"/>
                          <a:ea typeface="微软雅黑" panose="020B0503020204020204" pitchFamily="34" charset="-122"/>
                        </a:rPr>
                        <a:t>printf</a:t>
                      </a:r>
                      <a:r>
                        <a:rPr lang="en-US" altLang="zh-CN" sz="1600" dirty="0">
                          <a:effectLst/>
                          <a:latin typeface="微软雅黑" panose="020B0503020204020204" pitchFamily="34" charset="-122"/>
                          <a:ea typeface="微软雅黑" panose="020B0503020204020204" pitchFamily="34" charset="-122"/>
                        </a:rPr>
                        <a:t>("%</a:t>
                      </a:r>
                      <a:r>
                        <a:rPr lang="en-US" altLang="zh-CN" sz="1600" dirty="0" err="1">
                          <a:effectLst/>
                          <a:latin typeface="微软雅黑" panose="020B0503020204020204" pitchFamily="34" charset="-122"/>
                          <a:ea typeface="微软雅黑" panose="020B0503020204020204" pitchFamily="34" charset="-122"/>
                        </a:rPr>
                        <a:t>x",a</a:t>
                      </a:r>
                      <a:r>
                        <a:rPr lang="en-US" altLang="zh-CN" sz="1600" dirty="0">
                          <a:effectLst/>
                          <a:latin typeface="微软雅黑" panose="020B0503020204020204" pitchFamily="34" charset="-122"/>
                          <a:ea typeface="微软雅黑" panose="020B0503020204020204" pitchFamily="34" charset="-122"/>
                        </a:rPr>
                        <a:t>);</a:t>
                      </a:r>
                      <a:endParaRPr lang="zh-CN" altLang="en-US" sz="1600" dirty="0">
                        <a:effectLst/>
                        <a:latin typeface="微软雅黑" panose="020B0503020204020204" pitchFamily="34" charset="-122"/>
                        <a:ea typeface="微软雅黑" panose="020B0503020204020204" pitchFamily="34" charset="-122"/>
                      </a:endParaRPr>
                    </a:p>
                  </a:txBody>
                  <a:tcPr marL="8403" marR="8403" marT="8403" marB="84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err="1">
                          <a:effectLst/>
                          <a:latin typeface="微软雅黑" panose="020B0503020204020204" pitchFamily="34" charset="-122"/>
                          <a:ea typeface="微软雅黑" panose="020B0503020204020204" pitchFamily="34" charset="-122"/>
                        </a:rPr>
                        <a:t>ff</a:t>
                      </a:r>
                      <a:endParaRPr lang="zh-CN" altLang="en-US" sz="1600" dirty="0">
                        <a:effectLst/>
                        <a:latin typeface="微软雅黑" panose="020B0503020204020204" pitchFamily="34" charset="-122"/>
                        <a:ea typeface="微软雅黑" panose="020B0503020204020204" pitchFamily="34" charset="-122"/>
                      </a:endParaRPr>
                    </a:p>
                  </a:txBody>
                  <a:tcPr marL="8403" marR="8403" marT="8403" marB="84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04990">
                <a:tc>
                  <a:txBody>
                    <a:bodyPr/>
                    <a:lstStyle/>
                    <a:p>
                      <a:pPr algn="ctr"/>
                      <a:r>
                        <a:rPr lang="en-US" altLang="zh-CN" sz="1600" dirty="0" err="1">
                          <a:effectLst/>
                          <a:latin typeface="微软雅黑" panose="020B0503020204020204" pitchFamily="34" charset="-122"/>
                          <a:ea typeface="微软雅黑" panose="020B0503020204020204" pitchFamily="34" charset="-122"/>
                        </a:rPr>
                        <a:t>x,X</a:t>
                      </a:r>
                      <a:endParaRPr lang="en-US" altLang="zh-CN" sz="1600" dirty="0">
                        <a:effectLst/>
                        <a:latin typeface="微软雅黑" panose="020B0503020204020204" pitchFamily="34" charset="-122"/>
                        <a:ea typeface="微软雅黑" panose="020B0503020204020204" pitchFamily="34" charset="-122"/>
                      </a:endParaRPr>
                    </a:p>
                  </a:txBody>
                  <a:tcPr marL="8403" marR="8403" marT="8403" marB="84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dirty="0">
                          <a:effectLst/>
                          <a:latin typeface="微软雅黑" panose="020B0503020204020204" pitchFamily="34" charset="-122"/>
                          <a:ea typeface="微软雅黑" panose="020B0503020204020204" pitchFamily="34" charset="-122"/>
                        </a:rPr>
                        <a:t>以十六进制无符号形式输出整数（不输出前导符</a:t>
                      </a:r>
                      <a:r>
                        <a:rPr lang="en-US" altLang="zh-CN" sz="1600" dirty="0">
                          <a:effectLst/>
                          <a:latin typeface="微软雅黑" panose="020B0503020204020204" pitchFamily="34" charset="-122"/>
                          <a:ea typeface="微软雅黑" panose="020B0503020204020204" pitchFamily="34" charset="-122"/>
                        </a:rPr>
                        <a:t>0x</a:t>
                      </a:r>
                      <a:r>
                        <a:rPr lang="zh-CN" altLang="en-US" sz="1600" dirty="0">
                          <a:effectLst/>
                          <a:latin typeface="微软雅黑" panose="020B0503020204020204" pitchFamily="34" charset="-122"/>
                          <a:ea typeface="微软雅黑" panose="020B0503020204020204" pitchFamily="34" charset="-122"/>
                        </a:rPr>
                        <a:t>）</a:t>
                      </a:r>
                      <a:r>
                        <a:rPr lang="en-US" altLang="zh-CN" sz="1600" dirty="0">
                          <a:effectLst/>
                          <a:latin typeface="微软雅黑" panose="020B0503020204020204" pitchFamily="34" charset="-122"/>
                          <a:ea typeface="微软雅黑" panose="020B0503020204020204" pitchFamily="34" charset="-122"/>
                        </a:rPr>
                        <a:t>,</a:t>
                      </a:r>
                      <a:r>
                        <a:rPr lang="zh-CN" altLang="en-US" sz="1600" dirty="0">
                          <a:effectLst/>
                          <a:latin typeface="微软雅黑" panose="020B0503020204020204" pitchFamily="34" charset="-122"/>
                          <a:ea typeface="微软雅黑" panose="020B0503020204020204" pitchFamily="34" charset="-122"/>
                        </a:rPr>
                        <a:t>用</a:t>
                      </a:r>
                      <a:r>
                        <a:rPr lang="en-US" altLang="zh-CN" sz="1600" dirty="0">
                          <a:effectLst/>
                          <a:latin typeface="微软雅黑" panose="020B0503020204020204" pitchFamily="34" charset="-122"/>
                          <a:ea typeface="微软雅黑" panose="020B0503020204020204" pitchFamily="34" charset="-122"/>
                        </a:rPr>
                        <a:t>x</a:t>
                      </a:r>
                      <a:r>
                        <a:rPr lang="zh-CN" altLang="en-US" sz="1600" dirty="0">
                          <a:effectLst/>
                          <a:latin typeface="微软雅黑" panose="020B0503020204020204" pitchFamily="34" charset="-122"/>
                          <a:ea typeface="微软雅黑" panose="020B0503020204020204" pitchFamily="34" charset="-122"/>
                        </a:rPr>
                        <a:t>则</a:t>
                      </a:r>
                      <a:r>
                        <a:rPr lang="en-US" altLang="zh-CN" sz="1600" dirty="0">
                          <a:effectLst/>
                          <a:latin typeface="微软雅黑" panose="020B0503020204020204" pitchFamily="34" charset="-122"/>
                          <a:ea typeface="微软雅黑" panose="020B0503020204020204" pitchFamily="34" charset="-122"/>
                        </a:rPr>
                        <a:t>a</a:t>
                      </a:r>
                      <a:r>
                        <a:rPr lang="zh-CN" altLang="en-US" sz="1600" dirty="0">
                          <a:effectLst/>
                          <a:latin typeface="微软雅黑" panose="020B0503020204020204" pitchFamily="34" charset="-122"/>
                          <a:ea typeface="微软雅黑" panose="020B0503020204020204" pitchFamily="34" charset="-122"/>
                        </a:rPr>
                        <a:t>～</a:t>
                      </a:r>
                      <a:r>
                        <a:rPr lang="en-US" altLang="zh-CN" sz="1600" dirty="0">
                          <a:effectLst/>
                          <a:latin typeface="微软雅黑" panose="020B0503020204020204" pitchFamily="34" charset="-122"/>
                          <a:ea typeface="微软雅黑" panose="020B0503020204020204" pitchFamily="34" charset="-122"/>
                        </a:rPr>
                        <a:t>f</a:t>
                      </a:r>
                      <a:r>
                        <a:rPr lang="zh-CN" altLang="en-US" sz="1600" dirty="0">
                          <a:effectLst/>
                          <a:latin typeface="微软雅黑" panose="020B0503020204020204" pitchFamily="34" charset="-122"/>
                          <a:ea typeface="微软雅黑" panose="020B0503020204020204" pitchFamily="34" charset="-122"/>
                        </a:rPr>
                        <a:t>小写输出，用</a:t>
                      </a:r>
                      <a:r>
                        <a:rPr lang="en-US" altLang="zh-CN" sz="1600" dirty="0">
                          <a:effectLst/>
                          <a:latin typeface="微软雅黑" panose="020B0503020204020204" pitchFamily="34" charset="-122"/>
                          <a:ea typeface="微软雅黑" panose="020B0503020204020204" pitchFamily="34" charset="-122"/>
                        </a:rPr>
                        <a:t>X</a:t>
                      </a:r>
                      <a:r>
                        <a:rPr lang="zh-CN" altLang="en-US" sz="1600" dirty="0">
                          <a:effectLst/>
                          <a:latin typeface="微软雅黑" panose="020B0503020204020204" pitchFamily="34" charset="-122"/>
                          <a:ea typeface="微软雅黑" panose="020B0503020204020204" pitchFamily="34" charset="-122"/>
                        </a:rPr>
                        <a:t>则大写输出</a:t>
                      </a:r>
                    </a:p>
                  </a:txBody>
                  <a:tcPr marL="8403" marR="8403" marT="8403" marB="84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err="1">
                          <a:solidFill>
                            <a:schemeClr val="tx1"/>
                          </a:solidFill>
                          <a:effectLst/>
                          <a:latin typeface="微软雅黑" panose="020B0503020204020204" pitchFamily="34" charset="-122"/>
                          <a:ea typeface="微软雅黑" panose="020B0503020204020204" pitchFamily="34" charset="-122"/>
                          <a:cs typeface="+mn-cs"/>
                        </a:rPr>
                        <a:t>int</a:t>
                      </a:r>
                      <a:r>
                        <a:rPr lang="en-US" altLang="zh-CN" sz="1600" kern="1200" dirty="0">
                          <a:solidFill>
                            <a:schemeClr val="tx1"/>
                          </a:solidFill>
                          <a:effectLst/>
                          <a:latin typeface="微软雅黑" panose="020B0503020204020204" pitchFamily="34" charset="-122"/>
                          <a:ea typeface="微软雅黑" panose="020B0503020204020204" pitchFamily="34" charset="-122"/>
                          <a:cs typeface="+mn-cs"/>
                        </a:rPr>
                        <a:t> a=65;</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err="1">
                          <a:solidFill>
                            <a:schemeClr val="tx1"/>
                          </a:solidFill>
                          <a:effectLst/>
                          <a:latin typeface="微软雅黑" panose="020B0503020204020204" pitchFamily="34" charset="-122"/>
                          <a:ea typeface="微软雅黑" panose="020B0503020204020204" pitchFamily="34" charset="-122"/>
                          <a:cs typeface="+mn-cs"/>
                        </a:rPr>
                        <a:t>printf</a:t>
                      </a:r>
                      <a:r>
                        <a:rPr lang="en-US" altLang="zh-CN" sz="1600" kern="1200" dirty="0">
                          <a:solidFill>
                            <a:schemeClr val="tx1"/>
                          </a:solidFill>
                          <a:effectLst/>
                          <a:latin typeface="微软雅黑" panose="020B0503020204020204" pitchFamily="34" charset="-122"/>
                          <a:ea typeface="微软雅黑" panose="020B0503020204020204" pitchFamily="34" charset="-122"/>
                          <a:cs typeface="+mn-cs"/>
                        </a:rPr>
                        <a:t>("%</a:t>
                      </a:r>
                      <a:r>
                        <a:rPr lang="en-US" altLang="zh-CN" sz="1600" kern="1200" dirty="0" err="1">
                          <a:solidFill>
                            <a:schemeClr val="tx1"/>
                          </a:solidFill>
                          <a:effectLst/>
                          <a:latin typeface="微软雅黑" panose="020B0503020204020204" pitchFamily="34" charset="-122"/>
                          <a:ea typeface="微软雅黑" panose="020B0503020204020204" pitchFamily="34" charset="-122"/>
                          <a:cs typeface="+mn-cs"/>
                        </a:rPr>
                        <a:t>o",a</a:t>
                      </a:r>
                      <a:r>
                        <a:rPr lang="en-US" altLang="zh-CN" sz="1600" kern="1200" dirty="0">
                          <a:solidFill>
                            <a:schemeClr val="tx1"/>
                          </a:solidFill>
                          <a:effectLst/>
                          <a:latin typeface="微软雅黑" panose="020B0503020204020204" pitchFamily="34" charset="-122"/>
                          <a:ea typeface="微软雅黑" panose="020B0503020204020204" pitchFamily="34" charset="-122"/>
                          <a:cs typeface="+mn-cs"/>
                        </a:rPr>
                        <a:t>);</a:t>
                      </a:r>
                      <a:endParaRPr lang="zh-CN" altLang="en-US" sz="1600" kern="1200" dirty="0">
                        <a:solidFill>
                          <a:schemeClr val="tx1"/>
                        </a:solidFill>
                        <a:effectLst/>
                        <a:latin typeface="微软雅黑" panose="020B0503020204020204" pitchFamily="34" charset="-122"/>
                        <a:ea typeface="微软雅黑" panose="020B0503020204020204" pitchFamily="34" charset="-122"/>
                        <a:cs typeface="+mn-cs"/>
                      </a:endParaRPr>
                    </a:p>
                  </a:txBody>
                  <a:tcPr marL="8403" marR="8403" marT="8403" marB="84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微软雅黑" panose="020B0503020204020204" pitchFamily="34" charset="-122"/>
                          <a:ea typeface="微软雅黑" panose="020B0503020204020204" pitchFamily="34" charset="-122"/>
                          <a:cs typeface="+mn-cs"/>
                        </a:rPr>
                        <a:t>101</a:t>
                      </a:r>
                      <a:endParaRPr lang="zh-CN" altLang="en-US" sz="1600" kern="1200" dirty="0">
                        <a:solidFill>
                          <a:schemeClr val="tx1"/>
                        </a:solidFill>
                        <a:effectLst/>
                        <a:latin typeface="微软雅黑" panose="020B0503020204020204" pitchFamily="34" charset="-122"/>
                        <a:ea typeface="微软雅黑" panose="020B0503020204020204" pitchFamily="34" charset="-122"/>
                        <a:cs typeface="+mn-cs"/>
                      </a:endParaRPr>
                    </a:p>
                  </a:txBody>
                  <a:tcPr marL="8403" marR="8403" marT="8403" marB="84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67837">
                <a:tc>
                  <a:txBody>
                    <a:bodyPr/>
                    <a:lstStyle/>
                    <a:p>
                      <a:pPr algn="ctr"/>
                      <a:r>
                        <a:rPr lang="en-US" sz="1600">
                          <a:effectLst/>
                          <a:latin typeface="微软雅黑" panose="020B0503020204020204" pitchFamily="34" charset="-122"/>
                          <a:ea typeface="微软雅黑" panose="020B0503020204020204" pitchFamily="34" charset="-122"/>
                        </a:rPr>
                        <a:t>u</a:t>
                      </a:r>
                    </a:p>
                  </a:txBody>
                  <a:tcPr marL="8403" marR="8403" marT="8403" marB="84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dirty="0">
                          <a:effectLst/>
                          <a:latin typeface="微软雅黑" panose="020B0503020204020204" pitchFamily="34" charset="-122"/>
                          <a:ea typeface="微软雅黑" panose="020B0503020204020204" pitchFamily="34" charset="-122"/>
                        </a:rPr>
                        <a:t>以无符号十进制形式输出整数</a:t>
                      </a:r>
                    </a:p>
                  </a:txBody>
                  <a:tcPr marL="8403" marR="8403" marT="8403" marB="84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err="1">
                          <a:solidFill>
                            <a:schemeClr val="tx1"/>
                          </a:solidFill>
                          <a:effectLst/>
                          <a:latin typeface="微软雅黑" panose="020B0503020204020204" pitchFamily="34" charset="-122"/>
                          <a:ea typeface="微软雅黑" panose="020B0503020204020204" pitchFamily="34" charset="-122"/>
                          <a:cs typeface="+mn-cs"/>
                        </a:rPr>
                        <a:t>int</a:t>
                      </a:r>
                      <a:r>
                        <a:rPr lang="en-US" altLang="zh-CN" sz="1600" kern="1200" dirty="0">
                          <a:solidFill>
                            <a:schemeClr val="tx1"/>
                          </a:solidFill>
                          <a:effectLst/>
                          <a:latin typeface="微软雅黑" panose="020B0503020204020204" pitchFamily="34" charset="-122"/>
                          <a:ea typeface="微软雅黑" panose="020B0503020204020204" pitchFamily="34" charset="-122"/>
                          <a:cs typeface="+mn-cs"/>
                        </a:rPr>
                        <a:t> a=567;</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err="1">
                          <a:solidFill>
                            <a:schemeClr val="tx1"/>
                          </a:solidFill>
                          <a:effectLst/>
                          <a:latin typeface="微软雅黑" panose="020B0503020204020204" pitchFamily="34" charset="-122"/>
                          <a:ea typeface="微软雅黑" panose="020B0503020204020204" pitchFamily="34" charset="-122"/>
                          <a:cs typeface="+mn-cs"/>
                        </a:rPr>
                        <a:t>printf</a:t>
                      </a:r>
                      <a:r>
                        <a:rPr lang="en-US" altLang="zh-CN" sz="1600" kern="1200" dirty="0">
                          <a:solidFill>
                            <a:schemeClr val="tx1"/>
                          </a:solidFill>
                          <a:effectLst/>
                          <a:latin typeface="微软雅黑" panose="020B0503020204020204" pitchFamily="34" charset="-122"/>
                          <a:ea typeface="微软雅黑" panose="020B0503020204020204" pitchFamily="34" charset="-122"/>
                          <a:cs typeface="+mn-cs"/>
                        </a:rPr>
                        <a:t>("%</a:t>
                      </a:r>
                      <a:r>
                        <a:rPr lang="en-US" altLang="zh-CN" sz="1600" kern="1200" dirty="0" err="1">
                          <a:solidFill>
                            <a:schemeClr val="tx1"/>
                          </a:solidFill>
                          <a:effectLst/>
                          <a:latin typeface="微软雅黑" panose="020B0503020204020204" pitchFamily="34" charset="-122"/>
                          <a:ea typeface="微软雅黑" panose="020B0503020204020204" pitchFamily="34" charset="-122"/>
                          <a:cs typeface="+mn-cs"/>
                        </a:rPr>
                        <a:t>u",a</a:t>
                      </a:r>
                      <a:r>
                        <a:rPr lang="en-US" altLang="zh-CN" sz="1600" kern="1200" dirty="0">
                          <a:solidFill>
                            <a:schemeClr val="tx1"/>
                          </a:solidFill>
                          <a:effectLst/>
                          <a:latin typeface="微软雅黑" panose="020B0503020204020204" pitchFamily="34" charset="-122"/>
                          <a:ea typeface="微软雅黑" panose="020B0503020204020204" pitchFamily="34" charset="-122"/>
                          <a:cs typeface="+mn-cs"/>
                        </a:rPr>
                        <a:t>);</a:t>
                      </a:r>
                      <a:endParaRPr lang="zh-CN" altLang="en-US" sz="1600" kern="1200" dirty="0">
                        <a:solidFill>
                          <a:schemeClr val="tx1"/>
                        </a:solidFill>
                        <a:effectLst/>
                        <a:latin typeface="微软雅黑" panose="020B0503020204020204" pitchFamily="34" charset="-122"/>
                        <a:ea typeface="微软雅黑" panose="020B0503020204020204" pitchFamily="34" charset="-122"/>
                        <a:cs typeface="+mn-cs"/>
                      </a:endParaRPr>
                    </a:p>
                  </a:txBody>
                  <a:tcPr marL="8403" marR="8403" marT="8403" marB="84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微软雅黑" panose="020B0503020204020204" pitchFamily="34" charset="-122"/>
                          <a:ea typeface="微软雅黑" panose="020B0503020204020204" pitchFamily="34" charset="-122"/>
                          <a:cs typeface="+mn-cs"/>
                        </a:rPr>
                        <a:t>567</a:t>
                      </a:r>
                      <a:endParaRPr lang="zh-CN" altLang="en-US" sz="1600" kern="1200" dirty="0">
                        <a:solidFill>
                          <a:schemeClr val="tx1"/>
                        </a:solidFill>
                        <a:effectLst/>
                        <a:latin typeface="微软雅黑" panose="020B0503020204020204" pitchFamily="34" charset="-122"/>
                        <a:ea typeface="微软雅黑" panose="020B0503020204020204" pitchFamily="34" charset="-122"/>
                        <a:cs typeface="+mn-cs"/>
                      </a:endParaRPr>
                    </a:p>
                  </a:txBody>
                  <a:tcPr marL="8403" marR="8403" marT="8403" marB="84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58801">
                <a:tc>
                  <a:txBody>
                    <a:bodyPr/>
                    <a:lstStyle/>
                    <a:p>
                      <a:pPr algn="ctr"/>
                      <a:r>
                        <a:rPr lang="en-US" sz="1600" dirty="0">
                          <a:effectLst/>
                          <a:latin typeface="微软雅黑" panose="020B0503020204020204" pitchFamily="34" charset="-122"/>
                          <a:ea typeface="微软雅黑" panose="020B0503020204020204" pitchFamily="34" charset="-122"/>
                        </a:rPr>
                        <a:t>c</a:t>
                      </a:r>
                    </a:p>
                  </a:txBody>
                  <a:tcPr marL="8403" marR="8403" marT="8403" marB="84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a:r>
                        <a:rPr lang="zh-CN" altLang="en-US" sz="1600" dirty="0">
                          <a:effectLst/>
                          <a:latin typeface="微软雅黑" panose="020B0503020204020204" pitchFamily="34" charset="-122"/>
                          <a:ea typeface="微软雅黑" panose="020B0503020204020204" pitchFamily="34" charset="-122"/>
                        </a:rPr>
                        <a:t>以字符形式输出，只输出一个字符</a:t>
                      </a:r>
                    </a:p>
                  </a:txBody>
                  <a:tcPr marL="8403" marR="8403" marT="8403" marB="84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a:r>
                        <a:rPr lang="en-US" altLang="zh-CN" sz="1600" kern="1200" dirty="0">
                          <a:solidFill>
                            <a:schemeClr val="tx1"/>
                          </a:solidFill>
                          <a:effectLst/>
                          <a:latin typeface="微软雅黑" panose="020B0503020204020204" pitchFamily="34" charset="-122"/>
                          <a:ea typeface="微软雅黑" panose="020B0503020204020204" pitchFamily="34" charset="-122"/>
                          <a:cs typeface="+mn-cs"/>
                        </a:rPr>
                        <a:t>char a=65;</a:t>
                      </a:r>
                    </a:p>
                    <a:p>
                      <a:pPr algn="l"/>
                      <a:r>
                        <a:rPr lang="en-US" altLang="zh-CN" sz="1600" kern="1200" dirty="0" err="1">
                          <a:solidFill>
                            <a:schemeClr val="tx1"/>
                          </a:solidFill>
                          <a:effectLst/>
                          <a:latin typeface="微软雅黑" panose="020B0503020204020204" pitchFamily="34" charset="-122"/>
                          <a:ea typeface="微软雅黑" panose="020B0503020204020204" pitchFamily="34" charset="-122"/>
                          <a:cs typeface="+mn-cs"/>
                        </a:rPr>
                        <a:t>printf</a:t>
                      </a:r>
                      <a:r>
                        <a:rPr lang="en-US" altLang="zh-CN" sz="1600" kern="1200" dirty="0">
                          <a:solidFill>
                            <a:schemeClr val="tx1"/>
                          </a:solidFill>
                          <a:effectLst/>
                          <a:latin typeface="微软雅黑" panose="020B0503020204020204" pitchFamily="34" charset="-122"/>
                          <a:ea typeface="微软雅黑" panose="020B0503020204020204" pitchFamily="34" charset="-122"/>
                          <a:cs typeface="+mn-cs"/>
                        </a:rPr>
                        <a:t>("%</a:t>
                      </a:r>
                      <a:r>
                        <a:rPr lang="en-US" altLang="zh-CN" sz="1600" kern="1200" dirty="0" err="1">
                          <a:solidFill>
                            <a:schemeClr val="tx1"/>
                          </a:solidFill>
                          <a:effectLst/>
                          <a:latin typeface="微软雅黑" panose="020B0503020204020204" pitchFamily="34" charset="-122"/>
                          <a:ea typeface="微软雅黑" panose="020B0503020204020204" pitchFamily="34" charset="-122"/>
                          <a:cs typeface="+mn-cs"/>
                        </a:rPr>
                        <a:t>c",a</a:t>
                      </a:r>
                      <a:r>
                        <a:rPr lang="en-US" altLang="zh-CN" sz="1600" kern="1200" dirty="0">
                          <a:solidFill>
                            <a:schemeClr val="tx1"/>
                          </a:solidFill>
                          <a:effectLst/>
                          <a:latin typeface="微软雅黑" panose="020B0503020204020204" pitchFamily="34" charset="-122"/>
                          <a:ea typeface="微软雅黑" panose="020B0503020204020204" pitchFamily="34" charset="-122"/>
                          <a:cs typeface="+mn-cs"/>
                        </a:rPr>
                        <a:t>);</a:t>
                      </a:r>
                      <a:endParaRPr lang="zh-CN" altLang="en-US" sz="1600" kern="1200" dirty="0">
                        <a:solidFill>
                          <a:schemeClr val="tx1"/>
                        </a:solidFill>
                        <a:effectLst/>
                        <a:latin typeface="微软雅黑" panose="020B0503020204020204" pitchFamily="34" charset="-122"/>
                        <a:ea typeface="微软雅黑" panose="020B0503020204020204" pitchFamily="34" charset="-122"/>
                        <a:cs typeface="+mn-cs"/>
                      </a:endParaRPr>
                    </a:p>
                  </a:txBody>
                  <a:tcPr marL="8403" marR="8403" marT="8403" marB="84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altLang="zh-CN" sz="1600" kern="1200" dirty="0">
                          <a:solidFill>
                            <a:schemeClr val="tx1"/>
                          </a:solidFill>
                          <a:effectLst/>
                          <a:latin typeface="微软雅黑" panose="020B0503020204020204" pitchFamily="34" charset="-122"/>
                          <a:ea typeface="微软雅黑" panose="020B0503020204020204" pitchFamily="34" charset="-122"/>
                          <a:cs typeface="+mn-cs"/>
                        </a:rPr>
                        <a:t>A</a:t>
                      </a:r>
                      <a:endParaRPr lang="zh-CN" altLang="en-US" sz="1600" kern="1200" dirty="0">
                        <a:solidFill>
                          <a:schemeClr val="tx1"/>
                        </a:solidFill>
                        <a:effectLst/>
                        <a:latin typeface="微软雅黑" panose="020B0503020204020204" pitchFamily="34" charset="-122"/>
                        <a:ea typeface="微软雅黑" panose="020B0503020204020204" pitchFamily="34" charset="-122"/>
                        <a:cs typeface="+mn-cs"/>
                      </a:endParaRPr>
                    </a:p>
                  </a:txBody>
                  <a:tcPr marL="8403" marR="8403" marT="8403" marB="84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5"/>
                  </a:ext>
                </a:extLst>
              </a:tr>
              <a:tr h="258801">
                <a:tc>
                  <a:txBody>
                    <a:bodyPr/>
                    <a:lstStyle/>
                    <a:p>
                      <a:pPr algn="ctr"/>
                      <a:r>
                        <a:rPr lang="en-US" sz="1600">
                          <a:effectLst/>
                          <a:latin typeface="微软雅黑" panose="020B0503020204020204" pitchFamily="34" charset="-122"/>
                          <a:ea typeface="微软雅黑" panose="020B0503020204020204" pitchFamily="34" charset="-122"/>
                        </a:rPr>
                        <a:t>s</a:t>
                      </a:r>
                    </a:p>
                  </a:txBody>
                  <a:tcPr marL="8403" marR="8403" marT="8403" marB="84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a:r>
                        <a:rPr lang="zh-CN" altLang="en-US" sz="1600" dirty="0">
                          <a:effectLst/>
                          <a:latin typeface="微软雅黑" panose="020B0503020204020204" pitchFamily="34" charset="-122"/>
                          <a:ea typeface="微软雅黑" panose="020B0503020204020204" pitchFamily="34" charset="-122"/>
                        </a:rPr>
                        <a:t>输出字符串</a:t>
                      </a:r>
                    </a:p>
                  </a:txBody>
                  <a:tcPr marL="8403" marR="8403" marT="8403" marB="84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err="1">
                          <a:solidFill>
                            <a:schemeClr val="tx1"/>
                          </a:solidFill>
                          <a:effectLst/>
                          <a:latin typeface="微软雅黑" panose="020B0503020204020204" pitchFamily="34" charset="-122"/>
                          <a:ea typeface="微软雅黑" panose="020B0503020204020204" pitchFamily="34" charset="-122"/>
                          <a:cs typeface="+mn-cs"/>
                        </a:rPr>
                        <a:t>printf</a:t>
                      </a:r>
                      <a:r>
                        <a:rPr lang="en-US" altLang="zh-CN" sz="1600" kern="1200" dirty="0">
                          <a:solidFill>
                            <a:schemeClr val="tx1"/>
                          </a:solidFill>
                          <a:effectLst/>
                          <a:latin typeface="微软雅黑" panose="020B0503020204020204" pitchFamily="34" charset="-122"/>
                          <a:ea typeface="微软雅黑" panose="020B0503020204020204" pitchFamily="34" charset="-122"/>
                          <a:cs typeface="+mn-cs"/>
                        </a:rPr>
                        <a:t>("%</a:t>
                      </a:r>
                      <a:r>
                        <a:rPr lang="en-US" altLang="zh-CN" sz="1600" kern="1200" dirty="0" err="1">
                          <a:solidFill>
                            <a:schemeClr val="tx1"/>
                          </a:solidFill>
                          <a:effectLst/>
                          <a:latin typeface="微软雅黑" panose="020B0503020204020204" pitchFamily="34" charset="-122"/>
                          <a:ea typeface="微软雅黑" panose="020B0503020204020204" pitchFamily="34" charset="-122"/>
                          <a:cs typeface="+mn-cs"/>
                        </a:rPr>
                        <a:t>s","ABC</a:t>
                      </a:r>
                      <a:r>
                        <a:rPr lang="en-US" altLang="zh-CN" sz="1600" kern="1200" dirty="0">
                          <a:solidFill>
                            <a:schemeClr val="tx1"/>
                          </a:solidFill>
                          <a:effectLst/>
                          <a:latin typeface="微软雅黑" panose="020B0503020204020204" pitchFamily="34" charset="-122"/>
                          <a:ea typeface="微软雅黑" panose="020B0503020204020204" pitchFamily="34" charset="-122"/>
                          <a:cs typeface="+mn-cs"/>
                        </a:rPr>
                        <a:t>");</a:t>
                      </a:r>
                    </a:p>
                  </a:txBody>
                  <a:tcPr marL="8403" marR="8403" marT="8403" marB="84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微软雅黑" panose="020B0503020204020204" pitchFamily="34" charset="-122"/>
                          <a:ea typeface="微软雅黑" panose="020B0503020204020204" pitchFamily="34" charset="-122"/>
                          <a:cs typeface="+mn-cs"/>
                        </a:rPr>
                        <a:t>ABC</a:t>
                      </a:r>
                    </a:p>
                  </a:txBody>
                  <a:tcPr marL="8403" marR="8403" marT="8403" marB="84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6"/>
                  </a:ext>
                </a:extLst>
              </a:tr>
              <a:tr h="258801">
                <a:tc>
                  <a:txBody>
                    <a:bodyPr/>
                    <a:lstStyle/>
                    <a:p>
                      <a:pPr algn="ctr"/>
                      <a:r>
                        <a:rPr lang="en-US" sz="1600">
                          <a:effectLst/>
                          <a:latin typeface="微软雅黑" panose="020B0503020204020204" pitchFamily="34" charset="-122"/>
                          <a:ea typeface="微软雅黑" panose="020B0503020204020204" pitchFamily="34" charset="-122"/>
                        </a:rPr>
                        <a:t>f</a:t>
                      </a:r>
                    </a:p>
                  </a:txBody>
                  <a:tcPr marL="8403" marR="8403" marT="8403" marB="84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dirty="0">
                          <a:effectLst/>
                          <a:latin typeface="微软雅黑" panose="020B0503020204020204" pitchFamily="34" charset="-122"/>
                          <a:ea typeface="微软雅黑" panose="020B0503020204020204" pitchFamily="34" charset="-122"/>
                        </a:rPr>
                        <a:t>以小数形式输出实数，隐含输出</a:t>
                      </a:r>
                      <a:r>
                        <a:rPr lang="en-US" altLang="zh-CN" sz="1600" dirty="0">
                          <a:effectLst/>
                          <a:latin typeface="微软雅黑" panose="020B0503020204020204" pitchFamily="34" charset="-122"/>
                          <a:ea typeface="微软雅黑" panose="020B0503020204020204" pitchFamily="34" charset="-122"/>
                        </a:rPr>
                        <a:t>6</a:t>
                      </a:r>
                      <a:r>
                        <a:rPr lang="zh-CN" altLang="en-US" sz="1600" dirty="0">
                          <a:effectLst/>
                          <a:latin typeface="微软雅黑" panose="020B0503020204020204" pitchFamily="34" charset="-122"/>
                          <a:ea typeface="微软雅黑" panose="020B0503020204020204" pitchFamily="34" charset="-122"/>
                        </a:rPr>
                        <a:t>位小数</a:t>
                      </a:r>
                    </a:p>
                  </a:txBody>
                  <a:tcPr marL="8403" marR="8403" marT="8403" marB="84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微软雅黑" panose="020B0503020204020204" pitchFamily="34" charset="-122"/>
                          <a:ea typeface="微软雅黑" panose="020B0503020204020204" pitchFamily="34" charset="-122"/>
                          <a:cs typeface="+mn-cs"/>
                        </a:rPr>
                        <a:t>float a=567.789;</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err="1">
                          <a:solidFill>
                            <a:schemeClr val="tx1"/>
                          </a:solidFill>
                          <a:effectLst/>
                          <a:latin typeface="微软雅黑" panose="020B0503020204020204" pitchFamily="34" charset="-122"/>
                          <a:ea typeface="微软雅黑" panose="020B0503020204020204" pitchFamily="34" charset="-122"/>
                          <a:cs typeface="+mn-cs"/>
                        </a:rPr>
                        <a:t>printf</a:t>
                      </a:r>
                      <a:r>
                        <a:rPr lang="en-US" altLang="zh-CN" sz="1600" kern="1200" dirty="0">
                          <a:solidFill>
                            <a:schemeClr val="tx1"/>
                          </a:solidFill>
                          <a:effectLst/>
                          <a:latin typeface="微软雅黑" panose="020B0503020204020204" pitchFamily="34" charset="-122"/>
                          <a:ea typeface="微软雅黑" panose="020B0503020204020204" pitchFamily="34" charset="-122"/>
                          <a:cs typeface="+mn-cs"/>
                        </a:rPr>
                        <a:t>("%</a:t>
                      </a:r>
                      <a:r>
                        <a:rPr lang="en-US" altLang="zh-CN" sz="1600" kern="1200" dirty="0" err="1">
                          <a:solidFill>
                            <a:schemeClr val="tx1"/>
                          </a:solidFill>
                          <a:effectLst/>
                          <a:latin typeface="微软雅黑" panose="020B0503020204020204" pitchFamily="34" charset="-122"/>
                          <a:ea typeface="微软雅黑" panose="020B0503020204020204" pitchFamily="34" charset="-122"/>
                          <a:cs typeface="+mn-cs"/>
                        </a:rPr>
                        <a:t>f",a</a:t>
                      </a:r>
                      <a:r>
                        <a:rPr lang="en-US" altLang="zh-CN" sz="1600" kern="1200" dirty="0">
                          <a:solidFill>
                            <a:schemeClr val="tx1"/>
                          </a:solidFill>
                          <a:effectLst/>
                          <a:latin typeface="微软雅黑" panose="020B0503020204020204" pitchFamily="34" charset="-122"/>
                          <a:ea typeface="微软雅黑" panose="020B0503020204020204" pitchFamily="34" charset="-122"/>
                          <a:cs typeface="+mn-cs"/>
                        </a:rPr>
                        <a:t>);</a:t>
                      </a:r>
                      <a:endParaRPr lang="zh-CN" altLang="en-US" sz="1600" kern="1200" dirty="0">
                        <a:solidFill>
                          <a:schemeClr val="tx1"/>
                        </a:solidFill>
                        <a:effectLst/>
                        <a:latin typeface="微软雅黑" panose="020B0503020204020204" pitchFamily="34" charset="-122"/>
                        <a:ea typeface="微软雅黑" panose="020B0503020204020204" pitchFamily="34" charset="-122"/>
                        <a:cs typeface="+mn-cs"/>
                      </a:endParaRPr>
                    </a:p>
                  </a:txBody>
                  <a:tcPr marL="8403" marR="8403" marT="8403" marB="84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微软雅黑" panose="020B0503020204020204" pitchFamily="34" charset="-122"/>
                          <a:ea typeface="微软雅黑" panose="020B0503020204020204" pitchFamily="34" charset="-122"/>
                          <a:cs typeface="+mn-cs"/>
                        </a:rPr>
                        <a:t>567.789000</a:t>
                      </a:r>
                    </a:p>
                  </a:txBody>
                  <a:tcPr marL="8403" marR="8403" marT="8403" marB="84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58801">
                <a:tc>
                  <a:txBody>
                    <a:bodyPr/>
                    <a:lstStyle/>
                    <a:p>
                      <a:pPr algn="ctr"/>
                      <a:r>
                        <a:rPr lang="en-US" sz="1600">
                          <a:effectLst/>
                          <a:latin typeface="微软雅黑" panose="020B0503020204020204" pitchFamily="34" charset="-122"/>
                          <a:ea typeface="微软雅黑" panose="020B0503020204020204" pitchFamily="34" charset="-122"/>
                        </a:rPr>
                        <a:t>e,E</a:t>
                      </a:r>
                    </a:p>
                  </a:txBody>
                  <a:tcPr marL="8403" marR="8403" marT="8403" marB="84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dirty="0">
                          <a:effectLst/>
                          <a:latin typeface="微软雅黑" panose="020B0503020204020204" pitchFamily="34" charset="-122"/>
                          <a:ea typeface="微软雅黑" panose="020B0503020204020204" pitchFamily="34" charset="-122"/>
                        </a:rPr>
                        <a:t>以指数形式输出实数</a:t>
                      </a:r>
                    </a:p>
                  </a:txBody>
                  <a:tcPr marL="8403" marR="8403" marT="8403" marB="84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微软雅黑" panose="020B0503020204020204" pitchFamily="34" charset="-122"/>
                          <a:ea typeface="微软雅黑" panose="020B0503020204020204" pitchFamily="34" charset="-122"/>
                          <a:cs typeface="+mn-cs"/>
                        </a:rPr>
                        <a:t>float a=567.789;</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err="1">
                          <a:solidFill>
                            <a:schemeClr val="tx1"/>
                          </a:solidFill>
                          <a:effectLst/>
                          <a:latin typeface="微软雅黑" panose="020B0503020204020204" pitchFamily="34" charset="-122"/>
                          <a:ea typeface="微软雅黑" panose="020B0503020204020204" pitchFamily="34" charset="-122"/>
                          <a:cs typeface="+mn-cs"/>
                        </a:rPr>
                        <a:t>printf</a:t>
                      </a:r>
                      <a:r>
                        <a:rPr lang="en-US" altLang="zh-CN" sz="1600" kern="1200" dirty="0">
                          <a:solidFill>
                            <a:schemeClr val="tx1"/>
                          </a:solidFill>
                          <a:effectLst/>
                          <a:latin typeface="微软雅黑" panose="020B0503020204020204" pitchFamily="34" charset="-122"/>
                          <a:ea typeface="微软雅黑" panose="020B0503020204020204" pitchFamily="34" charset="-122"/>
                          <a:cs typeface="+mn-cs"/>
                        </a:rPr>
                        <a:t>("%</a:t>
                      </a:r>
                      <a:r>
                        <a:rPr lang="en-US" altLang="zh-CN" sz="1600" kern="1200" dirty="0" err="1">
                          <a:solidFill>
                            <a:schemeClr val="tx1"/>
                          </a:solidFill>
                          <a:effectLst/>
                          <a:latin typeface="微软雅黑" panose="020B0503020204020204" pitchFamily="34" charset="-122"/>
                          <a:ea typeface="微软雅黑" panose="020B0503020204020204" pitchFamily="34" charset="-122"/>
                          <a:cs typeface="+mn-cs"/>
                        </a:rPr>
                        <a:t>e",a</a:t>
                      </a:r>
                      <a:r>
                        <a:rPr lang="en-US" altLang="zh-CN" sz="1600" kern="1200" dirty="0">
                          <a:solidFill>
                            <a:schemeClr val="tx1"/>
                          </a:solidFill>
                          <a:effectLst/>
                          <a:latin typeface="微软雅黑" panose="020B0503020204020204" pitchFamily="34" charset="-122"/>
                          <a:ea typeface="微软雅黑" panose="020B0503020204020204" pitchFamily="34" charset="-122"/>
                          <a:cs typeface="+mn-cs"/>
                        </a:rPr>
                        <a:t>);</a:t>
                      </a:r>
                      <a:endParaRPr lang="zh-CN" altLang="en-US" sz="1600" kern="1200" dirty="0">
                        <a:solidFill>
                          <a:schemeClr val="tx1"/>
                        </a:solidFill>
                        <a:effectLst/>
                        <a:latin typeface="微软雅黑" panose="020B0503020204020204" pitchFamily="34" charset="-122"/>
                        <a:ea typeface="微软雅黑" panose="020B0503020204020204" pitchFamily="34" charset="-122"/>
                        <a:cs typeface="+mn-cs"/>
                      </a:endParaRPr>
                    </a:p>
                  </a:txBody>
                  <a:tcPr marL="8403" marR="8403" marT="8403" marB="84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微软雅黑" panose="020B0503020204020204" pitchFamily="34" charset="-122"/>
                          <a:ea typeface="微软雅黑" panose="020B0503020204020204" pitchFamily="34" charset="-122"/>
                          <a:cs typeface="+mn-cs"/>
                        </a:rPr>
                        <a:t>5.677890e+02</a:t>
                      </a:r>
                      <a:endParaRPr lang="zh-CN" altLang="en-US" sz="1600" kern="1200" dirty="0">
                        <a:solidFill>
                          <a:schemeClr val="tx1"/>
                        </a:solidFill>
                        <a:effectLst/>
                        <a:latin typeface="微软雅黑" panose="020B0503020204020204" pitchFamily="34" charset="-122"/>
                        <a:ea typeface="微软雅黑" panose="020B0503020204020204" pitchFamily="34" charset="-122"/>
                        <a:cs typeface="+mn-cs"/>
                      </a:endParaRPr>
                    </a:p>
                  </a:txBody>
                  <a:tcPr marL="8403" marR="8403" marT="8403" marB="84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403327">
                <a:tc>
                  <a:txBody>
                    <a:bodyPr/>
                    <a:lstStyle/>
                    <a:p>
                      <a:pPr algn="ctr"/>
                      <a:r>
                        <a:rPr lang="en-US" sz="1600">
                          <a:effectLst/>
                          <a:latin typeface="微软雅黑" panose="020B0503020204020204" pitchFamily="34" charset="-122"/>
                          <a:ea typeface="微软雅黑" panose="020B0503020204020204" pitchFamily="34" charset="-122"/>
                        </a:rPr>
                        <a:t>g,G</a:t>
                      </a:r>
                    </a:p>
                  </a:txBody>
                  <a:tcPr marL="8403" marR="8403" marT="8403" marB="84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dirty="0">
                          <a:effectLst/>
                          <a:latin typeface="微软雅黑" panose="020B0503020204020204" pitchFamily="34" charset="-122"/>
                          <a:ea typeface="微软雅黑" panose="020B0503020204020204" pitchFamily="34" charset="-122"/>
                        </a:rPr>
                        <a:t>选用</a:t>
                      </a:r>
                      <a:r>
                        <a:rPr lang="en-US" altLang="zh-CN" sz="1600" dirty="0">
                          <a:effectLst/>
                          <a:latin typeface="微软雅黑" panose="020B0503020204020204" pitchFamily="34" charset="-122"/>
                          <a:ea typeface="微软雅黑" panose="020B0503020204020204" pitchFamily="34" charset="-122"/>
                        </a:rPr>
                        <a:t>%f</a:t>
                      </a:r>
                      <a:r>
                        <a:rPr lang="zh-CN" altLang="en-US" sz="1600" dirty="0">
                          <a:effectLst/>
                          <a:latin typeface="微软雅黑" panose="020B0503020204020204" pitchFamily="34" charset="-122"/>
                          <a:ea typeface="微软雅黑" panose="020B0503020204020204" pitchFamily="34" charset="-122"/>
                        </a:rPr>
                        <a:t>或</a:t>
                      </a:r>
                      <a:r>
                        <a:rPr lang="en-US" altLang="zh-CN" sz="1600" dirty="0">
                          <a:effectLst/>
                          <a:latin typeface="微软雅黑" panose="020B0503020204020204" pitchFamily="34" charset="-122"/>
                          <a:ea typeface="微软雅黑" panose="020B0503020204020204" pitchFamily="34" charset="-122"/>
                        </a:rPr>
                        <a:t>%e</a:t>
                      </a:r>
                      <a:r>
                        <a:rPr lang="zh-CN" altLang="en-US" sz="1600" dirty="0">
                          <a:effectLst/>
                          <a:latin typeface="微软雅黑" panose="020B0503020204020204" pitchFamily="34" charset="-122"/>
                          <a:ea typeface="微软雅黑" panose="020B0503020204020204" pitchFamily="34" charset="-122"/>
                        </a:rPr>
                        <a:t>格式中宽度较短的一种格式，不输出无意义的</a:t>
                      </a:r>
                      <a:r>
                        <a:rPr lang="en-US" altLang="zh-CN" sz="1600" dirty="0">
                          <a:effectLst/>
                          <a:latin typeface="微软雅黑" panose="020B0503020204020204" pitchFamily="34" charset="-122"/>
                          <a:ea typeface="微软雅黑" panose="020B0503020204020204" pitchFamily="34" charset="-122"/>
                        </a:rPr>
                        <a:t>0</a:t>
                      </a:r>
                    </a:p>
                  </a:txBody>
                  <a:tcPr marL="8403" marR="8403" marT="8403" marB="84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CN" sz="1600" kern="1200" dirty="0">
                          <a:solidFill>
                            <a:schemeClr val="tx1"/>
                          </a:solidFill>
                          <a:effectLst/>
                          <a:latin typeface="微软雅黑" panose="020B0503020204020204" pitchFamily="34" charset="-122"/>
                          <a:ea typeface="微软雅黑" panose="020B0503020204020204" pitchFamily="34" charset="-122"/>
                          <a:cs typeface="+mn-cs"/>
                        </a:rPr>
                        <a:t>float a=567.789;</a:t>
                      </a:r>
                    </a:p>
                    <a:p>
                      <a:pPr algn="l"/>
                      <a:r>
                        <a:rPr lang="en-US" altLang="zh-CN" sz="1600" kern="1200" dirty="0" err="1">
                          <a:solidFill>
                            <a:schemeClr val="tx1"/>
                          </a:solidFill>
                          <a:effectLst/>
                          <a:latin typeface="微软雅黑" panose="020B0503020204020204" pitchFamily="34" charset="-122"/>
                          <a:ea typeface="微软雅黑" panose="020B0503020204020204" pitchFamily="34" charset="-122"/>
                          <a:cs typeface="+mn-cs"/>
                        </a:rPr>
                        <a:t>printf</a:t>
                      </a:r>
                      <a:r>
                        <a:rPr lang="en-US" altLang="zh-CN" sz="1600" kern="1200" dirty="0">
                          <a:solidFill>
                            <a:schemeClr val="tx1"/>
                          </a:solidFill>
                          <a:effectLst/>
                          <a:latin typeface="微软雅黑" panose="020B0503020204020204" pitchFamily="34" charset="-122"/>
                          <a:ea typeface="微软雅黑" panose="020B0503020204020204" pitchFamily="34" charset="-122"/>
                          <a:cs typeface="+mn-cs"/>
                        </a:rPr>
                        <a:t>("%</a:t>
                      </a:r>
                      <a:r>
                        <a:rPr lang="en-US" altLang="zh-CN" sz="1600" kern="1200" dirty="0" err="1">
                          <a:solidFill>
                            <a:schemeClr val="tx1"/>
                          </a:solidFill>
                          <a:effectLst/>
                          <a:latin typeface="微软雅黑" panose="020B0503020204020204" pitchFamily="34" charset="-122"/>
                          <a:ea typeface="微软雅黑" panose="020B0503020204020204" pitchFamily="34" charset="-122"/>
                          <a:cs typeface="+mn-cs"/>
                        </a:rPr>
                        <a:t>g",a</a:t>
                      </a:r>
                      <a:r>
                        <a:rPr lang="en-US" altLang="zh-CN" sz="1600" kern="1200" dirty="0">
                          <a:solidFill>
                            <a:schemeClr val="tx1"/>
                          </a:solidFill>
                          <a:effectLst/>
                          <a:latin typeface="微软雅黑" panose="020B0503020204020204" pitchFamily="34" charset="-122"/>
                          <a:ea typeface="微软雅黑" panose="020B0503020204020204" pitchFamily="34" charset="-122"/>
                          <a:cs typeface="+mn-cs"/>
                        </a:rPr>
                        <a:t>);</a:t>
                      </a:r>
                    </a:p>
                  </a:txBody>
                  <a:tcPr marL="8403" marR="8403" marT="8403" marB="84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kern="1200" dirty="0">
                          <a:solidFill>
                            <a:schemeClr val="tx1"/>
                          </a:solidFill>
                          <a:effectLst/>
                          <a:latin typeface="微软雅黑" panose="020B0503020204020204" pitchFamily="34" charset="-122"/>
                          <a:ea typeface="微软雅黑" panose="020B0503020204020204" pitchFamily="34" charset="-122"/>
                          <a:cs typeface="+mn-cs"/>
                        </a:rPr>
                        <a:t>567.789</a:t>
                      </a:r>
                    </a:p>
                  </a:txBody>
                  <a:tcPr marL="8403" marR="8403" marT="8403" marB="84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3" name="Title 2"/>
          <p:cNvSpPr>
            <a:spLocks noGrp="1"/>
          </p:cNvSpPr>
          <p:nvPr>
            <p:ph type="title"/>
          </p:nvPr>
        </p:nvSpPr>
        <p:spPr/>
        <p:txBody>
          <a:bodyPr/>
          <a:lstStyle/>
          <a:p>
            <a:r>
              <a:rPr lang="en-US" altLang="zh-CN" dirty="0"/>
              <a:t>3.1 </a:t>
            </a:r>
            <a:r>
              <a:rPr lang="zh-CN" altLang="en-US" dirty="0"/>
              <a:t>输出</a:t>
            </a:r>
            <a:r>
              <a:rPr lang="zh-CN" altLang="en-US" sz="2400" dirty="0">
                <a:solidFill>
                  <a:srgbClr val="FFFF00"/>
                </a:solidFill>
              </a:rPr>
              <a:t>：格式字符</a:t>
            </a:r>
          </a:p>
        </p:txBody>
      </p:sp>
      <p:sp>
        <p:nvSpPr>
          <p:cNvPr id="4" name="Date Placeholder 3"/>
          <p:cNvSpPr>
            <a:spLocks noGrp="1"/>
          </p:cNvSpPr>
          <p:nvPr>
            <p:ph type="dt" sz="half" idx="10"/>
          </p:nvPr>
        </p:nvSpPr>
        <p:spPr/>
        <p:txBody>
          <a:bodyPr/>
          <a:lstStyle/>
          <a:p>
            <a:fld id="{EA06604A-469F-4EC0-836F-3B8C0A67EFD9}" type="datetime1">
              <a:rPr lang="zh-CN" altLang="en-US" smtClean="0"/>
              <a:t>2020/9/25</a:t>
            </a:fld>
            <a:endParaRPr lang="zh-CN" altLang="en-US"/>
          </a:p>
        </p:txBody>
      </p:sp>
      <p:sp>
        <p:nvSpPr>
          <p:cNvPr id="5" name="Footer Placeholder 4"/>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
        <p:nvSpPr>
          <p:cNvPr id="6" name="Slide Number Placeholder 5"/>
          <p:cNvSpPr>
            <a:spLocks noGrp="1"/>
          </p:cNvSpPr>
          <p:nvPr>
            <p:ph type="sldNum" sz="quarter" idx="12"/>
          </p:nvPr>
        </p:nvSpPr>
        <p:spPr/>
        <p:txBody>
          <a:bodyPr/>
          <a:lstStyle/>
          <a:p>
            <a:fld id="{57E71E5F-B3DE-4457-8F57-E0F998074911}" type="slidenum">
              <a:rPr lang="zh-CN" altLang="en-US" smtClean="0"/>
              <a:pPr/>
              <a:t>58</a:t>
            </a:fld>
            <a:endParaRPr lang="zh-CN" altLang="en-US"/>
          </a:p>
        </p:txBody>
      </p:sp>
      <p:sp>
        <p:nvSpPr>
          <p:cNvPr id="8" name="Rectangle 1"/>
          <p:cNvSpPr>
            <a:spLocks noChangeArrowheads="1"/>
          </p:cNvSpPr>
          <p:nvPr/>
        </p:nvSpPr>
        <p:spPr bwMode="auto">
          <a:xfrm>
            <a:off x="377825" y="2077650"/>
            <a:ext cx="65" cy="276999"/>
          </a:xfrm>
          <a:prstGeom prst="rect">
            <a:avLst/>
          </a:prstGeom>
          <a:solidFill>
            <a:srgbClr val="F5FAF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507122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a:t>3.1 </a:t>
            </a:r>
            <a:r>
              <a:rPr lang="zh-CN" altLang="en-US" dirty="0"/>
              <a:t>输</a:t>
            </a:r>
            <a:r>
              <a:rPr lang="zh-CN" altLang="en-US" dirty="0">
                <a:solidFill>
                  <a:prstClr val="white"/>
                </a:solidFill>
              </a:rPr>
              <a:t>出</a:t>
            </a:r>
            <a:r>
              <a:rPr lang="zh-CN" altLang="en-US" sz="2400" dirty="0">
                <a:solidFill>
                  <a:srgbClr val="FFFF00"/>
                </a:solidFill>
              </a:rPr>
              <a:t>：修饰符</a:t>
            </a:r>
            <a:endParaRPr lang="zh-CN" altLang="en-US" dirty="0"/>
          </a:p>
        </p:txBody>
      </p:sp>
      <p:sp>
        <p:nvSpPr>
          <p:cNvPr id="4" name="Date Placeholder 3"/>
          <p:cNvSpPr>
            <a:spLocks noGrp="1"/>
          </p:cNvSpPr>
          <p:nvPr>
            <p:ph type="dt" sz="half" idx="10"/>
          </p:nvPr>
        </p:nvSpPr>
        <p:spPr/>
        <p:txBody>
          <a:bodyPr/>
          <a:lstStyle/>
          <a:p>
            <a:fld id="{853562B8-FE7E-40CE-9C82-6B3839A89536}" type="datetime1">
              <a:rPr lang="zh-CN" altLang="en-US" smtClean="0"/>
              <a:t>2020/9/25</a:t>
            </a:fld>
            <a:endParaRPr lang="zh-CN" altLang="en-US"/>
          </a:p>
        </p:txBody>
      </p:sp>
      <p:sp>
        <p:nvSpPr>
          <p:cNvPr id="5" name="Footer Placeholder 4"/>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
        <p:nvSpPr>
          <p:cNvPr id="6" name="Slide Number Placeholder 5"/>
          <p:cNvSpPr>
            <a:spLocks noGrp="1"/>
          </p:cNvSpPr>
          <p:nvPr>
            <p:ph type="sldNum" sz="quarter" idx="12"/>
          </p:nvPr>
        </p:nvSpPr>
        <p:spPr/>
        <p:txBody>
          <a:bodyPr/>
          <a:lstStyle/>
          <a:p>
            <a:fld id="{57E71E5F-B3DE-4457-8F57-E0F998074911}" type="slidenum">
              <a:rPr lang="zh-CN" altLang="en-US" smtClean="0"/>
              <a:pPr/>
              <a:t>59</a:t>
            </a:fld>
            <a:endParaRPr lang="zh-CN" altLang="en-US"/>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742228754"/>
              </p:ext>
            </p:extLst>
          </p:nvPr>
        </p:nvGraphicFramePr>
        <p:xfrm>
          <a:off x="112295" y="1508326"/>
          <a:ext cx="3517744" cy="4368800"/>
        </p:xfrm>
        <a:graphic>
          <a:graphicData uri="http://schemas.openxmlformats.org/drawingml/2006/table">
            <a:tbl>
              <a:tblPr firstRow="1" bandRow="1">
                <a:tableStyleId>{5C22544A-7EE6-4342-B048-85BDC9FD1C3A}</a:tableStyleId>
              </a:tblPr>
              <a:tblGrid>
                <a:gridCol w="401088">
                  <a:extLst>
                    <a:ext uri="{9D8B030D-6E8A-4147-A177-3AD203B41FA5}">
                      <a16:colId xmlns:a16="http://schemas.microsoft.com/office/drawing/2014/main" val="20000"/>
                    </a:ext>
                  </a:extLst>
                </a:gridCol>
                <a:gridCol w="3116656">
                  <a:extLst>
                    <a:ext uri="{9D8B030D-6E8A-4147-A177-3AD203B41FA5}">
                      <a16:colId xmlns:a16="http://schemas.microsoft.com/office/drawing/2014/main" val="20001"/>
                    </a:ext>
                  </a:extLst>
                </a:gridCol>
              </a:tblGrid>
              <a:tr h="370840">
                <a:tc>
                  <a:txBody>
                    <a:bodyPr/>
                    <a:lstStyle/>
                    <a:p>
                      <a:pPr marL="0" indent="0" algn="ctr" defTabSz="914400" rtl="0" eaLnBrk="1" latinLnBrk="0" hangingPunct="1"/>
                      <a:r>
                        <a:rPr lang="zh-CN" altLang="en-US" sz="1600" kern="1200" dirty="0">
                          <a:solidFill>
                            <a:schemeClr val="tx1"/>
                          </a:solidFill>
                          <a:effectLst/>
                          <a:latin typeface="微软雅黑" panose="020B0503020204020204" pitchFamily="34" charset="-122"/>
                          <a:ea typeface="微软雅黑" panose="020B0503020204020204" pitchFamily="34" charset="-122"/>
                          <a:cs typeface="+mn-cs"/>
                        </a:rPr>
                        <a:t>修饰符</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zh-CN" altLang="en-US" sz="1600" kern="1200" dirty="0">
                          <a:solidFill>
                            <a:schemeClr val="tx1"/>
                          </a:solidFill>
                          <a:effectLst/>
                          <a:latin typeface="微软雅黑" panose="020B0503020204020204" pitchFamily="34" charset="-122"/>
                          <a:ea typeface="微软雅黑" panose="020B0503020204020204" pitchFamily="34" charset="-122"/>
                          <a:cs typeface="+mn-cs"/>
                        </a:rPr>
                        <a:t>功能</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marL="0" algn="ctr" defTabSz="914400" rtl="0" eaLnBrk="1" latinLnBrk="0" hangingPunct="1"/>
                      <a:r>
                        <a:rPr lang="en-US" altLang="zh-CN" sz="1600" kern="1200" dirty="0">
                          <a:solidFill>
                            <a:schemeClr val="tx1"/>
                          </a:solidFill>
                          <a:effectLst/>
                          <a:latin typeface="微软雅黑" panose="020B0503020204020204" pitchFamily="34" charset="-122"/>
                          <a:ea typeface="微软雅黑" panose="020B0503020204020204" pitchFamily="34" charset="-122"/>
                          <a:cs typeface="+mn-cs"/>
                        </a:rPr>
                        <a:t>m</a:t>
                      </a:r>
                      <a:endParaRPr lang="zh-CN" altLang="en-US" sz="1600" kern="1200" dirty="0">
                        <a:solidFill>
                          <a:schemeClr val="tx1"/>
                        </a:solidFill>
                        <a:effectLst/>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a:latin typeface="微软雅黑" panose="020B0503020204020204" pitchFamily="34" charset="-122"/>
                          <a:ea typeface="微软雅黑" panose="020B0503020204020204" pitchFamily="34" charset="-122"/>
                        </a:rPr>
                        <a:t>输出数据域宽：数据长度</a:t>
                      </a:r>
                      <a:r>
                        <a:rPr lang="en-US" altLang="zh-CN" sz="1600" dirty="0">
                          <a:latin typeface="微软雅黑" panose="020B0503020204020204" pitchFamily="34" charset="-122"/>
                          <a:ea typeface="微软雅黑" panose="020B0503020204020204" pitchFamily="34" charset="-122"/>
                        </a:rPr>
                        <a:t>&lt;m,</a:t>
                      </a:r>
                      <a:r>
                        <a:rPr lang="zh-CN" altLang="en-US" sz="1600" dirty="0">
                          <a:latin typeface="微软雅黑" panose="020B0503020204020204" pitchFamily="34" charset="-122"/>
                          <a:ea typeface="微软雅黑" panose="020B0503020204020204" pitchFamily="34" charset="-122"/>
                        </a:rPr>
                        <a:t>左补空格</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否则按实际输出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rowSpan="2">
                  <a:txBody>
                    <a:bodyPr/>
                    <a:lstStyle/>
                    <a:p>
                      <a:pPr marL="0" algn="ctr" defTabSz="914400" rtl="0" eaLnBrk="1" latinLnBrk="0" hangingPunct="1"/>
                      <a:r>
                        <a:rPr lang="en-US" altLang="zh-CN" sz="1600" kern="1200" dirty="0">
                          <a:solidFill>
                            <a:schemeClr val="tx1"/>
                          </a:solidFill>
                          <a:effectLst/>
                          <a:latin typeface="微软雅黑" panose="020B0503020204020204" pitchFamily="34" charset="-122"/>
                          <a:ea typeface="微软雅黑" panose="020B0503020204020204" pitchFamily="34" charset="-122"/>
                          <a:cs typeface="+mn-cs"/>
                        </a:rPr>
                        <a:t>.n</a:t>
                      </a:r>
                      <a:endParaRPr lang="zh-CN" altLang="en-US" sz="1600" kern="1200" dirty="0">
                        <a:solidFill>
                          <a:schemeClr val="tx1"/>
                        </a:solidFill>
                        <a:effectLst/>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eaLnBrk="1" hangingPunct="1"/>
                      <a:r>
                        <a:rPr lang="zh-CN" altLang="en-US" sz="1600" dirty="0">
                          <a:latin typeface="微软雅黑" panose="020B0503020204020204" pitchFamily="34" charset="-122"/>
                          <a:ea typeface="微软雅黑" panose="020B0503020204020204" pitchFamily="34" charset="-122"/>
                        </a:rPr>
                        <a:t>对实数，小数点后位数</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四舍五入</a:t>
                      </a:r>
                      <a:r>
                        <a:rPr lang="en-US" altLang="zh-CN" sz="1600" dirty="0">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vMerge="1">
                  <a:txBody>
                    <a:bodyPr/>
                    <a:lstStyle/>
                    <a:p>
                      <a:pPr marL="0" algn="ctr" defTabSz="914400" rtl="0" eaLnBrk="1" latinLnBrk="0" hangingPunct="1"/>
                      <a:endParaRPr lang="zh-CN" altLang="en-US" sz="1600" kern="1200" dirty="0">
                        <a:solidFill>
                          <a:schemeClr val="tx1"/>
                        </a:solidFill>
                        <a:effectLst/>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a:latin typeface="微软雅黑" panose="020B0503020204020204" pitchFamily="34" charset="-122"/>
                          <a:ea typeface="微软雅黑" panose="020B0503020204020204" pitchFamily="34" charset="-122"/>
                        </a:rPr>
                        <a:t>对字符串，实际输出位数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marL="0" algn="ctr" defTabSz="914400" rtl="0" eaLnBrk="1" latinLnBrk="0" hangingPunct="1"/>
                      <a:r>
                        <a:rPr lang="en-US" altLang="zh-CN" sz="1600" kern="1200" dirty="0">
                          <a:solidFill>
                            <a:schemeClr val="tx1"/>
                          </a:solidFill>
                          <a:effectLst/>
                          <a:latin typeface="微软雅黑" panose="020B0503020204020204" pitchFamily="34" charset="-122"/>
                          <a:ea typeface="微软雅黑" panose="020B0503020204020204" pitchFamily="34" charset="-122"/>
                          <a:cs typeface="+mn-cs"/>
                        </a:rPr>
                        <a:t>-</a:t>
                      </a:r>
                      <a:endParaRPr lang="zh-CN" altLang="en-US" sz="1600" kern="1200" dirty="0">
                        <a:solidFill>
                          <a:schemeClr val="tx1"/>
                        </a:solidFill>
                        <a:effectLst/>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a:latin typeface="微软雅黑" panose="020B0503020204020204" pitchFamily="34" charset="-122"/>
                          <a:ea typeface="微软雅黑" panose="020B0503020204020204" pitchFamily="34" charset="-122"/>
                        </a:rPr>
                        <a:t>在域内左对齐（缺省右对齐</a:t>
                      </a:r>
                      <a:r>
                        <a:rPr lang="en-US" altLang="zh-CN" sz="1600" dirty="0">
                          <a:latin typeface="微软雅黑" panose="020B0503020204020204" pitchFamily="34" charset="-122"/>
                          <a:ea typeface="微软雅黑" panose="020B0503020204020204" pitchFamily="34" charset="-122"/>
                        </a:rPr>
                        <a:t>)</a:t>
                      </a:r>
                      <a:endParaRPr lang="zh-CN" altLang="en-US" sz="1600" kern="1200" dirty="0">
                        <a:solidFill>
                          <a:schemeClr val="tx1"/>
                        </a:solidFill>
                        <a:effectLst/>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marL="0" algn="ctr" defTabSz="914400" rtl="0" eaLnBrk="1" latinLnBrk="0" hangingPunct="1"/>
                      <a:r>
                        <a:rPr lang="en-US" altLang="zh-CN" sz="1600" kern="1200" dirty="0">
                          <a:solidFill>
                            <a:schemeClr val="tx1"/>
                          </a:solidFill>
                          <a:effectLst/>
                          <a:latin typeface="微软雅黑" panose="020B0503020204020204" pitchFamily="34" charset="-122"/>
                          <a:ea typeface="微软雅黑" panose="020B0503020204020204" pitchFamily="34" charset="-122"/>
                          <a:cs typeface="+mn-cs"/>
                        </a:rPr>
                        <a:t>+</a:t>
                      </a:r>
                      <a:endParaRPr lang="zh-CN" altLang="en-US" sz="1600" kern="1200" dirty="0">
                        <a:solidFill>
                          <a:schemeClr val="tx1"/>
                        </a:solidFill>
                        <a:effectLst/>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a:latin typeface="微软雅黑" panose="020B0503020204020204" pitchFamily="34" charset="-122"/>
                          <a:ea typeface="微软雅黑" panose="020B0503020204020204" pitchFamily="34" charset="-122"/>
                        </a:rPr>
                        <a:t>有符号数</a:t>
                      </a:r>
                      <a:r>
                        <a:rPr lang="zh-CN" altLang="zh-CN" sz="1600" dirty="0">
                          <a:latin typeface="微软雅黑" panose="020B0503020204020204" pitchFamily="34" charset="-122"/>
                          <a:ea typeface="微软雅黑" panose="020B0503020204020204" pitchFamily="34" charset="-122"/>
                        </a:rPr>
                        <a:t>的正数前显示(+)</a:t>
                      </a:r>
                      <a:endParaRPr lang="zh-CN" altLang="en-US" sz="1600" kern="1200" dirty="0">
                        <a:solidFill>
                          <a:schemeClr val="tx1"/>
                        </a:solidFill>
                        <a:effectLst/>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70840">
                <a:tc>
                  <a:txBody>
                    <a:bodyPr/>
                    <a:lstStyle/>
                    <a:p>
                      <a:pPr marL="0" algn="ctr" defTabSz="914400" rtl="0" eaLnBrk="1" latinLnBrk="0" hangingPunct="1"/>
                      <a:r>
                        <a:rPr lang="en-US" altLang="zh-CN" sz="1600" kern="1200" dirty="0">
                          <a:solidFill>
                            <a:schemeClr val="tx1"/>
                          </a:solidFill>
                          <a:effectLst/>
                          <a:latin typeface="微软雅黑" panose="020B0503020204020204" pitchFamily="34" charset="-122"/>
                          <a:ea typeface="微软雅黑" panose="020B0503020204020204" pitchFamily="34" charset="-122"/>
                          <a:cs typeface="+mn-cs"/>
                        </a:rPr>
                        <a:t>0</a:t>
                      </a:r>
                      <a:endParaRPr lang="zh-CN" altLang="en-US" sz="1600" kern="1200" dirty="0">
                        <a:solidFill>
                          <a:schemeClr val="tx1"/>
                        </a:solidFill>
                        <a:effectLst/>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a:latin typeface="微软雅黑" panose="020B0503020204020204" pitchFamily="34" charset="-122"/>
                          <a:ea typeface="微软雅黑" panose="020B0503020204020204" pitchFamily="34" charset="-122"/>
                        </a:rPr>
                        <a:t>左面不使用的空位置自动填</a:t>
                      </a:r>
                      <a:r>
                        <a:rPr lang="en-US" altLang="zh-CN" sz="1600" dirty="0">
                          <a:latin typeface="微软雅黑" panose="020B0503020204020204" pitchFamily="34" charset="-122"/>
                          <a:ea typeface="微软雅黑" panose="020B0503020204020204" pitchFamily="34" charset="-122"/>
                        </a:rPr>
                        <a:t>0</a:t>
                      </a:r>
                      <a:endParaRPr lang="zh-CN" altLang="en-US" sz="1600" kern="1200" dirty="0">
                        <a:solidFill>
                          <a:schemeClr val="tx1"/>
                        </a:solidFill>
                        <a:effectLst/>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70840">
                <a:tc>
                  <a:txBody>
                    <a:bodyPr/>
                    <a:lstStyle/>
                    <a:p>
                      <a:pPr marL="0" algn="ctr" defTabSz="914400" rtl="0" eaLnBrk="1" latinLnBrk="0" hangingPunct="1"/>
                      <a:r>
                        <a:rPr lang="en-US" altLang="zh-CN" sz="1600" kern="1200" dirty="0">
                          <a:solidFill>
                            <a:schemeClr val="tx1"/>
                          </a:solidFill>
                          <a:effectLst/>
                          <a:latin typeface="微软雅黑" panose="020B0503020204020204" pitchFamily="34" charset="-122"/>
                          <a:ea typeface="微软雅黑" panose="020B0503020204020204" pitchFamily="34" charset="-122"/>
                          <a:cs typeface="+mn-cs"/>
                        </a:rPr>
                        <a:t>#</a:t>
                      </a:r>
                      <a:endParaRPr lang="zh-CN" altLang="en-US" sz="1600" kern="1200" dirty="0">
                        <a:solidFill>
                          <a:schemeClr val="tx1"/>
                        </a:solidFill>
                        <a:effectLst/>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dirty="0">
                          <a:latin typeface="微软雅黑" panose="020B0503020204020204" pitchFamily="34" charset="-122"/>
                          <a:ea typeface="微软雅黑" panose="020B0503020204020204" pitchFamily="34" charset="-122"/>
                        </a:rPr>
                        <a:t>显示八进制和十六进制前导</a:t>
                      </a:r>
                      <a:r>
                        <a:rPr lang="zh-CN" altLang="en-US" sz="1600" dirty="0">
                          <a:latin typeface="微软雅黑" panose="020B0503020204020204" pitchFamily="34" charset="-122"/>
                          <a:ea typeface="微软雅黑" panose="020B0503020204020204" pitchFamily="34" charset="-122"/>
                        </a:rPr>
                        <a:t>符</a:t>
                      </a:r>
                      <a:endParaRPr lang="en-US" altLang="zh-CN" sz="16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370840">
                <a:tc rowSpan="2">
                  <a:txBody>
                    <a:bodyPr/>
                    <a:lstStyle/>
                    <a:p>
                      <a:pPr marL="0" algn="ctr" defTabSz="914400" rtl="0" eaLnBrk="1" latinLnBrk="0" hangingPunct="1"/>
                      <a:r>
                        <a:rPr lang="en-US" altLang="zh-CN" sz="1600" kern="1200" dirty="0">
                          <a:solidFill>
                            <a:schemeClr val="tx1"/>
                          </a:solidFill>
                          <a:effectLst/>
                          <a:latin typeface="微软雅黑" panose="020B0503020204020204" pitchFamily="34" charset="-122"/>
                          <a:ea typeface="微软雅黑" panose="020B0503020204020204" pitchFamily="34" charset="-122"/>
                          <a:cs typeface="+mn-cs"/>
                        </a:rPr>
                        <a:t>l</a:t>
                      </a:r>
                      <a:endParaRPr lang="zh-CN" altLang="en-US" sz="1600" kern="1200" dirty="0">
                        <a:solidFill>
                          <a:schemeClr val="tx1"/>
                        </a:solidFill>
                        <a:effectLst/>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eaLnBrk="1" hangingPunct="1"/>
                      <a:r>
                        <a:rPr lang="zh-CN" altLang="zh-CN" sz="1600" dirty="0">
                          <a:latin typeface="微软雅黑" panose="020B0503020204020204" pitchFamily="34" charset="-122"/>
                          <a:ea typeface="微软雅黑" panose="020B0503020204020204" pitchFamily="34" charset="-122"/>
                        </a:rPr>
                        <a:t>在</a:t>
                      </a:r>
                      <a:r>
                        <a:rPr lang="en-US" altLang="zh-CN" sz="1600" dirty="0" err="1">
                          <a:latin typeface="微软雅黑" panose="020B0503020204020204" pitchFamily="34" charset="-122"/>
                          <a:ea typeface="微软雅黑" panose="020B0503020204020204" pitchFamily="34" charset="-122"/>
                        </a:rPr>
                        <a:t>d,o,x,u</a:t>
                      </a:r>
                      <a:r>
                        <a:rPr lang="zh-CN" altLang="zh-CN" sz="1600" dirty="0">
                          <a:latin typeface="微软雅黑" panose="020B0503020204020204" pitchFamily="34" charset="-122"/>
                          <a:ea typeface="微软雅黑" panose="020B0503020204020204" pitchFamily="34" charset="-122"/>
                        </a:rPr>
                        <a:t>前，输出精度为</a:t>
                      </a:r>
                      <a:r>
                        <a:rPr lang="en-US" altLang="zh-CN" sz="1600" dirty="0">
                          <a:latin typeface="微软雅黑" panose="020B0503020204020204" pitchFamily="34" charset="-122"/>
                          <a:ea typeface="微软雅黑" panose="020B0503020204020204" pitchFamily="34" charset="-122"/>
                        </a:rPr>
                        <a:t>long</a:t>
                      </a:r>
                      <a:r>
                        <a:rPr lang="zh-CN" altLang="zh-CN" sz="1600" dirty="0">
                          <a:latin typeface="微软雅黑" panose="020B0503020204020204" pitchFamily="34" charset="-122"/>
                          <a:ea typeface="微软雅黑" panose="020B0503020204020204" pitchFamily="34" charset="-122"/>
                        </a:rPr>
                        <a:t>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370840">
                <a:tc vMerge="1">
                  <a:txBody>
                    <a:bodyPr/>
                    <a:lstStyle/>
                    <a:p>
                      <a:pPr marL="0" algn="ctr" defTabSz="914400" rtl="0" eaLnBrk="1" latinLnBrk="0" hangingPunct="1"/>
                      <a:endParaRPr lang="zh-CN" altLang="en-US" sz="1600" kern="1200" dirty="0">
                        <a:solidFill>
                          <a:schemeClr val="tx1"/>
                        </a:solidFill>
                        <a:effectLst/>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dirty="0">
                          <a:latin typeface="微软雅黑" panose="020B0503020204020204" pitchFamily="34" charset="-122"/>
                          <a:ea typeface="微软雅黑" panose="020B0503020204020204" pitchFamily="34" charset="-122"/>
                        </a:rPr>
                        <a:t>在</a:t>
                      </a:r>
                      <a:r>
                        <a:rPr lang="en-US" altLang="zh-CN" sz="1600" dirty="0" err="1">
                          <a:latin typeface="微软雅黑" panose="020B0503020204020204" pitchFamily="34" charset="-122"/>
                          <a:ea typeface="微软雅黑" panose="020B0503020204020204" pitchFamily="34" charset="-122"/>
                        </a:rPr>
                        <a:t>e,f,g</a:t>
                      </a:r>
                      <a:r>
                        <a:rPr lang="zh-CN" altLang="zh-CN" sz="1600" dirty="0">
                          <a:latin typeface="微软雅黑" panose="020B0503020204020204" pitchFamily="34" charset="-122"/>
                          <a:ea typeface="微软雅黑" panose="020B0503020204020204" pitchFamily="34" charset="-122"/>
                        </a:rPr>
                        <a:t>前，输出精度为</a:t>
                      </a:r>
                      <a:r>
                        <a:rPr lang="en-US" altLang="zh-CN" sz="1600" dirty="0">
                          <a:latin typeface="微软雅黑" panose="020B0503020204020204" pitchFamily="34" charset="-122"/>
                          <a:ea typeface="微软雅黑" panose="020B0503020204020204" pitchFamily="34" charset="-122"/>
                        </a:rPr>
                        <a:t>double</a:t>
                      </a:r>
                      <a:r>
                        <a:rPr lang="zh-CN" altLang="zh-CN" sz="1600" dirty="0">
                          <a:latin typeface="微软雅黑" panose="020B0503020204020204" pitchFamily="34" charset="-122"/>
                          <a:ea typeface="微软雅黑" panose="020B0503020204020204" pitchFamily="34" charset="-122"/>
                        </a:rPr>
                        <a:t>型</a:t>
                      </a:r>
                      <a:endParaRPr lang="zh-CN" altLang="en-US" sz="16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bl>
          </a:graphicData>
        </a:graphic>
      </p:graphicFrame>
      <p:sp>
        <p:nvSpPr>
          <p:cNvPr id="8" name="Text Box 2"/>
          <p:cNvSpPr txBox="1">
            <a:spLocks noChangeArrowheads="1"/>
          </p:cNvSpPr>
          <p:nvPr/>
        </p:nvSpPr>
        <p:spPr bwMode="auto">
          <a:xfrm>
            <a:off x="3687286" y="1508326"/>
            <a:ext cx="5550020" cy="4780925"/>
          </a:xfrm>
          <a:prstGeom prst="rect">
            <a:avLst/>
          </a:prstGeom>
          <a:solidFill>
            <a:schemeClr val="accent6">
              <a:lumMod val="40000"/>
              <a:lumOff val="60000"/>
            </a:schemeClr>
          </a:solidFill>
          <a:ln>
            <a:noFill/>
          </a:ln>
        </p:spPr>
        <p:txBody>
          <a:bodyPr wrap="square" lIns="90000" tIns="46800" rIns="90000" bIns="46800" anchor="ctr">
            <a:spAutoFit/>
          </a:bodyPr>
          <a:lstStyle>
            <a:defPPr>
              <a:defRPr lang="zh-CN"/>
            </a:defPPr>
            <a:lvl1pPr>
              <a:lnSpc>
                <a:spcPct val="90000"/>
              </a:lnSpc>
              <a:spcBef>
                <a:spcPts val="1000"/>
              </a:spcBef>
              <a:defRPr>
                <a:latin typeface="+mj-lt"/>
                <a:ea typeface="微软雅黑" panose="020B0503020204020204" pitchFamily="34" charset="-122"/>
              </a:defRPr>
            </a:lvl1pPr>
            <a:lvl2pPr marL="533400" lvl="1" indent="0">
              <a:lnSpc>
                <a:spcPct val="90000"/>
              </a:lnSpc>
              <a:spcBef>
                <a:spcPts val="1000"/>
              </a:spcBef>
              <a:defRPr>
                <a:latin typeface="+mj-lt"/>
                <a:ea typeface="微软雅黑" panose="020B0503020204020204" pitchFamily="34" charset="-122"/>
              </a:defRPr>
            </a:lvl2pPr>
            <a:lvl3pPr marL="1143000" indent="-228600" eaLnBrk="0" hangingPunct="0">
              <a:defRPr>
                <a:latin typeface="Verdana" panose="020B0604030504040204" pitchFamily="34" charset="0"/>
                <a:ea typeface="宋体" panose="02010600030101010101" pitchFamily="2" charset="-122"/>
              </a:defRPr>
            </a:lvl3pPr>
            <a:lvl4pPr marL="1600200" indent="-228600" eaLnBrk="0" hangingPunct="0">
              <a:defRPr>
                <a:latin typeface="Verdana" panose="020B0604030504040204" pitchFamily="34" charset="0"/>
                <a:ea typeface="宋体" panose="02010600030101010101" pitchFamily="2" charset="-122"/>
              </a:defRPr>
            </a:lvl4pPr>
            <a:lvl5pPr marL="2057400" indent="-228600" eaLnBrk="0" hangingPunct="0">
              <a:defRPr>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latin typeface="Verdana" panose="020B0604030504040204" pitchFamily="34" charset="0"/>
                <a:ea typeface="宋体" panose="02010600030101010101" pitchFamily="2" charset="-122"/>
              </a:defRPr>
            </a:lvl9pPr>
          </a:lstStyle>
          <a:p>
            <a:r>
              <a:rPr lang="pt" altLang="zh-CN" sz="1400" dirty="0" err="1">
                <a:solidFill>
                  <a:srgbClr val="AA0D91"/>
                </a:solidFill>
                <a:latin typeface="Menlo" panose="020B0609030804020204" pitchFamily="49" charset="0"/>
              </a:rPr>
              <a:t>int</a:t>
            </a:r>
            <a:r>
              <a:rPr lang="pt" altLang="zh-CN" sz="1400" dirty="0">
                <a:solidFill>
                  <a:srgbClr val="000000"/>
                </a:solidFill>
                <a:latin typeface="Menlo" panose="020B0609030804020204" pitchFamily="49" charset="0"/>
              </a:rPr>
              <a:t>   a = </a:t>
            </a:r>
            <a:r>
              <a:rPr lang="pt" altLang="zh-CN" sz="1400" dirty="0">
                <a:solidFill>
                  <a:srgbClr val="1C00CF"/>
                </a:solidFill>
                <a:latin typeface="Menlo" panose="020B0609030804020204" pitchFamily="49" charset="0"/>
              </a:rPr>
              <a:t>1234</a:t>
            </a:r>
            <a:r>
              <a:rPr lang="pt" altLang="zh-CN" sz="1400" dirty="0">
                <a:solidFill>
                  <a:srgbClr val="000000"/>
                </a:solidFill>
                <a:latin typeface="Menlo" panose="020B0609030804020204" pitchFamily="49" charset="0"/>
              </a:rPr>
              <a:t>;</a:t>
            </a:r>
          </a:p>
          <a:p>
            <a:r>
              <a:rPr lang="pt" altLang="zh-CN" sz="1400" dirty="0" err="1">
                <a:solidFill>
                  <a:srgbClr val="AA0D91"/>
                </a:solidFill>
                <a:latin typeface="Menlo" panose="020B0609030804020204" pitchFamily="49" charset="0"/>
              </a:rPr>
              <a:t>float</a:t>
            </a:r>
            <a:r>
              <a:rPr lang="pt" altLang="zh-CN" sz="1400" dirty="0">
                <a:solidFill>
                  <a:srgbClr val="000000"/>
                </a:solidFill>
                <a:latin typeface="Menlo" panose="020B0609030804020204" pitchFamily="49" charset="0"/>
              </a:rPr>
              <a:t> </a:t>
            </a:r>
            <a:r>
              <a:rPr lang="pt" altLang="zh-CN" sz="1400" dirty="0" err="1">
                <a:solidFill>
                  <a:srgbClr val="000000"/>
                </a:solidFill>
                <a:latin typeface="Menlo" panose="020B0609030804020204" pitchFamily="49" charset="0"/>
              </a:rPr>
              <a:t>f</a:t>
            </a:r>
            <a:r>
              <a:rPr lang="pt" altLang="zh-CN" sz="1400" dirty="0">
                <a:solidFill>
                  <a:srgbClr val="000000"/>
                </a:solidFill>
                <a:latin typeface="Menlo" panose="020B0609030804020204" pitchFamily="49" charset="0"/>
              </a:rPr>
              <a:t> = </a:t>
            </a:r>
            <a:r>
              <a:rPr lang="pt" altLang="zh-CN" sz="1400" dirty="0">
                <a:solidFill>
                  <a:srgbClr val="1C00CF"/>
                </a:solidFill>
                <a:latin typeface="Menlo" panose="020B0609030804020204" pitchFamily="49" charset="0"/>
              </a:rPr>
              <a:t>123.456f</a:t>
            </a:r>
            <a:r>
              <a:rPr lang="pt" altLang="zh-CN" sz="1400" dirty="0">
                <a:solidFill>
                  <a:srgbClr val="000000"/>
                </a:solidFill>
                <a:latin typeface="Menlo" panose="020B0609030804020204" pitchFamily="49" charset="0"/>
              </a:rPr>
              <a:t>;</a:t>
            </a:r>
          </a:p>
          <a:p>
            <a:r>
              <a:rPr lang="pt" altLang="zh-CN" sz="1400" dirty="0">
                <a:solidFill>
                  <a:srgbClr val="AA0D91"/>
                </a:solidFill>
                <a:latin typeface="Menlo" panose="020B0609030804020204" pitchFamily="49" charset="0"/>
              </a:rPr>
              <a:t>char</a:t>
            </a:r>
            <a:r>
              <a:rPr lang="pt" altLang="zh-CN" sz="1400" dirty="0">
                <a:solidFill>
                  <a:srgbClr val="000000"/>
                </a:solidFill>
                <a:latin typeface="Menlo" panose="020B0609030804020204" pitchFamily="49" charset="0"/>
              </a:rPr>
              <a:t>  </a:t>
            </a:r>
            <a:r>
              <a:rPr lang="pt" altLang="zh-CN" sz="1400" dirty="0" err="1">
                <a:solidFill>
                  <a:srgbClr val="000000"/>
                </a:solidFill>
                <a:latin typeface="Menlo" panose="020B0609030804020204" pitchFamily="49" charset="0"/>
              </a:rPr>
              <a:t>ch</a:t>
            </a:r>
            <a:r>
              <a:rPr lang="pt" altLang="zh-CN" sz="1400" dirty="0">
                <a:solidFill>
                  <a:srgbClr val="000000"/>
                </a:solidFill>
                <a:latin typeface="Menlo" panose="020B0609030804020204" pitchFamily="49" charset="0"/>
              </a:rPr>
              <a:t>= </a:t>
            </a:r>
            <a:r>
              <a:rPr lang="pt" altLang="zh-CN" sz="1400" dirty="0">
                <a:solidFill>
                  <a:srgbClr val="1C00CF"/>
                </a:solidFill>
                <a:latin typeface="Menlo" panose="020B0609030804020204" pitchFamily="49" charset="0"/>
              </a:rPr>
              <a:t>'a'</a:t>
            </a:r>
            <a:r>
              <a:rPr lang="pt" altLang="zh-CN" sz="1400" dirty="0">
                <a:solidFill>
                  <a:srgbClr val="000000"/>
                </a:solidFill>
                <a:latin typeface="Menlo" panose="020B0609030804020204" pitchFamily="49" charset="0"/>
              </a:rPr>
              <a:t>;</a:t>
            </a:r>
          </a:p>
          <a:p>
            <a:r>
              <a:rPr lang="pt" altLang="zh-CN" sz="1400" dirty="0" err="1">
                <a:solidFill>
                  <a:srgbClr val="AA0D91"/>
                </a:solidFill>
                <a:latin typeface="Menlo" panose="020B0609030804020204" pitchFamily="49" charset="0"/>
              </a:rPr>
              <a:t>static</a:t>
            </a:r>
            <a:r>
              <a:rPr lang="pt" altLang="zh-CN" sz="1400" dirty="0">
                <a:solidFill>
                  <a:srgbClr val="000000"/>
                </a:solidFill>
                <a:latin typeface="Menlo" panose="020B0609030804020204" pitchFamily="49" charset="0"/>
              </a:rPr>
              <a:t> </a:t>
            </a:r>
            <a:r>
              <a:rPr lang="pt" altLang="zh-CN" sz="1400" dirty="0">
                <a:solidFill>
                  <a:srgbClr val="AA0D91"/>
                </a:solidFill>
                <a:latin typeface="Menlo" panose="020B0609030804020204" pitchFamily="49" charset="0"/>
              </a:rPr>
              <a:t>char</a:t>
            </a:r>
            <a:r>
              <a:rPr lang="pt" altLang="zh-CN" sz="1400" dirty="0">
                <a:solidFill>
                  <a:srgbClr val="000000"/>
                </a:solidFill>
                <a:latin typeface="Menlo" panose="020B0609030804020204" pitchFamily="49" charset="0"/>
              </a:rPr>
              <a:t> </a:t>
            </a:r>
            <a:r>
              <a:rPr lang="pt" altLang="zh-CN" sz="1400" dirty="0" err="1">
                <a:solidFill>
                  <a:srgbClr val="000000"/>
                </a:solidFill>
                <a:latin typeface="Menlo" panose="020B0609030804020204" pitchFamily="49" charset="0"/>
              </a:rPr>
              <a:t>s</a:t>
            </a:r>
            <a:r>
              <a:rPr lang="pt" altLang="zh-CN" sz="1400" dirty="0">
                <a:solidFill>
                  <a:srgbClr val="000000"/>
                </a:solidFill>
                <a:latin typeface="Menlo" panose="020B0609030804020204" pitchFamily="49" charset="0"/>
              </a:rPr>
              <a:t>[] = </a:t>
            </a:r>
            <a:r>
              <a:rPr lang="pt" altLang="zh-CN" sz="1400" dirty="0">
                <a:solidFill>
                  <a:srgbClr val="C41A16"/>
                </a:solidFill>
                <a:latin typeface="Menlo" panose="020B0609030804020204" pitchFamily="49" charset="0"/>
              </a:rPr>
              <a:t>"</a:t>
            </a:r>
            <a:r>
              <a:rPr lang="pt" altLang="zh-CN" sz="1400" dirty="0" err="1">
                <a:solidFill>
                  <a:srgbClr val="C41A16"/>
                </a:solidFill>
                <a:latin typeface="Menlo" panose="020B0609030804020204" pitchFamily="49" charset="0"/>
              </a:rPr>
              <a:t>Hello,world</a:t>
            </a:r>
            <a:r>
              <a:rPr lang="pt" altLang="zh-CN" sz="1400" dirty="0">
                <a:solidFill>
                  <a:srgbClr val="C41A16"/>
                </a:solidFill>
                <a:latin typeface="Menlo" panose="020B0609030804020204" pitchFamily="49" charset="0"/>
              </a:rPr>
              <a:t>!"</a:t>
            </a:r>
            <a:r>
              <a:rPr lang="pt" altLang="zh-CN" sz="1400" dirty="0">
                <a:solidFill>
                  <a:srgbClr val="000000"/>
                </a:solidFill>
                <a:latin typeface="Menlo" panose="020B0609030804020204" pitchFamily="49" charset="0"/>
              </a:rPr>
              <a:t>;</a:t>
            </a:r>
            <a:endParaRPr lang="pt" altLang="zh-CN" sz="1400" dirty="0">
              <a:solidFill>
                <a:srgbClr val="C41A16"/>
              </a:solidFill>
              <a:latin typeface="Menlo" panose="020B0609030804020204" pitchFamily="49" charset="0"/>
            </a:endParaRPr>
          </a:p>
          <a:p>
            <a:r>
              <a:rPr lang="pt" altLang="zh-CN" sz="1400" dirty="0" err="1">
                <a:solidFill>
                  <a:srgbClr val="2E0D6E"/>
                </a:solidFill>
                <a:latin typeface="Menlo" panose="020B0609030804020204" pitchFamily="49" charset="0"/>
              </a:rPr>
              <a:t>printf</a:t>
            </a:r>
            <a:r>
              <a:rPr lang="pt" altLang="zh-CN" sz="1400" dirty="0">
                <a:solidFill>
                  <a:srgbClr val="000000"/>
                </a:solidFill>
                <a:latin typeface="Menlo" panose="020B0609030804020204" pitchFamily="49" charset="0"/>
              </a:rPr>
              <a:t>(</a:t>
            </a:r>
            <a:r>
              <a:rPr lang="pt" altLang="zh-CN" sz="1400" dirty="0">
                <a:solidFill>
                  <a:srgbClr val="C41A16"/>
                </a:solidFill>
                <a:latin typeface="Menlo" panose="020B0609030804020204" pitchFamily="49" charset="0"/>
              </a:rPr>
              <a:t>"%8d,%2d\</a:t>
            </a:r>
            <a:r>
              <a:rPr lang="pt" altLang="zh-CN" sz="1400" dirty="0" err="1">
                <a:solidFill>
                  <a:srgbClr val="C41A16"/>
                </a:solidFill>
                <a:latin typeface="Menlo" panose="020B0609030804020204" pitchFamily="49" charset="0"/>
              </a:rPr>
              <a:t>n</a:t>
            </a:r>
            <a:r>
              <a:rPr lang="pt" altLang="zh-CN" sz="1400" dirty="0">
                <a:solidFill>
                  <a:srgbClr val="C41A16"/>
                </a:solidFill>
                <a:latin typeface="Menlo" panose="020B0609030804020204" pitchFamily="49" charset="0"/>
              </a:rPr>
              <a:t>"</a:t>
            </a:r>
            <a:r>
              <a:rPr lang="pt" altLang="zh-CN" sz="1400" dirty="0">
                <a:solidFill>
                  <a:srgbClr val="000000"/>
                </a:solidFill>
                <a:latin typeface="Menlo" panose="020B0609030804020204" pitchFamily="49" charset="0"/>
              </a:rPr>
              <a:t>, a, a);</a:t>
            </a:r>
          </a:p>
          <a:p>
            <a:r>
              <a:rPr lang="pt" altLang="zh-CN" sz="1400" dirty="0">
                <a:solidFill>
                  <a:srgbClr val="000000"/>
                </a:solidFill>
                <a:latin typeface="Menlo" panose="020B0609030804020204" pitchFamily="49" charset="0"/>
              </a:rPr>
              <a:t>    </a:t>
            </a:r>
          </a:p>
          <a:p>
            <a:r>
              <a:rPr lang="pt" altLang="zh-CN" sz="1400" dirty="0" err="1">
                <a:solidFill>
                  <a:srgbClr val="2E0D6E"/>
                </a:solidFill>
                <a:latin typeface="Menlo" panose="020B0609030804020204" pitchFamily="49" charset="0"/>
              </a:rPr>
              <a:t>printf</a:t>
            </a:r>
            <a:r>
              <a:rPr lang="pt" altLang="zh-CN" sz="1400" dirty="0">
                <a:solidFill>
                  <a:srgbClr val="000000"/>
                </a:solidFill>
                <a:latin typeface="Menlo" panose="020B0609030804020204" pitchFamily="49" charset="0"/>
              </a:rPr>
              <a:t>(</a:t>
            </a:r>
            <a:r>
              <a:rPr lang="pt" altLang="zh-CN" sz="1400" dirty="0">
                <a:solidFill>
                  <a:srgbClr val="C41A16"/>
                </a:solidFill>
                <a:latin typeface="Menlo" panose="020B0609030804020204" pitchFamily="49" charset="0"/>
              </a:rPr>
              <a:t>"%f,%8f,%8.1f,%.2f,%.2e\</a:t>
            </a:r>
            <a:r>
              <a:rPr lang="pt" altLang="zh-CN" sz="1400" dirty="0" err="1">
                <a:solidFill>
                  <a:srgbClr val="C41A16"/>
                </a:solidFill>
                <a:latin typeface="Menlo" panose="020B0609030804020204" pitchFamily="49" charset="0"/>
              </a:rPr>
              <a:t>n</a:t>
            </a:r>
            <a:r>
              <a:rPr lang="pt" altLang="zh-CN" sz="1400" dirty="0">
                <a:solidFill>
                  <a:srgbClr val="C41A16"/>
                </a:solidFill>
                <a:latin typeface="Menlo" panose="020B0609030804020204" pitchFamily="49" charset="0"/>
              </a:rPr>
              <a:t>"</a:t>
            </a:r>
            <a:r>
              <a:rPr lang="pt" altLang="zh-CN" sz="1400" dirty="0">
                <a:solidFill>
                  <a:srgbClr val="000000"/>
                </a:solidFill>
                <a:latin typeface="Menlo" panose="020B0609030804020204" pitchFamily="49" charset="0"/>
              </a:rPr>
              <a:t>, </a:t>
            </a:r>
            <a:r>
              <a:rPr lang="pt" altLang="zh-CN" sz="1400" dirty="0" err="1">
                <a:solidFill>
                  <a:srgbClr val="000000"/>
                </a:solidFill>
                <a:latin typeface="Menlo" panose="020B0609030804020204" pitchFamily="49" charset="0"/>
              </a:rPr>
              <a:t>f</a:t>
            </a:r>
            <a:r>
              <a:rPr lang="pt" altLang="zh-CN" sz="1400" dirty="0">
                <a:solidFill>
                  <a:srgbClr val="000000"/>
                </a:solidFill>
                <a:latin typeface="Menlo" panose="020B0609030804020204" pitchFamily="49" charset="0"/>
              </a:rPr>
              <a:t>, </a:t>
            </a:r>
            <a:r>
              <a:rPr lang="pt" altLang="zh-CN" sz="1400" dirty="0" err="1">
                <a:solidFill>
                  <a:srgbClr val="000000"/>
                </a:solidFill>
                <a:latin typeface="Menlo" panose="020B0609030804020204" pitchFamily="49" charset="0"/>
              </a:rPr>
              <a:t>f</a:t>
            </a:r>
            <a:r>
              <a:rPr lang="pt" altLang="zh-CN" sz="1400" dirty="0">
                <a:solidFill>
                  <a:srgbClr val="000000"/>
                </a:solidFill>
                <a:latin typeface="Menlo" panose="020B0609030804020204" pitchFamily="49" charset="0"/>
              </a:rPr>
              <a:t>, </a:t>
            </a:r>
            <a:r>
              <a:rPr lang="pt" altLang="zh-CN" sz="1400" dirty="0" err="1">
                <a:solidFill>
                  <a:srgbClr val="000000"/>
                </a:solidFill>
                <a:latin typeface="Menlo" panose="020B0609030804020204" pitchFamily="49" charset="0"/>
              </a:rPr>
              <a:t>f</a:t>
            </a:r>
            <a:r>
              <a:rPr lang="pt" altLang="zh-CN" sz="1400" dirty="0">
                <a:solidFill>
                  <a:srgbClr val="000000"/>
                </a:solidFill>
                <a:latin typeface="Menlo" panose="020B0609030804020204" pitchFamily="49" charset="0"/>
              </a:rPr>
              <a:t>, </a:t>
            </a:r>
            <a:r>
              <a:rPr lang="pt" altLang="zh-CN" sz="1400" dirty="0" err="1">
                <a:solidFill>
                  <a:srgbClr val="000000"/>
                </a:solidFill>
                <a:latin typeface="Menlo" panose="020B0609030804020204" pitchFamily="49" charset="0"/>
              </a:rPr>
              <a:t>f</a:t>
            </a:r>
            <a:r>
              <a:rPr lang="pt" altLang="zh-CN" sz="1400" dirty="0">
                <a:solidFill>
                  <a:srgbClr val="000000"/>
                </a:solidFill>
                <a:latin typeface="Menlo" panose="020B0609030804020204" pitchFamily="49" charset="0"/>
              </a:rPr>
              <a:t>, </a:t>
            </a:r>
            <a:r>
              <a:rPr lang="pt" altLang="zh-CN" sz="1400" dirty="0" err="1">
                <a:solidFill>
                  <a:srgbClr val="000000"/>
                </a:solidFill>
                <a:latin typeface="Menlo" panose="020B0609030804020204" pitchFamily="49" charset="0"/>
              </a:rPr>
              <a:t>f</a:t>
            </a:r>
            <a:r>
              <a:rPr lang="pt" altLang="zh-CN" sz="1400" dirty="0">
                <a:solidFill>
                  <a:srgbClr val="000000"/>
                </a:solidFill>
                <a:latin typeface="Menlo" panose="020B0609030804020204" pitchFamily="49" charset="0"/>
              </a:rPr>
              <a:t>);</a:t>
            </a:r>
            <a:endParaRPr lang="pt" altLang="zh-CN" sz="1400" dirty="0">
              <a:solidFill>
                <a:srgbClr val="C41A16"/>
              </a:solidFill>
              <a:latin typeface="Menlo" panose="020B0609030804020204" pitchFamily="49" charset="0"/>
            </a:endParaRPr>
          </a:p>
          <a:p>
            <a:r>
              <a:rPr lang="pt" altLang="zh-CN" sz="1400" dirty="0">
                <a:solidFill>
                  <a:srgbClr val="000000"/>
                </a:solidFill>
                <a:latin typeface="Menlo" panose="020B0609030804020204" pitchFamily="49" charset="0"/>
              </a:rPr>
              <a:t>    </a:t>
            </a:r>
          </a:p>
          <a:p>
            <a:r>
              <a:rPr lang="pt" altLang="zh-CN" sz="1400" dirty="0" err="1">
                <a:solidFill>
                  <a:srgbClr val="2E0D6E"/>
                </a:solidFill>
                <a:latin typeface="Menlo" panose="020B0609030804020204" pitchFamily="49" charset="0"/>
              </a:rPr>
              <a:t>printf</a:t>
            </a:r>
            <a:r>
              <a:rPr lang="pt" altLang="zh-CN" sz="1400" dirty="0">
                <a:solidFill>
                  <a:srgbClr val="000000"/>
                </a:solidFill>
                <a:latin typeface="Menlo" panose="020B0609030804020204" pitchFamily="49" charset="0"/>
              </a:rPr>
              <a:t>(</a:t>
            </a:r>
            <a:r>
              <a:rPr lang="pt" altLang="zh-CN" sz="1400" dirty="0">
                <a:solidFill>
                  <a:srgbClr val="C41A16"/>
                </a:solidFill>
                <a:latin typeface="Menlo" panose="020B0609030804020204" pitchFamily="49" charset="0"/>
              </a:rPr>
              <a:t>"%3c\</a:t>
            </a:r>
            <a:r>
              <a:rPr lang="pt" altLang="zh-CN" sz="1400" dirty="0" err="1">
                <a:solidFill>
                  <a:srgbClr val="C41A16"/>
                </a:solidFill>
                <a:latin typeface="Menlo" panose="020B0609030804020204" pitchFamily="49" charset="0"/>
              </a:rPr>
              <a:t>n</a:t>
            </a:r>
            <a:r>
              <a:rPr lang="pt" altLang="zh-CN" sz="1400" dirty="0">
                <a:solidFill>
                  <a:srgbClr val="C41A16"/>
                </a:solidFill>
                <a:latin typeface="Menlo" panose="020B0609030804020204" pitchFamily="49" charset="0"/>
              </a:rPr>
              <a:t>"</a:t>
            </a:r>
            <a:r>
              <a:rPr lang="pt" altLang="zh-CN" sz="1400" dirty="0">
                <a:solidFill>
                  <a:srgbClr val="000000"/>
                </a:solidFill>
                <a:latin typeface="Menlo" panose="020B0609030804020204" pitchFamily="49" charset="0"/>
              </a:rPr>
              <a:t>, </a:t>
            </a:r>
            <a:r>
              <a:rPr lang="pt" altLang="zh-CN" sz="1400" dirty="0" err="1">
                <a:solidFill>
                  <a:srgbClr val="000000"/>
                </a:solidFill>
                <a:latin typeface="Menlo" panose="020B0609030804020204" pitchFamily="49" charset="0"/>
              </a:rPr>
              <a:t>ch</a:t>
            </a:r>
            <a:r>
              <a:rPr lang="pt" altLang="zh-CN" sz="1400" dirty="0">
                <a:solidFill>
                  <a:srgbClr val="000000"/>
                </a:solidFill>
                <a:latin typeface="Menlo" panose="020B0609030804020204" pitchFamily="49" charset="0"/>
              </a:rPr>
              <a:t>);</a:t>
            </a:r>
          </a:p>
          <a:p>
            <a:r>
              <a:rPr lang="pt" altLang="zh-CN" sz="1400" dirty="0">
                <a:solidFill>
                  <a:srgbClr val="000000"/>
                </a:solidFill>
                <a:latin typeface="Menlo" panose="020B0609030804020204" pitchFamily="49" charset="0"/>
              </a:rPr>
              <a:t>    </a:t>
            </a:r>
          </a:p>
          <a:p>
            <a:r>
              <a:rPr lang="pt" altLang="zh-CN" sz="1400" dirty="0" err="1">
                <a:solidFill>
                  <a:srgbClr val="2E0D6E"/>
                </a:solidFill>
                <a:latin typeface="Menlo" panose="020B0609030804020204" pitchFamily="49" charset="0"/>
              </a:rPr>
              <a:t>printf</a:t>
            </a:r>
            <a:r>
              <a:rPr lang="pt" altLang="zh-CN" sz="1400" dirty="0">
                <a:solidFill>
                  <a:srgbClr val="000000"/>
                </a:solidFill>
                <a:latin typeface="Menlo" panose="020B0609030804020204" pitchFamily="49" charset="0"/>
              </a:rPr>
              <a:t>(</a:t>
            </a:r>
            <a:r>
              <a:rPr lang="pt" altLang="zh-CN" sz="1400" dirty="0">
                <a:solidFill>
                  <a:srgbClr val="C41A16"/>
                </a:solidFill>
                <a:latin typeface="Menlo" panose="020B0609030804020204" pitchFamily="49" charset="0"/>
              </a:rPr>
              <a:t>"%</a:t>
            </a:r>
            <a:r>
              <a:rPr lang="pt" altLang="zh-CN" sz="1400" dirty="0" err="1">
                <a:solidFill>
                  <a:srgbClr val="C41A16"/>
                </a:solidFill>
                <a:latin typeface="Menlo" panose="020B0609030804020204" pitchFamily="49" charset="0"/>
              </a:rPr>
              <a:t>s</a:t>
            </a:r>
            <a:r>
              <a:rPr lang="pt" altLang="zh-CN" sz="1400" dirty="0">
                <a:solidFill>
                  <a:srgbClr val="C41A16"/>
                </a:solidFill>
                <a:latin typeface="Menlo" panose="020B0609030804020204" pitchFamily="49" charset="0"/>
              </a:rPr>
              <a:t>\n%15s\n%10.5s\n%2.5s\n%.3s\</a:t>
            </a:r>
            <a:r>
              <a:rPr lang="pt" altLang="zh-CN" sz="1400" dirty="0" err="1">
                <a:solidFill>
                  <a:srgbClr val="C41A16"/>
                </a:solidFill>
                <a:latin typeface="Menlo" panose="020B0609030804020204" pitchFamily="49" charset="0"/>
              </a:rPr>
              <a:t>n</a:t>
            </a:r>
            <a:r>
              <a:rPr lang="pt" altLang="zh-CN" sz="1400" dirty="0">
                <a:solidFill>
                  <a:srgbClr val="C41A16"/>
                </a:solidFill>
                <a:latin typeface="Menlo" panose="020B0609030804020204" pitchFamily="49" charset="0"/>
              </a:rPr>
              <a:t>"</a:t>
            </a:r>
            <a:r>
              <a:rPr lang="pt" altLang="zh-CN" sz="1400" dirty="0">
                <a:solidFill>
                  <a:srgbClr val="000000"/>
                </a:solidFill>
                <a:latin typeface="Menlo" panose="020B0609030804020204" pitchFamily="49" charset="0"/>
              </a:rPr>
              <a:t>, </a:t>
            </a:r>
            <a:r>
              <a:rPr lang="pt" altLang="zh-CN" sz="1400" dirty="0" err="1">
                <a:solidFill>
                  <a:srgbClr val="000000"/>
                </a:solidFill>
                <a:latin typeface="Menlo" panose="020B0609030804020204" pitchFamily="49" charset="0"/>
              </a:rPr>
              <a:t>s</a:t>
            </a:r>
            <a:r>
              <a:rPr lang="pt" altLang="zh-CN" sz="1400" dirty="0">
                <a:solidFill>
                  <a:srgbClr val="000000"/>
                </a:solidFill>
                <a:latin typeface="Menlo" panose="020B0609030804020204" pitchFamily="49" charset="0"/>
              </a:rPr>
              <a:t>, </a:t>
            </a:r>
            <a:r>
              <a:rPr lang="pt" altLang="zh-CN" sz="1400" dirty="0" err="1">
                <a:solidFill>
                  <a:srgbClr val="000000"/>
                </a:solidFill>
                <a:latin typeface="Menlo" panose="020B0609030804020204" pitchFamily="49" charset="0"/>
              </a:rPr>
              <a:t>s</a:t>
            </a:r>
            <a:r>
              <a:rPr lang="pt" altLang="zh-CN" sz="1400" dirty="0">
                <a:solidFill>
                  <a:srgbClr val="000000"/>
                </a:solidFill>
                <a:latin typeface="Menlo" panose="020B0609030804020204" pitchFamily="49" charset="0"/>
              </a:rPr>
              <a:t>, </a:t>
            </a:r>
            <a:r>
              <a:rPr lang="pt" altLang="zh-CN" sz="1400" dirty="0" err="1">
                <a:solidFill>
                  <a:srgbClr val="000000"/>
                </a:solidFill>
                <a:latin typeface="Menlo" panose="020B0609030804020204" pitchFamily="49" charset="0"/>
              </a:rPr>
              <a:t>s</a:t>
            </a:r>
            <a:r>
              <a:rPr lang="pt" altLang="zh-CN" sz="1400" dirty="0">
                <a:solidFill>
                  <a:srgbClr val="000000"/>
                </a:solidFill>
                <a:latin typeface="Menlo" panose="020B0609030804020204" pitchFamily="49" charset="0"/>
              </a:rPr>
              <a:t>, </a:t>
            </a:r>
            <a:r>
              <a:rPr lang="pt" altLang="zh-CN" sz="1400" dirty="0" err="1">
                <a:solidFill>
                  <a:srgbClr val="000000"/>
                </a:solidFill>
                <a:latin typeface="Menlo" panose="020B0609030804020204" pitchFamily="49" charset="0"/>
              </a:rPr>
              <a:t>s</a:t>
            </a:r>
            <a:r>
              <a:rPr lang="pt" altLang="zh-CN" sz="1400" dirty="0">
                <a:solidFill>
                  <a:srgbClr val="000000"/>
                </a:solidFill>
                <a:latin typeface="Menlo" panose="020B0609030804020204" pitchFamily="49" charset="0"/>
              </a:rPr>
              <a:t>, </a:t>
            </a:r>
            <a:r>
              <a:rPr lang="pt" altLang="zh-CN" sz="1400" dirty="0" err="1">
                <a:solidFill>
                  <a:srgbClr val="000000"/>
                </a:solidFill>
                <a:latin typeface="Menlo" panose="020B0609030804020204" pitchFamily="49" charset="0"/>
              </a:rPr>
              <a:t>s</a:t>
            </a:r>
            <a:r>
              <a:rPr lang="pt" altLang="zh-CN" sz="1400" dirty="0">
                <a:solidFill>
                  <a:srgbClr val="000000"/>
                </a:solidFill>
                <a:latin typeface="Menlo" panose="020B0609030804020204" pitchFamily="49" charset="0"/>
              </a:rPr>
              <a:t>);</a:t>
            </a:r>
            <a:endParaRPr lang="pt" altLang="zh-CN" sz="1400" dirty="0">
              <a:solidFill>
                <a:srgbClr val="C41A16"/>
              </a:solidFill>
              <a:latin typeface="Menlo" panose="020B0609030804020204" pitchFamily="49" charset="0"/>
            </a:endParaRPr>
          </a:p>
          <a:p>
            <a:pPr>
              <a:lnSpc>
                <a:spcPct val="100000"/>
              </a:lnSpc>
              <a:spcBef>
                <a:spcPts val="0"/>
              </a:spcBef>
            </a:pPr>
            <a:endParaRPr lang="en-US" altLang="zh-CN" sz="1400" dirty="0"/>
          </a:p>
          <a:p>
            <a:pPr>
              <a:lnSpc>
                <a:spcPct val="100000"/>
              </a:lnSpc>
              <a:spcBef>
                <a:spcPts val="0"/>
              </a:spcBef>
            </a:pPr>
            <a:endParaRPr lang="en-US" altLang="zh-CN" sz="1400" dirty="0"/>
          </a:p>
          <a:p>
            <a:pPr>
              <a:lnSpc>
                <a:spcPct val="100000"/>
              </a:lnSpc>
              <a:spcBef>
                <a:spcPts val="0"/>
              </a:spcBef>
            </a:pPr>
            <a:endParaRPr lang="en-US" altLang="zh-CN" sz="1400" dirty="0"/>
          </a:p>
          <a:p>
            <a:pPr>
              <a:lnSpc>
                <a:spcPct val="100000"/>
              </a:lnSpc>
              <a:spcBef>
                <a:spcPts val="0"/>
              </a:spcBef>
            </a:pPr>
            <a:endParaRPr lang="en-US" altLang="zh-CN" sz="1400" dirty="0"/>
          </a:p>
          <a:p>
            <a:pPr>
              <a:lnSpc>
                <a:spcPct val="100000"/>
              </a:lnSpc>
              <a:spcBef>
                <a:spcPts val="0"/>
              </a:spcBef>
            </a:pPr>
            <a:endParaRPr lang="en-US" altLang="zh-CN" sz="1400" dirty="0"/>
          </a:p>
        </p:txBody>
      </p:sp>
      <p:sp>
        <p:nvSpPr>
          <p:cNvPr id="9" name="Text Box 3"/>
          <p:cNvSpPr txBox="1">
            <a:spLocks noChangeArrowheads="1"/>
          </p:cNvSpPr>
          <p:nvPr/>
        </p:nvSpPr>
        <p:spPr bwMode="auto">
          <a:xfrm>
            <a:off x="3630039" y="3037223"/>
            <a:ext cx="5370395" cy="3323987"/>
          </a:xfrm>
          <a:prstGeom prst="rect">
            <a:avLst/>
          </a:prstGeom>
          <a:noFill/>
          <a:ln w="28575">
            <a:noFill/>
            <a:miter lim="800000"/>
            <a:headEnd/>
            <a:tailEnd/>
          </a:ln>
          <a:effectLst/>
        </p:spPr>
        <p:txBody>
          <a:bodyPr wrap="square">
            <a:spAutoFit/>
          </a:bodyPr>
          <a:lstStyle/>
          <a:p>
            <a:r>
              <a:rPr lang="en-US" altLang="zh-CN" sz="1400" dirty="0">
                <a:solidFill>
                  <a:srgbClr val="007400"/>
                </a:solidFill>
                <a:latin typeface="Menlo" panose="020B0609030804020204" pitchFamily="49" charset="0"/>
              </a:rPr>
              <a:t>// </a:t>
            </a:r>
            <a:r>
              <a:rPr lang="en-US" altLang="zh-CN" sz="1400" dirty="0">
                <a:solidFill>
                  <a:srgbClr val="007400"/>
                </a:solidFill>
                <a:latin typeface="Microsoft YaHei" panose="020B0503020204020204" pitchFamily="34" charset="-122"/>
                <a:ea typeface="Microsoft YaHei" panose="020B0503020204020204" pitchFamily="34" charset="-122"/>
              </a:rPr>
              <a:t>̺̺  ̺̺  ̺̺  ̺̺ </a:t>
            </a:r>
            <a:r>
              <a:rPr lang="en-US" altLang="zh-CN" sz="1400" dirty="0">
                <a:solidFill>
                  <a:srgbClr val="007400"/>
                </a:solidFill>
                <a:latin typeface="Menlo" panose="020B0609030804020204" pitchFamily="49" charset="0"/>
              </a:rPr>
              <a:t>1234,1234</a:t>
            </a:r>
          </a:p>
          <a:p>
            <a:r>
              <a:rPr lang="en-US" altLang="zh-CN" sz="1400" dirty="0">
                <a:solidFill>
                  <a:srgbClr val="000000"/>
                </a:solidFill>
                <a:latin typeface="Menlo" panose="020B0609030804020204" pitchFamily="49" charset="0"/>
              </a:rPr>
              <a:t>    </a:t>
            </a:r>
          </a:p>
          <a:p>
            <a:r>
              <a:rPr lang="en-US" altLang="zh-CN" sz="1400" dirty="0">
                <a:solidFill>
                  <a:srgbClr val="000000"/>
                </a:solidFill>
                <a:latin typeface="Menlo" panose="020B0609030804020204" pitchFamily="49" charset="0"/>
              </a:rPr>
              <a:t>    </a:t>
            </a:r>
          </a:p>
          <a:p>
            <a:r>
              <a:rPr lang="en-US" altLang="zh-CN" sz="1400" dirty="0">
                <a:solidFill>
                  <a:srgbClr val="007400"/>
                </a:solidFill>
                <a:latin typeface="Menlo" panose="020B0609030804020204" pitchFamily="49" charset="0"/>
              </a:rPr>
              <a:t>//123.456000,123.456000, </a:t>
            </a:r>
            <a:r>
              <a:rPr lang="en-US" altLang="zh-CN" sz="1400" dirty="0">
                <a:solidFill>
                  <a:srgbClr val="007400"/>
                </a:solidFill>
                <a:latin typeface="Microsoft YaHei" panose="020B0503020204020204" pitchFamily="34" charset="-122"/>
                <a:ea typeface="Microsoft YaHei" panose="020B0503020204020204" pitchFamily="34" charset="-122"/>
              </a:rPr>
              <a:t> ̺̺  ̺̺  ̺̺  ̺̺  ̺̺ 123.5,123.46,1.23e+02</a:t>
            </a:r>
          </a:p>
          <a:p>
            <a:endParaRPr lang="en-US" altLang="zh-CN" sz="1400" dirty="0">
              <a:solidFill>
                <a:srgbClr val="007400"/>
              </a:solidFill>
              <a:latin typeface="Microsoft YaHei" panose="020B0503020204020204" pitchFamily="34" charset="-122"/>
              <a:ea typeface="Microsoft YaHei" panose="020B0503020204020204" pitchFamily="34" charset="-122"/>
            </a:endParaRPr>
          </a:p>
          <a:p>
            <a:r>
              <a:rPr lang="en-US" altLang="zh-CN" sz="1400" dirty="0">
                <a:solidFill>
                  <a:srgbClr val="000000"/>
                </a:solidFill>
                <a:latin typeface="Menlo" panose="020B0609030804020204" pitchFamily="49" charset="0"/>
              </a:rPr>
              <a:t>    </a:t>
            </a:r>
          </a:p>
          <a:p>
            <a:r>
              <a:rPr lang="en-US" altLang="zh-CN" sz="1400" dirty="0">
                <a:solidFill>
                  <a:srgbClr val="007400"/>
                </a:solidFill>
                <a:latin typeface="Menlo" panose="020B0609030804020204" pitchFamily="49" charset="0"/>
              </a:rPr>
              <a:t>// </a:t>
            </a:r>
            <a:r>
              <a:rPr lang="en-US" altLang="zh-CN" sz="1400" dirty="0">
                <a:solidFill>
                  <a:srgbClr val="007400"/>
                </a:solidFill>
                <a:latin typeface="Microsoft YaHei" panose="020B0503020204020204" pitchFamily="34" charset="-122"/>
                <a:ea typeface="Microsoft YaHei" panose="020B0503020204020204" pitchFamily="34" charset="-122"/>
              </a:rPr>
              <a:t>̺̺  ̺̺ </a:t>
            </a:r>
            <a:r>
              <a:rPr lang="en-US" altLang="zh-CN" sz="1400" dirty="0">
                <a:solidFill>
                  <a:srgbClr val="007400"/>
                </a:solidFill>
                <a:latin typeface="Menlo" panose="020B0609030804020204" pitchFamily="49" charset="0"/>
              </a:rPr>
              <a:t>a</a:t>
            </a:r>
          </a:p>
          <a:p>
            <a:r>
              <a:rPr lang="en-US" altLang="zh-CN" sz="1400" dirty="0">
                <a:solidFill>
                  <a:srgbClr val="000000"/>
                </a:solidFill>
                <a:latin typeface="Menlo" panose="020B0609030804020204" pitchFamily="49" charset="0"/>
              </a:rPr>
              <a:t>    </a:t>
            </a:r>
          </a:p>
          <a:p>
            <a:r>
              <a:rPr lang="en-US" altLang="zh-CN" sz="1400" dirty="0">
                <a:solidFill>
                  <a:srgbClr val="000000"/>
                </a:solidFill>
                <a:latin typeface="Menlo" panose="020B0609030804020204" pitchFamily="49" charset="0"/>
              </a:rPr>
              <a:t>    </a:t>
            </a:r>
          </a:p>
          <a:p>
            <a:endParaRPr lang="en-US" altLang="zh-CN" sz="1400" dirty="0">
              <a:solidFill>
                <a:srgbClr val="000000"/>
              </a:solidFill>
              <a:latin typeface="Menlo" panose="020B0609030804020204" pitchFamily="49" charset="0"/>
            </a:endParaRPr>
          </a:p>
          <a:p>
            <a:r>
              <a:rPr lang="en-US" altLang="zh-CN" sz="1400" dirty="0">
                <a:solidFill>
                  <a:srgbClr val="007400"/>
                </a:solidFill>
                <a:latin typeface="Menlo" panose="020B0609030804020204" pitchFamily="49" charset="0"/>
              </a:rPr>
              <a:t>//</a:t>
            </a:r>
            <a:r>
              <a:rPr lang="en-US" altLang="zh-CN" sz="1400" dirty="0" err="1">
                <a:solidFill>
                  <a:srgbClr val="007400"/>
                </a:solidFill>
                <a:latin typeface="Menlo" panose="020B0609030804020204" pitchFamily="49" charset="0"/>
              </a:rPr>
              <a:t>Hello,world</a:t>
            </a:r>
            <a:r>
              <a:rPr lang="en-US" altLang="zh-CN" sz="1400" dirty="0">
                <a:solidFill>
                  <a:srgbClr val="007400"/>
                </a:solidFill>
                <a:latin typeface="Menlo" panose="020B0609030804020204" pitchFamily="49" charset="0"/>
              </a:rPr>
              <a:t>!</a:t>
            </a:r>
          </a:p>
          <a:p>
            <a:r>
              <a:rPr lang="en-US" altLang="zh-CN" sz="1400" dirty="0">
                <a:solidFill>
                  <a:srgbClr val="007400"/>
                </a:solidFill>
                <a:latin typeface="Menlo" panose="020B0609030804020204" pitchFamily="49" charset="0"/>
              </a:rPr>
              <a:t>// </a:t>
            </a:r>
            <a:r>
              <a:rPr lang="en-US" altLang="zh-CN" sz="1400" dirty="0">
                <a:solidFill>
                  <a:srgbClr val="007400"/>
                </a:solidFill>
                <a:latin typeface="Microsoft YaHei" panose="020B0503020204020204" pitchFamily="34" charset="-122"/>
                <a:ea typeface="Microsoft YaHei" panose="020B0503020204020204" pitchFamily="34" charset="-122"/>
              </a:rPr>
              <a:t>̺̺  ̺̺  ̺̺ </a:t>
            </a:r>
            <a:r>
              <a:rPr lang="en-US" altLang="zh-CN" sz="1400" dirty="0" err="1">
                <a:solidFill>
                  <a:srgbClr val="007400"/>
                </a:solidFill>
                <a:latin typeface="Menlo" panose="020B0609030804020204" pitchFamily="49" charset="0"/>
              </a:rPr>
              <a:t>Hello,world</a:t>
            </a:r>
            <a:r>
              <a:rPr lang="en-US" altLang="zh-CN" sz="1400" dirty="0">
                <a:solidFill>
                  <a:srgbClr val="007400"/>
                </a:solidFill>
                <a:latin typeface="Menlo" panose="020B0609030804020204" pitchFamily="49" charset="0"/>
              </a:rPr>
              <a:t>!</a:t>
            </a:r>
          </a:p>
          <a:p>
            <a:r>
              <a:rPr lang="en-US" altLang="zh-CN" sz="1400" dirty="0">
                <a:solidFill>
                  <a:srgbClr val="007400"/>
                </a:solidFill>
                <a:latin typeface="Menlo" panose="020B0609030804020204" pitchFamily="49" charset="0"/>
              </a:rPr>
              <a:t>// </a:t>
            </a:r>
            <a:r>
              <a:rPr lang="en-US" altLang="zh-CN" sz="1400" dirty="0">
                <a:solidFill>
                  <a:srgbClr val="007400"/>
                </a:solidFill>
                <a:latin typeface="Microsoft YaHei" panose="020B0503020204020204" pitchFamily="34" charset="-122"/>
                <a:ea typeface="Microsoft YaHei" panose="020B0503020204020204" pitchFamily="34" charset="-122"/>
              </a:rPr>
              <a:t>̺̺  ̺̺  ̺̺  ̺̺  ̺̺</a:t>
            </a:r>
            <a:r>
              <a:rPr lang="en-US" altLang="zh-CN" sz="1400" dirty="0">
                <a:solidFill>
                  <a:srgbClr val="007400"/>
                </a:solidFill>
                <a:latin typeface="Menlo" panose="020B0609030804020204" pitchFamily="49" charset="0"/>
              </a:rPr>
              <a:t> Hello</a:t>
            </a:r>
          </a:p>
          <a:p>
            <a:r>
              <a:rPr lang="en-US" altLang="zh-CN" sz="1400" dirty="0">
                <a:solidFill>
                  <a:srgbClr val="007400"/>
                </a:solidFill>
                <a:latin typeface="Menlo" panose="020B0609030804020204" pitchFamily="49" charset="0"/>
              </a:rPr>
              <a:t>// Hello</a:t>
            </a:r>
          </a:p>
          <a:p>
            <a:r>
              <a:rPr lang="en-US" altLang="zh-CN" sz="1400" dirty="0">
                <a:solidFill>
                  <a:srgbClr val="007400"/>
                </a:solidFill>
                <a:latin typeface="Menlo" panose="020B0609030804020204" pitchFamily="49" charset="0"/>
              </a:rPr>
              <a:t>// Hel </a:t>
            </a:r>
          </a:p>
        </p:txBody>
      </p:sp>
    </p:spTree>
    <p:extLst>
      <p:ext uri="{BB962C8B-B14F-4D97-AF65-F5344CB8AC3E}">
        <p14:creationId xmlns:p14="http://schemas.microsoft.com/office/powerpoint/2010/main" val="35898340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77371" y="1348269"/>
            <a:ext cx="8403771" cy="1465269"/>
          </a:xfrm>
        </p:spPr>
        <p:txBody>
          <a:bodyPr>
            <a:normAutofit/>
          </a:bodyPr>
          <a:lstStyle/>
          <a:p>
            <a:pPr>
              <a:lnSpc>
                <a:spcPct val="150000"/>
              </a:lnSpc>
            </a:pPr>
            <a:r>
              <a:rPr lang="zh-CN" altLang="en-US" b="1" dirty="0"/>
              <a:t>指数是负的，是不是要多加一个</a:t>
            </a:r>
            <a:r>
              <a:rPr lang="zh-CN" altLang="en-US" b="1" dirty="0">
                <a:solidFill>
                  <a:srgbClr val="0000FF"/>
                </a:solidFill>
              </a:rPr>
              <a:t>指数符号位</a:t>
            </a:r>
            <a:r>
              <a:rPr lang="zh-CN" altLang="en-US" b="1" dirty="0"/>
              <a:t>？</a:t>
            </a:r>
            <a:endParaRPr lang="en-US" altLang="zh-CN" b="1" dirty="0"/>
          </a:p>
          <a:p>
            <a:pPr>
              <a:lnSpc>
                <a:spcPct val="150000"/>
              </a:lnSpc>
            </a:pPr>
            <a:r>
              <a:rPr kumimoji="1" lang="en-US" altLang="zh-CN" b="1" dirty="0">
                <a:latin typeface="Microsoft YaHei" panose="020B0503020204020204" pitchFamily="34" charset="-122"/>
                <a:ea typeface="Microsoft YaHei" panose="020B0503020204020204" pitchFamily="34" charset="-122"/>
              </a:rPr>
              <a:t>1≤|a|&lt;base</a:t>
            </a:r>
            <a:r>
              <a:rPr kumimoji="1" lang="zh-CN" altLang="en-US" b="1" dirty="0">
                <a:latin typeface="Microsoft YaHei" panose="020B0503020204020204" pitchFamily="34" charset="-122"/>
                <a:ea typeface="Microsoft YaHei" panose="020B0503020204020204" pitchFamily="34" charset="-122"/>
              </a:rPr>
              <a:t>，</a:t>
            </a:r>
            <a:r>
              <a:rPr kumimoji="1" lang="en-US" altLang="zh-CN" b="1" dirty="0">
                <a:latin typeface="Microsoft YaHei" panose="020B0503020204020204" pitchFamily="34" charset="-122"/>
                <a:ea typeface="Microsoft YaHei" panose="020B0503020204020204" pitchFamily="34" charset="-122"/>
              </a:rPr>
              <a:t>base</a:t>
            </a:r>
            <a:r>
              <a:rPr kumimoji="1" lang="zh-CN" altLang="en-US" b="1" dirty="0">
                <a:latin typeface="Microsoft YaHei" panose="020B0503020204020204" pitchFamily="34" charset="-122"/>
                <a:ea typeface="Microsoft YaHei" panose="020B0503020204020204" pitchFamily="34" charset="-122"/>
              </a:rPr>
              <a:t>为</a:t>
            </a:r>
            <a:r>
              <a:rPr kumimoji="1" lang="en-US" altLang="zh-CN" b="1" dirty="0">
                <a:latin typeface="Microsoft YaHei" panose="020B0503020204020204" pitchFamily="34" charset="-122"/>
                <a:ea typeface="Microsoft YaHei" panose="020B0503020204020204" pitchFamily="34" charset="-122"/>
              </a:rPr>
              <a:t>2</a:t>
            </a:r>
            <a:r>
              <a:rPr kumimoji="1" lang="zh-CN" altLang="en-US" b="1" dirty="0">
                <a:latin typeface="Microsoft YaHei" panose="020B0503020204020204" pitchFamily="34" charset="-122"/>
                <a:ea typeface="Microsoft YaHei" panose="020B0503020204020204" pitchFamily="34" charset="-122"/>
              </a:rPr>
              <a:t>，那么</a:t>
            </a:r>
            <a:r>
              <a:rPr kumimoji="1" lang="en-US" altLang="zh-CN" b="1" dirty="0">
                <a:latin typeface="Microsoft YaHei" panose="020B0503020204020204" pitchFamily="34" charset="-122"/>
                <a:ea typeface="Microsoft YaHei" panose="020B0503020204020204" pitchFamily="34" charset="-122"/>
              </a:rPr>
              <a:t>a</a:t>
            </a:r>
            <a:r>
              <a:rPr kumimoji="1" lang="zh-CN" altLang="en-US" b="1" dirty="0">
                <a:latin typeface="Microsoft YaHei" panose="020B0503020204020204" pitchFamily="34" charset="-122"/>
                <a:ea typeface="Microsoft YaHei" panose="020B0503020204020204" pitchFamily="34" charset="-122"/>
              </a:rPr>
              <a:t>的整数位一定是？</a:t>
            </a:r>
            <a:endParaRPr lang="en-US" altLang="zh-CN" dirty="0"/>
          </a:p>
          <a:p>
            <a:pPr marL="0" indent="0">
              <a:lnSpc>
                <a:spcPct val="150000"/>
              </a:lnSpc>
              <a:buNone/>
            </a:pPr>
            <a:endParaRPr lang="en-US" altLang="zh-CN" dirty="0"/>
          </a:p>
        </p:txBody>
      </p:sp>
      <p:sp>
        <p:nvSpPr>
          <p:cNvPr id="34819" name="Rectangle 2"/>
          <p:cNvSpPr>
            <a:spLocks noGrp="1" noChangeArrowheads="1"/>
          </p:cNvSpPr>
          <p:nvPr>
            <p:ph type="title"/>
          </p:nvPr>
        </p:nvSpPr>
        <p:spPr/>
        <p:txBody>
          <a:bodyPr/>
          <a:lstStyle/>
          <a:p>
            <a:r>
              <a:rPr lang="zh-CN" altLang="en-US" dirty="0"/>
              <a:t>浮点型数据</a:t>
            </a:r>
            <a:r>
              <a:rPr lang="zh-CN" altLang="en-US" sz="2400" dirty="0">
                <a:solidFill>
                  <a:srgbClr val="FFFF00"/>
                </a:solidFill>
              </a:rPr>
              <a:t>：奇怪的知识还不够</a:t>
            </a:r>
            <a:endParaRPr lang="zh-CN" altLang="en-US" dirty="0"/>
          </a:p>
        </p:txBody>
      </p:sp>
      <p:sp>
        <p:nvSpPr>
          <p:cNvPr id="3481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Verdana" panose="020B0604030504040204" pitchFamily="34" charset="0"/>
                <a:ea typeface="宋体" panose="02010600030101010101" pitchFamily="2" charset="-122"/>
              </a:defRPr>
            </a:lvl1pPr>
            <a:lvl2pPr marL="742950" indent="-285750" eaLnBrk="0" hangingPunct="0">
              <a:defRPr sz="2800" b="1">
                <a:solidFill>
                  <a:schemeClr val="tx1"/>
                </a:solidFill>
                <a:latin typeface="Verdana" panose="020B0604030504040204" pitchFamily="34" charset="0"/>
                <a:ea typeface="宋体" panose="02010600030101010101" pitchFamily="2" charset="-122"/>
              </a:defRPr>
            </a:lvl2pPr>
            <a:lvl3pPr marL="1143000" indent="-228600" eaLnBrk="0" hangingPunct="0">
              <a:defRPr sz="2800" b="1">
                <a:solidFill>
                  <a:schemeClr val="tx1"/>
                </a:solidFill>
                <a:latin typeface="Verdana" panose="020B0604030504040204" pitchFamily="34" charset="0"/>
                <a:ea typeface="宋体" panose="02010600030101010101" pitchFamily="2" charset="-122"/>
              </a:defRPr>
            </a:lvl3pPr>
            <a:lvl4pPr marL="1600200" indent="-228600" eaLnBrk="0" hangingPunct="0">
              <a:defRPr sz="2800" b="1">
                <a:solidFill>
                  <a:schemeClr val="tx1"/>
                </a:solidFill>
                <a:latin typeface="Verdana" panose="020B0604030504040204" pitchFamily="34" charset="0"/>
                <a:ea typeface="宋体" panose="02010600030101010101" pitchFamily="2" charset="-122"/>
              </a:defRPr>
            </a:lvl4pPr>
            <a:lvl5pPr marL="2057400" indent="-228600" eaLnBrk="0" hangingPunct="0">
              <a:defRPr sz="28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9pPr>
          </a:lstStyle>
          <a:p>
            <a:pPr eaLnBrk="1" hangingPunct="1"/>
            <a:fld id="{50D9635F-E7EC-4A2D-99E1-FBB7F4F93098}" type="slidenum">
              <a:rPr lang="en-US" altLang="zh-CN" sz="1200" b="0"/>
              <a:pPr eaLnBrk="1" hangingPunct="1"/>
              <a:t>6</a:t>
            </a:fld>
            <a:endParaRPr lang="en-US" altLang="zh-CN" sz="1200" b="0"/>
          </a:p>
        </p:txBody>
      </p:sp>
      <p:sp>
        <p:nvSpPr>
          <p:cNvPr id="3" name="Date Placeholder 2"/>
          <p:cNvSpPr>
            <a:spLocks noGrp="1"/>
          </p:cNvSpPr>
          <p:nvPr>
            <p:ph type="dt" sz="half" idx="10"/>
          </p:nvPr>
        </p:nvSpPr>
        <p:spPr/>
        <p:txBody>
          <a:bodyPr/>
          <a:lstStyle/>
          <a:p>
            <a:fld id="{71A9B2E1-9088-4135-9E67-3A9D114C327E}" type="datetime1">
              <a:rPr lang="zh-CN" altLang="en-US" smtClean="0"/>
              <a:t>2020/9/25</a:t>
            </a:fld>
            <a:endParaRPr lang="zh-CN" altLang="en-US"/>
          </a:p>
        </p:txBody>
      </p:sp>
      <p:sp>
        <p:nvSpPr>
          <p:cNvPr id="4" name="Footer Placeholder 3"/>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
        <p:nvSpPr>
          <p:cNvPr id="23" name="Line 93">
            <a:extLst>
              <a:ext uri="{FF2B5EF4-FFF2-40B4-BE49-F238E27FC236}">
                <a16:creationId xmlns:a16="http://schemas.microsoft.com/office/drawing/2014/main" id="{7EC10CA0-1EE9-4F46-BF73-7D6919001F11}"/>
              </a:ext>
            </a:extLst>
          </p:cNvPr>
          <p:cNvSpPr>
            <a:spLocks noChangeShapeType="1"/>
          </p:cNvSpPr>
          <p:nvPr/>
        </p:nvSpPr>
        <p:spPr bwMode="auto">
          <a:xfrm>
            <a:off x="2750777" y="4571576"/>
            <a:ext cx="6172200" cy="0"/>
          </a:xfrm>
          <a:prstGeom prst="line">
            <a:avLst/>
          </a:prstGeom>
          <a:noFill/>
          <a:ln w="28575">
            <a:solidFill>
              <a:srgbClr val="006600"/>
            </a:solidFill>
            <a:round/>
            <a:headEnd type="triangle" w="lg" len="lg"/>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24" name="Line 91">
            <a:extLst>
              <a:ext uri="{FF2B5EF4-FFF2-40B4-BE49-F238E27FC236}">
                <a16:creationId xmlns:a16="http://schemas.microsoft.com/office/drawing/2014/main" id="{7432DFE1-26A0-384E-A616-BF02FB40B451}"/>
              </a:ext>
            </a:extLst>
          </p:cNvPr>
          <p:cNvSpPr>
            <a:spLocks noChangeShapeType="1"/>
          </p:cNvSpPr>
          <p:nvPr/>
        </p:nvSpPr>
        <p:spPr bwMode="auto">
          <a:xfrm>
            <a:off x="464777" y="4571576"/>
            <a:ext cx="2133600" cy="0"/>
          </a:xfrm>
          <a:prstGeom prst="line">
            <a:avLst/>
          </a:prstGeom>
          <a:noFill/>
          <a:ln w="28575">
            <a:solidFill>
              <a:srgbClr val="006600"/>
            </a:solidFill>
            <a:round/>
            <a:headEnd type="triangle" w="lg" len="lg"/>
            <a:tailEnd type="triangle" w="lg"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5" name="Group 94">
            <a:extLst>
              <a:ext uri="{FF2B5EF4-FFF2-40B4-BE49-F238E27FC236}">
                <a16:creationId xmlns:a16="http://schemas.microsoft.com/office/drawing/2014/main" id="{58C03FFD-EC94-2141-B7CC-9475E0C3BD3F}"/>
              </a:ext>
            </a:extLst>
          </p:cNvPr>
          <p:cNvGraphicFramePr>
            <a:graphicFrameLocks noGrp="1"/>
          </p:cNvGraphicFramePr>
          <p:nvPr>
            <p:extLst>
              <p:ext uri="{D42A27DB-BD31-4B8C-83A1-F6EECF244321}">
                <p14:modId xmlns:p14="http://schemas.microsoft.com/office/powerpoint/2010/main" val="3718653634"/>
              </p:ext>
            </p:extLst>
          </p:nvPr>
        </p:nvGraphicFramePr>
        <p:xfrm>
          <a:off x="236177" y="3894741"/>
          <a:ext cx="2133600" cy="406400"/>
        </p:xfrm>
        <a:graphic>
          <a:graphicData uri="http://schemas.openxmlformats.org/drawingml/2006/table">
            <a:tbl>
              <a:tblPr/>
              <a:tblGrid>
                <a:gridCol w="265113">
                  <a:extLst>
                    <a:ext uri="{9D8B030D-6E8A-4147-A177-3AD203B41FA5}">
                      <a16:colId xmlns:a16="http://schemas.microsoft.com/office/drawing/2014/main" val="20000"/>
                    </a:ext>
                  </a:extLst>
                </a:gridCol>
                <a:gridCol w="268287">
                  <a:extLst>
                    <a:ext uri="{9D8B030D-6E8A-4147-A177-3AD203B41FA5}">
                      <a16:colId xmlns:a16="http://schemas.microsoft.com/office/drawing/2014/main" val="20001"/>
                    </a:ext>
                  </a:extLst>
                </a:gridCol>
                <a:gridCol w="266700">
                  <a:extLst>
                    <a:ext uri="{9D8B030D-6E8A-4147-A177-3AD203B41FA5}">
                      <a16:colId xmlns:a16="http://schemas.microsoft.com/office/drawing/2014/main" val="20002"/>
                    </a:ext>
                  </a:extLst>
                </a:gridCol>
                <a:gridCol w="268288">
                  <a:extLst>
                    <a:ext uri="{9D8B030D-6E8A-4147-A177-3AD203B41FA5}">
                      <a16:colId xmlns:a16="http://schemas.microsoft.com/office/drawing/2014/main" val="20003"/>
                    </a:ext>
                  </a:extLst>
                </a:gridCol>
                <a:gridCol w="265112">
                  <a:extLst>
                    <a:ext uri="{9D8B030D-6E8A-4147-A177-3AD203B41FA5}">
                      <a16:colId xmlns:a16="http://schemas.microsoft.com/office/drawing/2014/main" val="20004"/>
                    </a:ext>
                  </a:extLst>
                </a:gridCol>
                <a:gridCol w="266700">
                  <a:extLst>
                    <a:ext uri="{9D8B030D-6E8A-4147-A177-3AD203B41FA5}">
                      <a16:colId xmlns:a16="http://schemas.microsoft.com/office/drawing/2014/main" val="20005"/>
                    </a:ext>
                  </a:extLst>
                </a:gridCol>
                <a:gridCol w="268288">
                  <a:extLst>
                    <a:ext uri="{9D8B030D-6E8A-4147-A177-3AD203B41FA5}">
                      <a16:colId xmlns:a16="http://schemas.microsoft.com/office/drawing/2014/main" val="20006"/>
                    </a:ext>
                  </a:extLst>
                </a:gridCol>
                <a:gridCol w="265112">
                  <a:extLst>
                    <a:ext uri="{9D8B030D-6E8A-4147-A177-3AD203B41FA5}">
                      <a16:colId xmlns:a16="http://schemas.microsoft.com/office/drawing/2014/main" val="20007"/>
                    </a:ext>
                  </a:extLst>
                </a:gridCol>
              </a:tblGrid>
              <a:tr h="406400">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18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000" b="0" i="0" u="none" strike="noStrike" cap="none" normalizeH="0" baseline="0">
                        <a:ln>
                          <a:noFill/>
                        </a:ln>
                        <a:solidFill>
                          <a:schemeClr val="tx1"/>
                        </a:solidFill>
                        <a:effectLst/>
                        <a:latin typeface="Verdan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6600"/>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000" b="0" i="0" u="none" strike="noStrike" cap="none" normalizeH="0" baseline="0">
                        <a:ln>
                          <a:noFill/>
                        </a:ln>
                        <a:solidFill>
                          <a:schemeClr val="tx1"/>
                        </a:solidFill>
                        <a:effectLst/>
                        <a:latin typeface="Verdan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6600"/>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000" b="0" i="0" u="none" strike="noStrike" cap="none" normalizeH="0" baseline="0">
                        <a:ln>
                          <a:noFill/>
                        </a:ln>
                        <a:solidFill>
                          <a:schemeClr val="tx1"/>
                        </a:solidFill>
                        <a:effectLst/>
                        <a:latin typeface="Verdan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6600"/>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000" b="0" i="0" u="none" strike="noStrike" cap="none" normalizeH="0" baseline="0">
                        <a:ln>
                          <a:noFill/>
                        </a:ln>
                        <a:solidFill>
                          <a:schemeClr val="tx1"/>
                        </a:solidFill>
                        <a:effectLst/>
                        <a:latin typeface="Verdan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6600"/>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000" b="0" i="0" u="none" strike="noStrike" cap="none" normalizeH="0" baseline="0">
                        <a:ln>
                          <a:noFill/>
                        </a:ln>
                        <a:solidFill>
                          <a:schemeClr val="tx1"/>
                        </a:solidFill>
                        <a:effectLst/>
                        <a:latin typeface="Verdan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6600"/>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000" b="0" i="0" u="none" strike="noStrike" cap="none" normalizeH="0" baseline="0">
                        <a:ln>
                          <a:noFill/>
                        </a:ln>
                        <a:solidFill>
                          <a:schemeClr val="tx1"/>
                        </a:solidFill>
                        <a:effectLst/>
                        <a:latin typeface="Verdan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6600"/>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000" b="0" i="0" u="none" strike="noStrike" cap="none" normalizeH="0" baseline="0" dirty="0">
                        <a:ln>
                          <a:noFill/>
                        </a:ln>
                        <a:solidFill>
                          <a:schemeClr val="tx1"/>
                        </a:solidFill>
                        <a:effectLst/>
                        <a:latin typeface="Verdan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6600"/>
                    </a:solidFill>
                  </a:tcPr>
                </a:tc>
                <a:extLst>
                  <a:ext uri="{0D108BD9-81ED-4DB2-BD59-A6C34878D82A}">
                    <a16:rowId xmlns:a16="http://schemas.microsoft.com/office/drawing/2014/main" val="10000"/>
                  </a:ext>
                </a:extLst>
              </a:tr>
            </a:tbl>
          </a:graphicData>
        </a:graphic>
      </p:graphicFrame>
      <p:graphicFrame>
        <p:nvGraphicFramePr>
          <p:cNvPr id="26" name="Group 95">
            <a:extLst>
              <a:ext uri="{FF2B5EF4-FFF2-40B4-BE49-F238E27FC236}">
                <a16:creationId xmlns:a16="http://schemas.microsoft.com/office/drawing/2014/main" id="{B0471D26-BAC8-8540-A7B9-087F33934B25}"/>
              </a:ext>
            </a:extLst>
          </p:cNvPr>
          <p:cNvGraphicFramePr>
            <a:graphicFrameLocks noGrp="1"/>
          </p:cNvGraphicFramePr>
          <p:nvPr>
            <p:extLst>
              <p:ext uri="{D42A27DB-BD31-4B8C-83A1-F6EECF244321}">
                <p14:modId xmlns:p14="http://schemas.microsoft.com/office/powerpoint/2010/main" val="2908116235"/>
              </p:ext>
            </p:extLst>
          </p:nvPr>
        </p:nvGraphicFramePr>
        <p:xfrm>
          <a:off x="2369777" y="3894741"/>
          <a:ext cx="2209800" cy="406400"/>
        </p:xfrm>
        <a:graphic>
          <a:graphicData uri="http://schemas.openxmlformats.org/drawingml/2006/table">
            <a:tbl>
              <a:tblPr/>
              <a:tblGrid>
                <a:gridCol w="274638">
                  <a:extLst>
                    <a:ext uri="{9D8B030D-6E8A-4147-A177-3AD203B41FA5}">
                      <a16:colId xmlns:a16="http://schemas.microsoft.com/office/drawing/2014/main" val="20000"/>
                    </a:ext>
                  </a:extLst>
                </a:gridCol>
                <a:gridCol w="277812">
                  <a:extLst>
                    <a:ext uri="{9D8B030D-6E8A-4147-A177-3AD203B41FA5}">
                      <a16:colId xmlns:a16="http://schemas.microsoft.com/office/drawing/2014/main" val="20001"/>
                    </a:ext>
                  </a:extLst>
                </a:gridCol>
                <a:gridCol w="276225">
                  <a:extLst>
                    <a:ext uri="{9D8B030D-6E8A-4147-A177-3AD203B41FA5}">
                      <a16:colId xmlns:a16="http://schemas.microsoft.com/office/drawing/2014/main" val="20002"/>
                    </a:ext>
                  </a:extLst>
                </a:gridCol>
                <a:gridCol w="277813">
                  <a:extLst>
                    <a:ext uri="{9D8B030D-6E8A-4147-A177-3AD203B41FA5}">
                      <a16:colId xmlns:a16="http://schemas.microsoft.com/office/drawing/2014/main" val="20003"/>
                    </a:ext>
                  </a:extLst>
                </a:gridCol>
                <a:gridCol w="274637">
                  <a:extLst>
                    <a:ext uri="{9D8B030D-6E8A-4147-A177-3AD203B41FA5}">
                      <a16:colId xmlns:a16="http://schemas.microsoft.com/office/drawing/2014/main" val="20004"/>
                    </a:ext>
                  </a:extLst>
                </a:gridCol>
                <a:gridCol w="276225">
                  <a:extLst>
                    <a:ext uri="{9D8B030D-6E8A-4147-A177-3AD203B41FA5}">
                      <a16:colId xmlns:a16="http://schemas.microsoft.com/office/drawing/2014/main" val="20005"/>
                    </a:ext>
                  </a:extLst>
                </a:gridCol>
                <a:gridCol w="277813">
                  <a:extLst>
                    <a:ext uri="{9D8B030D-6E8A-4147-A177-3AD203B41FA5}">
                      <a16:colId xmlns:a16="http://schemas.microsoft.com/office/drawing/2014/main" val="20006"/>
                    </a:ext>
                  </a:extLst>
                </a:gridCol>
                <a:gridCol w="274637">
                  <a:extLst>
                    <a:ext uri="{9D8B030D-6E8A-4147-A177-3AD203B41FA5}">
                      <a16:colId xmlns:a16="http://schemas.microsoft.com/office/drawing/2014/main" val="20007"/>
                    </a:ext>
                  </a:extLst>
                </a:gridCol>
              </a:tblGrid>
              <a:tr h="406400">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0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6600"/>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000" b="0" i="0" u="none" strike="noStrike" cap="none" normalizeH="0" baseline="0">
                        <a:ln>
                          <a:noFill/>
                        </a:ln>
                        <a:solidFill>
                          <a:schemeClr val="tx1"/>
                        </a:solidFill>
                        <a:effectLst/>
                        <a:latin typeface="Verdan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000" b="0" i="0" u="none" strike="noStrike" cap="none" normalizeH="0" baseline="0">
                        <a:ln>
                          <a:noFill/>
                        </a:ln>
                        <a:solidFill>
                          <a:schemeClr val="tx1"/>
                        </a:solidFill>
                        <a:effectLst/>
                        <a:latin typeface="Verdan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000" b="0" i="0" u="none" strike="noStrike" cap="none" normalizeH="0" baseline="0">
                        <a:ln>
                          <a:noFill/>
                        </a:ln>
                        <a:solidFill>
                          <a:schemeClr val="tx1"/>
                        </a:solidFill>
                        <a:effectLst/>
                        <a:latin typeface="Verdan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000" b="0" i="0" u="none" strike="noStrike" cap="none" normalizeH="0" baseline="0">
                        <a:ln>
                          <a:noFill/>
                        </a:ln>
                        <a:solidFill>
                          <a:schemeClr val="tx1"/>
                        </a:solidFill>
                        <a:effectLst/>
                        <a:latin typeface="Verdan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000" b="0" i="0" u="none" strike="noStrike" cap="none" normalizeH="0" baseline="0">
                        <a:ln>
                          <a:noFill/>
                        </a:ln>
                        <a:solidFill>
                          <a:schemeClr val="tx1"/>
                        </a:solidFill>
                        <a:effectLst/>
                        <a:latin typeface="Verdan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000" b="0" i="0" u="none" strike="noStrike" cap="none" normalizeH="0" baseline="0">
                        <a:ln>
                          <a:noFill/>
                        </a:ln>
                        <a:solidFill>
                          <a:schemeClr val="tx1"/>
                        </a:solidFill>
                        <a:effectLst/>
                        <a:latin typeface="Verdan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000" b="0" i="0" u="none" strike="noStrike" cap="none" normalizeH="0" baseline="0" dirty="0">
                        <a:ln>
                          <a:noFill/>
                        </a:ln>
                        <a:solidFill>
                          <a:schemeClr val="tx1"/>
                        </a:solidFill>
                        <a:effectLst/>
                        <a:latin typeface="Verdan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28" name="Group 85">
            <a:extLst>
              <a:ext uri="{FF2B5EF4-FFF2-40B4-BE49-F238E27FC236}">
                <a16:creationId xmlns:a16="http://schemas.microsoft.com/office/drawing/2014/main" id="{B8BCF68E-31F4-704A-8A02-91B8AE38A6A2}"/>
              </a:ext>
            </a:extLst>
          </p:cNvPr>
          <p:cNvGraphicFramePr>
            <a:graphicFrameLocks noGrp="1"/>
          </p:cNvGraphicFramePr>
          <p:nvPr>
            <p:extLst>
              <p:ext uri="{D42A27DB-BD31-4B8C-83A1-F6EECF244321}">
                <p14:modId xmlns:p14="http://schemas.microsoft.com/office/powerpoint/2010/main" val="3594790906"/>
              </p:ext>
            </p:extLst>
          </p:nvPr>
        </p:nvGraphicFramePr>
        <p:xfrm>
          <a:off x="4579577" y="3894741"/>
          <a:ext cx="2133600" cy="406400"/>
        </p:xfrm>
        <a:graphic>
          <a:graphicData uri="http://schemas.openxmlformats.org/drawingml/2006/table">
            <a:tbl>
              <a:tblPr/>
              <a:tblGrid>
                <a:gridCol w="265113">
                  <a:extLst>
                    <a:ext uri="{9D8B030D-6E8A-4147-A177-3AD203B41FA5}">
                      <a16:colId xmlns:a16="http://schemas.microsoft.com/office/drawing/2014/main" val="20000"/>
                    </a:ext>
                  </a:extLst>
                </a:gridCol>
                <a:gridCol w="268287">
                  <a:extLst>
                    <a:ext uri="{9D8B030D-6E8A-4147-A177-3AD203B41FA5}">
                      <a16:colId xmlns:a16="http://schemas.microsoft.com/office/drawing/2014/main" val="20001"/>
                    </a:ext>
                  </a:extLst>
                </a:gridCol>
                <a:gridCol w="266700">
                  <a:extLst>
                    <a:ext uri="{9D8B030D-6E8A-4147-A177-3AD203B41FA5}">
                      <a16:colId xmlns:a16="http://schemas.microsoft.com/office/drawing/2014/main" val="20002"/>
                    </a:ext>
                  </a:extLst>
                </a:gridCol>
                <a:gridCol w="268288">
                  <a:extLst>
                    <a:ext uri="{9D8B030D-6E8A-4147-A177-3AD203B41FA5}">
                      <a16:colId xmlns:a16="http://schemas.microsoft.com/office/drawing/2014/main" val="20003"/>
                    </a:ext>
                  </a:extLst>
                </a:gridCol>
                <a:gridCol w="265112">
                  <a:extLst>
                    <a:ext uri="{9D8B030D-6E8A-4147-A177-3AD203B41FA5}">
                      <a16:colId xmlns:a16="http://schemas.microsoft.com/office/drawing/2014/main" val="20004"/>
                    </a:ext>
                  </a:extLst>
                </a:gridCol>
                <a:gridCol w="266700">
                  <a:extLst>
                    <a:ext uri="{9D8B030D-6E8A-4147-A177-3AD203B41FA5}">
                      <a16:colId xmlns:a16="http://schemas.microsoft.com/office/drawing/2014/main" val="20005"/>
                    </a:ext>
                  </a:extLst>
                </a:gridCol>
                <a:gridCol w="304800">
                  <a:extLst>
                    <a:ext uri="{9D8B030D-6E8A-4147-A177-3AD203B41FA5}">
                      <a16:colId xmlns:a16="http://schemas.microsoft.com/office/drawing/2014/main" val="20006"/>
                    </a:ext>
                  </a:extLst>
                </a:gridCol>
                <a:gridCol w="228600">
                  <a:extLst>
                    <a:ext uri="{9D8B030D-6E8A-4147-A177-3AD203B41FA5}">
                      <a16:colId xmlns:a16="http://schemas.microsoft.com/office/drawing/2014/main" val="20007"/>
                    </a:ext>
                  </a:extLst>
                </a:gridCol>
              </a:tblGrid>
              <a:tr h="406400">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000" b="0" i="0" u="none" strike="noStrike" cap="none" normalizeH="0" baseline="0" dirty="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000" b="0" i="0" u="none" strike="noStrike" cap="none" normalizeH="0" baseline="0">
                        <a:ln>
                          <a:noFill/>
                        </a:ln>
                        <a:solidFill>
                          <a:schemeClr val="tx1"/>
                        </a:solidFill>
                        <a:effectLst/>
                        <a:latin typeface="Verdan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000" b="0" i="0" u="none" strike="noStrike" cap="none" normalizeH="0" baseline="0" dirty="0">
                        <a:ln>
                          <a:noFill/>
                        </a:ln>
                        <a:solidFill>
                          <a:schemeClr val="tx1"/>
                        </a:solidFill>
                        <a:effectLst/>
                        <a:latin typeface="Verdan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000" b="0" i="0" u="none" strike="noStrike" cap="none" normalizeH="0" baseline="0">
                        <a:ln>
                          <a:noFill/>
                        </a:ln>
                        <a:solidFill>
                          <a:schemeClr val="tx1"/>
                        </a:solidFill>
                        <a:effectLst/>
                        <a:latin typeface="Verdan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000" b="0" i="0" u="none" strike="noStrike" cap="none" normalizeH="0" baseline="0">
                        <a:ln>
                          <a:noFill/>
                        </a:ln>
                        <a:solidFill>
                          <a:schemeClr val="tx1"/>
                        </a:solidFill>
                        <a:effectLst/>
                        <a:latin typeface="Verdan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000" b="0" i="0" u="none" strike="noStrike" cap="none" normalizeH="0" baseline="0">
                        <a:ln>
                          <a:noFill/>
                        </a:ln>
                        <a:solidFill>
                          <a:schemeClr val="tx1"/>
                        </a:solidFill>
                        <a:effectLst/>
                        <a:latin typeface="Verdan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000" b="0" i="0" u="none" strike="noStrike" cap="none" normalizeH="0" baseline="0">
                        <a:ln>
                          <a:noFill/>
                        </a:ln>
                        <a:solidFill>
                          <a:schemeClr val="tx1"/>
                        </a:solidFill>
                        <a:effectLst/>
                        <a:latin typeface="Verdan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000" b="0" i="0" u="none" strike="noStrike" cap="none" normalizeH="0" baseline="0">
                        <a:ln>
                          <a:noFill/>
                        </a:ln>
                        <a:solidFill>
                          <a:schemeClr val="tx1"/>
                        </a:solidFill>
                        <a:effectLst/>
                        <a:latin typeface="Verdan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29" name="Group 64">
            <a:extLst>
              <a:ext uri="{FF2B5EF4-FFF2-40B4-BE49-F238E27FC236}">
                <a16:creationId xmlns:a16="http://schemas.microsoft.com/office/drawing/2014/main" id="{A679DCAC-FD72-9346-AC2B-2085D2B78F36}"/>
              </a:ext>
            </a:extLst>
          </p:cNvPr>
          <p:cNvGraphicFramePr>
            <a:graphicFrameLocks noGrp="1"/>
          </p:cNvGraphicFramePr>
          <p:nvPr>
            <p:extLst>
              <p:ext uri="{D42A27DB-BD31-4B8C-83A1-F6EECF244321}">
                <p14:modId xmlns:p14="http://schemas.microsoft.com/office/powerpoint/2010/main" val="2159937470"/>
              </p:ext>
            </p:extLst>
          </p:nvPr>
        </p:nvGraphicFramePr>
        <p:xfrm>
          <a:off x="6713177" y="3894741"/>
          <a:ext cx="2209800" cy="406400"/>
        </p:xfrm>
        <a:graphic>
          <a:graphicData uri="http://schemas.openxmlformats.org/drawingml/2006/table">
            <a:tbl>
              <a:tblPr/>
              <a:tblGrid>
                <a:gridCol w="274638">
                  <a:extLst>
                    <a:ext uri="{9D8B030D-6E8A-4147-A177-3AD203B41FA5}">
                      <a16:colId xmlns:a16="http://schemas.microsoft.com/office/drawing/2014/main" val="20000"/>
                    </a:ext>
                  </a:extLst>
                </a:gridCol>
                <a:gridCol w="277812">
                  <a:extLst>
                    <a:ext uri="{9D8B030D-6E8A-4147-A177-3AD203B41FA5}">
                      <a16:colId xmlns:a16="http://schemas.microsoft.com/office/drawing/2014/main" val="20001"/>
                    </a:ext>
                  </a:extLst>
                </a:gridCol>
                <a:gridCol w="276225">
                  <a:extLst>
                    <a:ext uri="{9D8B030D-6E8A-4147-A177-3AD203B41FA5}">
                      <a16:colId xmlns:a16="http://schemas.microsoft.com/office/drawing/2014/main" val="20002"/>
                    </a:ext>
                  </a:extLst>
                </a:gridCol>
                <a:gridCol w="277813">
                  <a:extLst>
                    <a:ext uri="{9D8B030D-6E8A-4147-A177-3AD203B41FA5}">
                      <a16:colId xmlns:a16="http://schemas.microsoft.com/office/drawing/2014/main" val="20003"/>
                    </a:ext>
                  </a:extLst>
                </a:gridCol>
                <a:gridCol w="274637">
                  <a:extLst>
                    <a:ext uri="{9D8B030D-6E8A-4147-A177-3AD203B41FA5}">
                      <a16:colId xmlns:a16="http://schemas.microsoft.com/office/drawing/2014/main" val="20004"/>
                    </a:ext>
                  </a:extLst>
                </a:gridCol>
                <a:gridCol w="276225">
                  <a:extLst>
                    <a:ext uri="{9D8B030D-6E8A-4147-A177-3AD203B41FA5}">
                      <a16:colId xmlns:a16="http://schemas.microsoft.com/office/drawing/2014/main" val="20005"/>
                    </a:ext>
                  </a:extLst>
                </a:gridCol>
                <a:gridCol w="277813">
                  <a:extLst>
                    <a:ext uri="{9D8B030D-6E8A-4147-A177-3AD203B41FA5}">
                      <a16:colId xmlns:a16="http://schemas.microsoft.com/office/drawing/2014/main" val="20006"/>
                    </a:ext>
                  </a:extLst>
                </a:gridCol>
                <a:gridCol w="274637">
                  <a:extLst>
                    <a:ext uri="{9D8B030D-6E8A-4147-A177-3AD203B41FA5}">
                      <a16:colId xmlns:a16="http://schemas.microsoft.com/office/drawing/2014/main" val="20007"/>
                    </a:ext>
                  </a:extLst>
                </a:gridCol>
              </a:tblGrid>
              <a:tr h="406400">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0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000" b="0" i="0" u="none" strike="noStrike" cap="none" normalizeH="0" baseline="0">
                        <a:ln>
                          <a:noFill/>
                        </a:ln>
                        <a:solidFill>
                          <a:schemeClr val="tx1"/>
                        </a:solidFill>
                        <a:effectLst/>
                        <a:latin typeface="Verdan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000" b="0" i="0" u="none" strike="noStrike" cap="none" normalizeH="0" baseline="0">
                        <a:ln>
                          <a:noFill/>
                        </a:ln>
                        <a:solidFill>
                          <a:schemeClr val="tx1"/>
                        </a:solidFill>
                        <a:effectLst/>
                        <a:latin typeface="Verdan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000" b="0" i="0" u="none" strike="noStrike" cap="none" normalizeH="0" baseline="0">
                        <a:ln>
                          <a:noFill/>
                        </a:ln>
                        <a:solidFill>
                          <a:schemeClr val="tx1"/>
                        </a:solidFill>
                        <a:effectLst/>
                        <a:latin typeface="Verdan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000" b="0" i="0" u="none" strike="noStrike" cap="none" normalizeH="0" baseline="0">
                        <a:ln>
                          <a:noFill/>
                        </a:ln>
                        <a:solidFill>
                          <a:schemeClr val="tx1"/>
                        </a:solidFill>
                        <a:effectLst/>
                        <a:latin typeface="Verdan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000" b="0" i="0" u="none" strike="noStrike" cap="none" normalizeH="0" baseline="0">
                        <a:ln>
                          <a:noFill/>
                        </a:ln>
                        <a:solidFill>
                          <a:schemeClr val="tx1"/>
                        </a:solidFill>
                        <a:effectLst/>
                        <a:latin typeface="Verdan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000" b="0" i="0" u="none" strike="noStrike" cap="none" normalizeH="0" baseline="0">
                        <a:ln>
                          <a:noFill/>
                        </a:ln>
                        <a:solidFill>
                          <a:schemeClr val="tx1"/>
                        </a:solidFill>
                        <a:effectLst/>
                        <a:latin typeface="Verdan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000" b="0" i="0" u="none" strike="noStrike" cap="none" normalizeH="0" baseline="0" dirty="0">
                        <a:ln>
                          <a:noFill/>
                        </a:ln>
                        <a:solidFill>
                          <a:schemeClr val="tx1"/>
                        </a:solidFill>
                        <a:effectLst/>
                        <a:latin typeface="Verdan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0" name="Rectangle 87">
            <a:extLst>
              <a:ext uri="{FF2B5EF4-FFF2-40B4-BE49-F238E27FC236}">
                <a16:creationId xmlns:a16="http://schemas.microsoft.com/office/drawing/2014/main" id="{3C34325C-78CD-E54E-937A-1D2C21440B0B}"/>
              </a:ext>
            </a:extLst>
          </p:cNvPr>
          <p:cNvSpPr>
            <a:spLocks noChangeArrowheads="1"/>
          </p:cNvSpPr>
          <p:nvPr/>
        </p:nvSpPr>
        <p:spPr bwMode="auto">
          <a:xfrm>
            <a:off x="159977" y="3429343"/>
            <a:ext cx="332142" cy="430887"/>
          </a:xfrm>
          <a:prstGeom prst="rect">
            <a:avLst/>
          </a:prstGeom>
          <a:solidFill>
            <a:schemeClr val="bg1"/>
          </a:solidFill>
          <a:ln>
            <a:noFill/>
          </a:ln>
        </p:spPr>
        <p:txBody>
          <a:bodyPr wrap="none">
            <a:spAutoFit/>
          </a:bodyPr>
          <a:lstStyle>
            <a:lvl1pPr eaLnBrk="0" hangingPunct="0">
              <a:defRPr sz="2800" b="1">
                <a:solidFill>
                  <a:schemeClr val="tx1"/>
                </a:solidFill>
                <a:latin typeface="Verdana" panose="020B0604030504040204" pitchFamily="34" charset="0"/>
                <a:ea typeface="宋体" panose="02010600030101010101" pitchFamily="2" charset="-122"/>
              </a:defRPr>
            </a:lvl1pPr>
            <a:lvl2pPr marL="742950" indent="-285750" eaLnBrk="0" hangingPunct="0">
              <a:defRPr sz="2800" b="1">
                <a:solidFill>
                  <a:schemeClr val="tx1"/>
                </a:solidFill>
                <a:latin typeface="Verdana" panose="020B0604030504040204" pitchFamily="34" charset="0"/>
                <a:ea typeface="宋体" panose="02010600030101010101" pitchFamily="2" charset="-122"/>
              </a:defRPr>
            </a:lvl2pPr>
            <a:lvl3pPr marL="1143000" indent="-228600" eaLnBrk="0" hangingPunct="0">
              <a:defRPr sz="2800" b="1">
                <a:solidFill>
                  <a:schemeClr val="tx1"/>
                </a:solidFill>
                <a:latin typeface="Verdana" panose="020B0604030504040204" pitchFamily="34" charset="0"/>
                <a:ea typeface="宋体" panose="02010600030101010101" pitchFamily="2" charset="-122"/>
              </a:defRPr>
            </a:lvl3pPr>
            <a:lvl4pPr marL="1600200" indent="-228600" eaLnBrk="0" hangingPunct="0">
              <a:defRPr sz="2800" b="1">
                <a:solidFill>
                  <a:schemeClr val="tx1"/>
                </a:solidFill>
                <a:latin typeface="Verdana" panose="020B0604030504040204" pitchFamily="34" charset="0"/>
                <a:ea typeface="宋体" panose="02010600030101010101" pitchFamily="2" charset="-122"/>
              </a:defRPr>
            </a:lvl4pPr>
            <a:lvl5pPr marL="2057400" indent="-228600" eaLnBrk="0" hangingPunct="0">
              <a:defRPr sz="28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9pPr>
          </a:lstStyle>
          <a:p>
            <a:pPr eaLnBrk="1" hangingPunct="1"/>
            <a:r>
              <a:rPr lang="en-US" altLang="zh-CN" sz="2200" b="0" dirty="0">
                <a:solidFill>
                  <a:schemeClr val="accent2">
                    <a:lumMod val="50000"/>
                  </a:schemeClr>
                </a:solidFill>
              </a:rPr>
              <a:t>s</a:t>
            </a:r>
          </a:p>
        </p:txBody>
      </p:sp>
      <p:sp>
        <p:nvSpPr>
          <p:cNvPr id="31" name="Rectangle 88">
            <a:extLst>
              <a:ext uri="{FF2B5EF4-FFF2-40B4-BE49-F238E27FC236}">
                <a16:creationId xmlns:a16="http://schemas.microsoft.com/office/drawing/2014/main" id="{29B96DF2-066E-9A41-AA3E-481E06AD3939}"/>
              </a:ext>
            </a:extLst>
          </p:cNvPr>
          <p:cNvSpPr>
            <a:spLocks noChangeArrowheads="1"/>
          </p:cNvSpPr>
          <p:nvPr/>
        </p:nvSpPr>
        <p:spPr bwMode="auto">
          <a:xfrm>
            <a:off x="1363302" y="4351449"/>
            <a:ext cx="352982" cy="391716"/>
          </a:xfrm>
          <a:prstGeom prst="rect">
            <a:avLst/>
          </a:prstGeom>
          <a:solidFill>
            <a:schemeClr val="bg1"/>
          </a:solidFill>
          <a:ln>
            <a:noFill/>
          </a:ln>
        </p:spPr>
        <p:txBody>
          <a:bodyPr wrap="none">
            <a:spAutoFit/>
          </a:bodyPr>
          <a:lstStyle>
            <a:lvl1pPr eaLnBrk="0" hangingPunct="0">
              <a:defRPr sz="2800" b="1">
                <a:solidFill>
                  <a:schemeClr val="tx1"/>
                </a:solidFill>
                <a:latin typeface="Verdana" panose="020B0604030504040204" pitchFamily="34" charset="0"/>
                <a:ea typeface="宋体" panose="02010600030101010101" pitchFamily="2" charset="-122"/>
              </a:defRPr>
            </a:lvl1pPr>
            <a:lvl2pPr marL="742950" indent="-285750" eaLnBrk="0" hangingPunct="0">
              <a:defRPr sz="2800" b="1">
                <a:solidFill>
                  <a:schemeClr val="tx1"/>
                </a:solidFill>
                <a:latin typeface="Verdana" panose="020B0604030504040204" pitchFamily="34" charset="0"/>
                <a:ea typeface="宋体" panose="02010600030101010101" pitchFamily="2" charset="-122"/>
              </a:defRPr>
            </a:lvl2pPr>
            <a:lvl3pPr marL="1143000" indent="-228600" eaLnBrk="0" hangingPunct="0">
              <a:defRPr sz="2800" b="1">
                <a:solidFill>
                  <a:schemeClr val="tx1"/>
                </a:solidFill>
                <a:latin typeface="Verdana" panose="020B0604030504040204" pitchFamily="34" charset="0"/>
                <a:ea typeface="宋体" panose="02010600030101010101" pitchFamily="2" charset="-122"/>
              </a:defRPr>
            </a:lvl3pPr>
            <a:lvl4pPr marL="1600200" indent="-228600" eaLnBrk="0" hangingPunct="0">
              <a:defRPr sz="2800" b="1">
                <a:solidFill>
                  <a:schemeClr val="tx1"/>
                </a:solidFill>
                <a:latin typeface="Verdana" panose="020B0604030504040204" pitchFamily="34" charset="0"/>
                <a:ea typeface="宋体" panose="02010600030101010101" pitchFamily="2" charset="-122"/>
              </a:defRPr>
            </a:lvl4pPr>
            <a:lvl5pPr marL="2057400" indent="-228600" eaLnBrk="0" hangingPunct="0">
              <a:defRPr sz="28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9pPr>
          </a:lstStyle>
          <a:p>
            <a:pPr eaLnBrk="1" hangingPunct="1"/>
            <a:r>
              <a:rPr lang="en-US" altLang="zh-CN" sz="2200" b="0" dirty="0"/>
              <a:t>e</a:t>
            </a:r>
          </a:p>
        </p:txBody>
      </p:sp>
      <p:sp>
        <p:nvSpPr>
          <p:cNvPr id="32" name="Rectangle 89">
            <a:extLst>
              <a:ext uri="{FF2B5EF4-FFF2-40B4-BE49-F238E27FC236}">
                <a16:creationId xmlns:a16="http://schemas.microsoft.com/office/drawing/2014/main" id="{C39D736B-CD25-5046-A97E-953827706334}"/>
              </a:ext>
            </a:extLst>
          </p:cNvPr>
          <p:cNvSpPr>
            <a:spLocks noChangeArrowheads="1"/>
          </p:cNvSpPr>
          <p:nvPr/>
        </p:nvSpPr>
        <p:spPr bwMode="auto">
          <a:xfrm>
            <a:off x="5874977" y="4351449"/>
            <a:ext cx="421910" cy="430887"/>
          </a:xfrm>
          <a:prstGeom prst="rect">
            <a:avLst/>
          </a:prstGeom>
          <a:solidFill>
            <a:schemeClr val="bg1"/>
          </a:solidFill>
          <a:ln>
            <a:noFill/>
          </a:ln>
        </p:spPr>
        <p:txBody>
          <a:bodyPr wrap="none">
            <a:spAutoFit/>
          </a:bodyPr>
          <a:lstStyle>
            <a:lvl1pPr eaLnBrk="0" hangingPunct="0">
              <a:defRPr sz="2800" b="1">
                <a:solidFill>
                  <a:schemeClr val="tx1"/>
                </a:solidFill>
                <a:latin typeface="Verdana" panose="020B0604030504040204" pitchFamily="34" charset="0"/>
                <a:ea typeface="宋体" panose="02010600030101010101" pitchFamily="2" charset="-122"/>
              </a:defRPr>
            </a:lvl1pPr>
            <a:lvl2pPr marL="742950" indent="-285750" eaLnBrk="0" hangingPunct="0">
              <a:defRPr sz="2800" b="1">
                <a:solidFill>
                  <a:schemeClr val="tx1"/>
                </a:solidFill>
                <a:latin typeface="Verdana" panose="020B0604030504040204" pitchFamily="34" charset="0"/>
                <a:ea typeface="宋体" panose="02010600030101010101" pitchFamily="2" charset="-122"/>
              </a:defRPr>
            </a:lvl2pPr>
            <a:lvl3pPr marL="1143000" indent="-228600" eaLnBrk="0" hangingPunct="0">
              <a:defRPr sz="2800" b="1">
                <a:solidFill>
                  <a:schemeClr val="tx1"/>
                </a:solidFill>
                <a:latin typeface="Verdana" panose="020B0604030504040204" pitchFamily="34" charset="0"/>
                <a:ea typeface="宋体" panose="02010600030101010101" pitchFamily="2" charset="-122"/>
              </a:defRPr>
            </a:lvl3pPr>
            <a:lvl4pPr marL="1600200" indent="-228600" eaLnBrk="0" hangingPunct="0">
              <a:defRPr sz="2800" b="1">
                <a:solidFill>
                  <a:schemeClr val="tx1"/>
                </a:solidFill>
                <a:latin typeface="Verdana" panose="020B0604030504040204" pitchFamily="34" charset="0"/>
                <a:ea typeface="宋体" panose="02010600030101010101" pitchFamily="2" charset="-122"/>
              </a:defRPr>
            </a:lvl4pPr>
            <a:lvl5pPr marL="2057400" indent="-228600" eaLnBrk="0" hangingPunct="0">
              <a:defRPr sz="28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9pPr>
          </a:lstStyle>
          <a:p>
            <a:pPr eaLnBrk="1" hangingPunct="1"/>
            <a:r>
              <a:rPr lang="en-US" altLang="zh-CN" sz="2200" b="0" dirty="0"/>
              <a:t>M</a:t>
            </a:r>
          </a:p>
        </p:txBody>
      </p:sp>
      <p:sp>
        <p:nvSpPr>
          <p:cNvPr id="33" name="矩形 32">
            <a:extLst>
              <a:ext uri="{FF2B5EF4-FFF2-40B4-BE49-F238E27FC236}">
                <a16:creationId xmlns:a16="http://schemas.microsoft.com/office/drawing/2014/main" id="{76005CA9-4F23-9442-87EF-FF824719549B}"/>
              </a:ext>
            </a:extLst>
          </p:cNvPr>
          <p:cNvSpPr/>
          <p:nvPr/>
        </p:nvSpPr>
        <p:spPr>
          <a:xfrm>
            <a:off x="159977" y="3011221"/>
            <a:ext cx="2071657" cy="523220"/>
          </a:xfrm>
          <a:prstGeom prst="rect">
            <a:avLst/>
          </a:prstGeom>
        </p:spPr>
        <p:txBody>
          <a:bodyPr wrap="none">
            <a:spAutoFit/>
          </a:bodyPr>
          <a:lstStyle/>
          <a:p>
            <a:r>
              <a:rPr lang="zh-CN" altLang="en-US" sz="1400" b="1" dirty="0">
                <a:solidFill>
                  <a:schemeClr val="accent2">
                    <a:lumMod val="75000"/>
                  </a:schemeClr>
                </a:solidFill>
                <a:latin typeface="Microsoft YaHei" panose="020B0503020204020204" pitchFamily="34" charset="-122"/>
                <a:ea typeface="Microsoft YaHei" panose="020B0503020204020204" pitchFamily="34" charset="-122"/>
              </a:rPr>
              <a:t>尾数符号</a:t>
            </a:r>
            <a:endParaRPr lang="en-US" altLang="zh-CN" sz="1400" b="1" dirty="0">
              <a:solidFill>
                <a:schemeClr val="accent2">
                  <a:lumMod val="75000"/>
                </a:schemeClr>
              </a:solidFill>
              <a:latin typeface="Microsoft YaHei" panose="020B0503020204020204" pitchFamily="34" charset="-122"/>
              <a:ea typeface="Microsoft YaHei" panose="020B0503020204020204" pitchFamily="34" charset="-122"/>
            </a:endParaRPr>
          </a:p>
          <a:p>
            <a:r>
              <a:rPr lang="en-US" altLang="zh-CN" sz="1400" b="1" dirty="0">
                <a:solidFill>
                  <a:schemeClr val="accent2">
                    <a:lumMod val="75000"/>
                  </a:schemeClr>
                </a:solidFill>
                <a:latin typeface="Microsoft YaHei" panose="020B0503020204020204" pitchFamily="34" charset="-122"/>
                <a:ea typeface="Microsoft YaHei" panose="020B0503020204020204" pitchFamily="34" charset="-122"/>
              </a:rPr>
              <a:t>The Sign of Mantissa</a:t>
            </a:r>
            <a:endParaRPr lang="zh-CN" altLang="en-US" sz="1400" dirty="0">
              <a:solidFill>
                <a:schemeClr val="accent2">
                  <a:lumMod val="75000"/>
                </a:schemeClr>
              </a:solidFill>
              <a:latin typeface="Microsoft YaHei" panose="020B0503020204020204" pitchFamily="34" charset="-122"/>
              <a:ea typeface="Microsoft YaHei" panose="020B0503020204020204" pitchFamily="34" charset="-122"/>
            </a:endParaRPr>
          </a:p>
        </p:txBody>
      </p:sp>
      <p:sp>
        <p:nvSpPr>
          <p:cNvPr id="34" name="矩形 33">
            <a:extLst>
              <a:ext uri="{FF2B5EF4-FFF2-40B4-BE49-F238E27FC236}">
                <a16:creationId xmlns:a16="http://schemas.microsoft.com/office/drawing/2014/main" id="{30C93513-F6E4-B140-B25D-942BB27B1728}"/>
              </a:ext>
            </a:extLst>
          </p:cNvPr>
          <p:cNvSpPr/>
          <p:nvPr/>
        </p:nvSpPr>
        <p:spPr>
          <a:xfrm>
            <a:off x="214816" y="4699336"/>
            <a:ext cx="2715808" cy="1815882"/>
          </a:xfrm>
          <a:prstGeom prst="rect">
            <a:avLst/>
          </a:prstGeom>
        </p:spPr>
        <p:txBody>
          <a:bodyPr wrap="none">
            <a:spAutoFit/>
          </a:bodyPr>
          <a:lstStyle/>
          <a:p>
            <a:pPr algn="ctr"/>
            <a:r>
              <a:rPr lang="zh-CN" altLang="en-US" sz="1400" b="1" dirty="0">
                <a:solidFill>
                  <a:schemeClr val="accent6">
                    <a:lumMod val="50000"/>
                  </a:schemeClr>
                </a:solidFill>
                <a:latin typeface="Microsoft YaHei" panose="020B0503020204020204" pitchFamily="34" charset="-122"/>
                <a:ea typeface="Microsoft YaHei" panose="020B0503020204020204" pitchFamily="34" charset="-122"/>
              </a:rPr>
              <a:t>偏颇指数</a:t>
            </a:r>
            <a:endParaRPr lang="en-US" altLang="zh-CN" sz="1400" b="1" dirty="0">
              <a:solidFill>
                <a:schemeClr val="accent6">
                  <a:lumMod val="50000"/>
                </a:schemeClr>
              </a:solidFill>
              <a:latin typeface="Microsoft YaHei" panose="020B0503020204020204" pitchFamily="34" charset="-122"/>
              <a:ea typeface="Microsoft YaHei" panose="020B0503020204020204" pitchFamily="34" charset="-122"/>
            </a:endParaRPr>
          </a:p>
          <a:p>
            <a:pPr algn="ctr"/>
            <a:r>
              <a:rPr lang="en-US" altLang="zh-CN" sz="1400" b="1" dirty="0">
                <a:solidFill>
                  <a:schemeClr val="accent6">
                    <a:lumMod val="50000"/>
                  </a:schemeClr>
                </a:solidFill>
                <a:latin typeface="Microsoft YaHei" panose="020B0503020204020204" pitchFamily="34" charset="-122"/>
                <a:ea typeface="Microsoft YaHei" panose="020B0503020204020204" pitchFamily="34" charset="-122"/>
              </a:rPr>
              <a:t>The</a:t>
            </a:r>
            <a:r>
              <a:rPr lang="zh-CN" altLang="en-US" sz="1400" b="1" dirty="0">
                <a:solidFill>
                  <a:schemeClr val="accent6">
                    <a:lumMod val="50000"/>
                  </a:schemeClr>
                </a:solidFill>
                <a:latin typeface="Microsoft YaHei" panose="020B0503020204020204" pitchFamily="34" charset="-122"/>
                <a:ea typeface="Microsoft YaHei" panose="020B0503020204020204" pitchFamily="34" charset="-122"/>
              </a:rPr>
              <a:t> </a:t>
            </a:r>
            <a:r>
              <a:rPr lang="en-US" altLang="zh-CN" sz="1400" b="1" dirty="0">
                <a:solidFill>
                  <a:schemeClr val="accent6">
                    <a:lumMod val="50000"/>
                  </a:schemeClr>
                </a:solidFill>
                <a:latin typeface="Microsoft YaHei" panose="020B0503020204020204" pitchFamily="34" charset="-122"/>
                <a:ea typeface="Microsoft YaHei" panose="020B0503020204020204" pitchFamily="34" charset="-122"/>
              </a:rPr>
              <a:t>Biased</a:t>
            </a:r>
            <a:r>
              <a:rPr lang="zh-CN" altLang="en-US" sz="1400" b="1" dirty="0">
                <a:solidFill>
                  <a:schemeClr val="accent6">
                    <a:lumMod val="50000"/>
                  </a:schemeClr>
                </a:solidFill>
                <a:latin typeface="Microsoft YaHei" panose="020B0503020204020204" pitchFamily="34" charset="-122"/>
                <a:ea typeface="Microsoft YaHei" panose="020B0503020204020204" pitchFamily="34" charset="-122"/>
              </a:rPr>
              <a:t> </a:t>
            </a:r>
            <a:r>
              <a:rPr lang="en-US" altLang="zh-CN" sz="1400" b="1" dirty="0">
                <a:solidFill>
                  <a:schemeClr val="accent6">
                    <a:lumMod val="50000"/>
                  </a:schemeClr>
                </a:solidFill>
                <a:latin typeface="Microsoft YaHei" panose="020B0503020204020204" pitchFamily="34" charset="-122"/>
                <a:ea typeface="Microsoft YaHei" panose="020B0503020204020204" pitchFamily="34" charset="-122"/>
              </a:rPr>
              <a:t>Exponent</a:t>
            </a:r>
          </a:p>
          <a:p>
            <a:pPr algn="ctr"/>
            <a:endParaRPr lang="en-US" altLang="zh-CN" sz="1400" b="1" dirty="0">
              <a:solidFill>
                <a:schemeClr val="accent6">
                  <a:lumMod val="50000"/>
                </a:schemeClr>
              </a:solidFill>
              <a:latin typeface="Microsoft YaHei" panose="020B0503020204020204" pitchFamily="34" charset="-122"/>
              <a:ea typeface="Microsoft YaHei" panose="020B0503020204020204" pitchFamily="34" charset="-122"/>
            </a:endParaRPr>
          </a:p>
          <a:p>
            <a:pPr algn="ctr"/>
            <a:r>
              <a:rPr lang="zh-CN" altLang="en-US" sz="1400" b="1" dirty="0">
                <a:solidFill>
                  <a:schemeClr val="accent6">
                    <a:lumMod val="50000"/>
                  </a:schemeClr>
                </a:solidFill>
                <a:latin typeface="Microsoft YaHei" panose="020B0503020204020204" pitchFamily="34" charset="-122"/>
                <a:ea typeface="Microsoft YaHei" panose="020B0503020204020204" pitchFamily="34" charset="-122"/>
              </a:rPr>
              <a:t>等于 实际指数 加上 </a:t>
            </a:r>
            <a:r>
              <a:rPr lang="en-US" altLang="zh-CN" sz="1400" b="1" dirty="0" err="1">
                <a:solidFill>
                  <a:schemeClr val="accent6">
                    <a:lumMod val="50000"/>
                  </a:schemeClr>
                </a:solidFill>
                <a:latin typeface="Microsoft YaHei" panose="020B0503020204020204" pitchFamily="34" charset="-122"/>
                <a:ea typeface="Microsoft YaHei" panose="020B0503020204020204" pitchFamily="34" charset="-122"/>
              </a:rPr>
              <a:t>Biase</a:t>
            </a:r>
            <a:r>
              <a:rPr lang="zh-CN" altLang="en-US" sz="1400" b="1" dirty="0">
                <a:solidFill>
                  <a:schemeClr val="accent6">
                    <a:lumMod val="50000"/>
                  </a:schemeClr>
                </a:solidFill>
                <a:latin typeface="Microsoft YaHei" panose="020B0503020204020204" pitchFamily="34" charset="-122"/>
                <a:ea typeface="Microsoft YaHei" panose="020B0503020204020204" pitchFamily="34" charset="-122"/>
              </a:rPr>
              <a:t>的值</a:t>
            </a:r>
            <a:endParaRPr lang="en-US" altLang="zh-CN" sz="1400" b="1" dirty="0">
              <a:solidFill>
                <a:schemeClr val="accent6">
                  <a:lumMod val="50000"/>
                </a:schemeClr>
              </a:solidFill>
              <a:latin typeface="Microsoft YaHei" panose="020B0503020204020204" pitchFamily="34" charset="-122"/>
              <a:ea typeface="Microsoft YaHei" panose="020B0503020204020204" pitchFamily="34" charset="-122"/>
            </a:endParaRPr>
          </a:p>
          <a:p>
            <a:pPr algn="ctr"/>
            <a:endParaRPr lang="en-US" altLang="zh-CN" sz="1400" b="1" dirty="0">
              <a:solidFill>
                <a:schemeClr val="accent6">
                  <a:lumMod val="50000"/>
                </a:schemeClr>
              </a:solidFill>
              <a:latin typeface="Microsoft YaHei" panose="020B0503020204020204" pitchFamily="34" charset="-122"/>
              <a:ea typeface="Microsoft YaHei" panose="020B0503020204020204" pitchFamily="34" charset="-122"/>
            </a:endParaRPr>
          </a:p>
          <a:p>
            <a:pPr algn="ctr"/>
            <a:r>
              <a:rPr lang="zh-CN" altLang="en-US" sz="1400" b="1" dirty="0">
                <a:solidFill>
                  <a:schemeClr val="accent6">
                    <a:lumMod val="50000"/>
                  </a:schemeClr>
                </a:solidFill>
                <a:latin typeface="Microsoft YaHei" panose="020B0503020204020204" pitchFamily="34" charset="-122"/>
                <a:ea typeface="Microsoft YaHei" panose="020B0503020204020204" pitchFamily="34" charset="-122"/>
              </a:rPr>
              <a:t>（如指数占</a:t>
            </a:r>
            <a:r>
              <a:rPr lang="en-US" altLang="zh-CN" sz="1400" b="1" dirty="0">
                <a:solidFill>
                  <a:schemeClr val="accent6">
                    <a:lumMod val="50000"/>
                  </a:schemeClr>
                </a:solidFill>
                <a:latin typeface="Microsoft YaHei" panose="020B0503020204020204" pitchFamily="34" charset="-122"/>
                <a:ea typeface="Microsoft YaHei" panose="020B0503020204020204" pitchFamily="34" charset="-122"/>
              </a:rPr>
              <a:t>8</a:t>
            </a:r>
            <a:r>
              <a:rPr lang="zh-CN" altLang="en-US" sz="1400" b="1" dirty="0">
                <a:solidFill>
                  <a:schemeClr val="accent6">
                    <a:lumMod val="50000"/>
                  </a:schemeClr>
                </a:solidFill>
                <a:latin typeface="Microsoft YaHei" panose="020B0503020204020204" pitchFamily="34" charset="-122"/>
                <a:ea typeface="Microsoft YaHei" panose="020B0503020204020204" pitchFamily="34" charset="-122"/>
              </a:rPr>
              <a:t>位，</a:t>
            </a:r>
            <a:r>
              <a:rPr lang="en-US" altLang="zh-CN" sz="1400" b="1" dirty="0" err="1">
                <a:solidFill>
                  <a:schemeClr val="accent6">
                    <a:lumMod val="50000"/>
                  </a:schemeClr>
                </a:solidFill>
                <a:latin typeface="Microsoft YaHei" panose="020B0503020204020204" pitchFamily="34" charset="-122"/>
                <a:ea typeface="Microsoft YaHei" panose="020B0503020204020204" pitchFamily="34" charset="-122"/>
              </a:rPr>
              <a:t>Biase</a:t>
            </a:r>
            <a:r>
              <a:rPr lang="zh-CN" altLang="en-US" sz="1400" b="1" dirty="0">
                <a:solidFill>
                  <a:schemeClr val="accent6">
                    <a:lumMod val="50000"/>
                  </a:schemeClr>
                </a:solidFill>
                <a:latin typeface="Microsoft YaHei" panose="020B0503020204020204" pitchFamily="34" charset="-122"/>
                <a:ea typeface="Microsoft YaHei" panose="020B0503020204020204" pitchFamily="34" charset="-122"/>
              </a:rPr>
              <a:t>为</a:t>
            </a:r>
            <a:r>
              <a:rPr lang="en-US" altLang="zh-CN" sz="1400" b="1" dirty="0">
                <a:solidFill>
                  <a:schemeClr val="accent6">
                    <a:lumMod val="50000"/>
                  </a:schemeClr>
                </a:solidFill>
                <a:latin typeface="Microsoft YaHei" panose="020B0503020204020204" pitchFamily="34" charset="-122"/>
                <a:ea typeface="Microsoft YaHei" panose="020B0503020204020204" pitchFamily="34" charset="-122"/>
              </a:rPr>
              <a:t>127</a:t>
            </a:r>
            <a:r>
              <a:rPr lang="zh-CN" altLang="en-US" sz="1400" b="1" dirty="0">
                <a:solidFill>
                  <a:schemeClr val="accent6">
                    <a:lumMod val="50000"/>
                  </a:schemeClr>
                </a:solidFill>
                <a:latin typeface="Microsoft YaHei" panose="020B0503020204020204" pitchFamily="34" charset="-122"/>
                <a:ea typeface="Microsoft YaHei" panose="020B0503020204020204" pitchFamily="34" charset="-122"/>
              </a:rPr>
              <a:t>，</a:t>
            </a:r>
            <a:endParaRPr lang="en-US" altLang="zh-CN" sz="1400" b="1" dirty="0">
              <a:solidFill>
                <a:schemeClr val="accent6">
                  <a:lumMod val="50000"/>
                </a:schemeClr>
              </a:solidFill>
              <a:latin typeface="Microsoft YaHei" panose="020B0503020204020204" pitchFamily="34" charset="-122"/>
              <a:ea typeface="Microsoft YaHei" panose="020B0503020204020204" pitchFamily="34" charset="-122"/>
            </a:endParaRPr>
          </a:p>
          <a:p>
            <a:pPr algn="ctr"/>
            <a:r>
              <a:rPr lang="zh-CN" altLang="en-US" sz="1400" b="1" dirty="0">
                <a:solidFill>
                  <a:schemeClr val="accent6">
                    <a:lumMod val="50000"/>
                  </a:schemeClr>
                </a:solidFill>
                <a:latin typeface="Microsoft YaHei" panose="020B0503020204020204" pitchFamily="34" charset="-122"/>
                <a:ea typeface="Microsoft YaHei" panose="020B0503020204020204" pitchFamily="34" charset="-122"/>
              </a:rPr>
              <a:t>指数是</a:t>
            </a:r>
            <a:r>
              <a:rPr lang="en-US" altLang="zh-CN" sz="1400" b="1" dirty="0">
                <a:solidFill>
                  <a:schemeClr val="accent6">
                    <a:lumMod val="50000"/>
                  </a:schemeClr>
                </a:solidFill>
                <a:latin typeface="Microsoft YaHei" panose="020B0503020204020204" pitchFamily="34" charset="-122"/>
                <a:ea typeface="Microsoft YaHei" panose="020B0503020204020204" pitchFamily="34" charset="-122"/>
              </a:rPr>
              <a:t>-127</a:t>
            </a:r>
            <a:r>
              <a:rPr lang="zh-CN" altLang="en-US" sz="1400" b="1" dirty="0">
                <a:solidFill>
                  <a:schemeClr val="accent6">
                    <a:lumMod val="50000"/>
                  </a:schemeClr>
                </a:solidFill>
                <a:latin typeface="Microsoft YaHei" panose="020B0503020204020204" pitchFamily="34" charset="-122"/>
                <a:ea typeface="Microsoft YaHei" panose="020B0503020204020204" pitchFamily="34" charset="-122"/>
              </a:rPr>
              <a:t>，则偏颇指数是</a:t>
            </a:r>
            <a:r>
              <a:rPr lang="en-US" altLang="zh-CN" sz="1400" b="1" dirty="0">
                <a:solidFill>
                  <a:schemeClr val="accent6">
                    <a:lumMod val="50000"/>
                  </a:schemeClr>
                </a:solidFill>
                <a:latin typeface="Microsoft YaHei" panose="020B0503020204020204" pitchFamily="34" charset="-122"/>
                <a:ea typeface="Microsoft YaHei" panose="020B0503020204020204" pitchFamily="34" charset="-122"/>
              </a:rPr>
              <a:t>0</a:t>
            </a:r>
            <a:r>
              <a:rPr lang="zh-CN" altLang="en-US" sz="1400" b="1" dirty="0">
                <a:solidFill>
                  <a:schemeClr val="accent6">
                    <a:lumMod val="50000"/>
                  </a:schemeClr>
                </a:solidFill>
                <a:latin typeface="Microsoft YaHei" panose="020B0503020204020204" pitchFamily="34" charset="-122"/>
                <a:ea typeface="Microsoft YaHei" panose="020B0503020204020204" pitchFamily="34" charset="-122"/>
              </a:rPr>
              <a:t>）</a:t>
            </a:r>
            <a:endParaRPr lang="en-US" altLang="zh-CN" sz="1400" b="1" dirty="0">
              <a:solidFill>
                <a:schemeClr val="accent6">
                  <a:lumMod val="50000"/>
                </a:schemeClr>
              </a:solidFill>
              <a:latin typeface="Microsoft YaHei" panose="020B0503020204020204" pitchFamily="34" charset="-122"/>
              <a:ea typeface="Microsoft YaHei" panose="020B0503020204020204" pitchFamily="34" charset="-122"/>
            </a:endParaRPr>
          </a:p>
          <a:p>
            <a:pPr algn="ctr"/>
            <a:endParaRPr lang="zh-CN" altLang="en-US" sz="1400" b="1" dirty="0">
              <a:solidFill>
                <a:schemeClr val="accent6">
                  <a:lumMod val="50000"/>
                </a:schemeClr>
              </a:solidFill>
              <a:latin typeface="Microsoft YaHei" panose="020B0503020204020204" pitchFamily="34" charset="-122"/>
              <a:ea typeface="Microsoft YaHei" panose="020B0503020204020204" pitchFamily="34" charset="-122"/>
            </a:endParaRPr>
          </a:p>
        </p:txBody>
      </p:sp>
      <p:sp>
        <p:nvSpPr>
          <p:cNvPr id="35" name="矩形 34">
            <a:extLst>
              <a:ext uri="{FF2B5EF4-FFF2-40B4-BE49-F238E27FC236}">
                <a16:creationId xmlns:a16="http://schemas.microsoft.com/office/drawing/2014/main" id="{AB33AFF1-3EE5-9D40-A6C2-7D8F9D55E25B}"/>
              </a:ext>
            </a:extLst>
          </p:cNvPr>
          <p:cNvSpPr/>
          <p:nvPr/>
        </p:nvSpPr>
        <p:spPr>
          <a:xfrm>
            <a:off x="3514560" y="4699336"/>
            <a:ext cx="5142753" cy="738664"/>
          </a:xfrm>
          <a:prstGeom prst="rect">
            <a:avLst/>
          </a:prstGeom>
        </p:spPr>
        <p:txBody>
          <a:bodyPr wrap="none">
            <a:spAutoFit/>
          </a:bodyPr>
          <a:lstStyle/>
          <a:p>
            <a:pPr algn="ctr"/>
            <a:r>
              <a:rPr lang="zh-CN" altLang="en-US" sz="1400" b="1" dirty="0">
                <a:latin typeface="Microsoft YaHei" panose="020B0503020204020204" pitchFamily="34" charset="-122"/>
                <a:ea typeface="Microsoft YaHei" panose="020B0503020204020204" pitchFamily="34" charset="-122"/>
              </a:rPr>
              <a:t>规范化尾数</a:t>
            </a:r>
            <a:endParaRPr lang="en-US" altLang="zh-CN" sz="1400" b="1" dirty="0">
              <a:latin typeface="Microsoft YaHei" panose="020B0503020204020204" pitchFamily="34" charset="-122"/>
              <a:ea typeface="Microsoft YaHei" panose="020B0503020204020204" pitchFamily="34" charset="-122"/>
            </a:endParaRPr>
          </a:p>
          <a:p>
            <a:pPr algn="ctr"/>
            <a:r>
              <a:rPr lang="en-US" altLang="zh-CN" sz="1400" b="1" dirty="0">
                <a:latin typeface="Microsoft YaHei" panose="020B0503020204020204" pitchFamily="34" charset="-122"/>
                <a:ea typeface="Microsoft YaHei" panose="020B0503020204020204" pitchFamily="34" charset="-122"/>
              </a:rPr>
              <a:t>The</a:t>
            </a:r>
            <a:r>
              <a:rPr lang="zh-CN" altLang="en-US" sz="1400" b="1" dirty="0">
                <a:latin typeface="Microsoft YaHei" panose="020B0503020204020204" pitchFamily="34" charset="-122"/>
                <a:ea typeface="Microsoft YaHei" panose="020B0503020204020204" pitchFamily="34" charset="-122"/>
              </a:rPr>
              <a:t> </a:t>
            </a:r>
            <a:r>
              <a:rPr lang="en-US" altLang="zh-CN" sz="1400" b="1" dirty="0" err="1">
                <a:latin typeface="Microsoft YaHei" panose="020B0503020204020204" pitchFamily="34" charset="-122"/>
                <a:ea typeface="Microsoft YaHei" panose="020B0503020204020204" pitchFamily="34" charset="-122"/>
              </a:rPr>
              <a:t>Normalised</a:t>
            </a:r>
            <a:r>
              <a:rPr lang="zh-CN" altLang="en-US" sz="1400" b="1" dirty="0">
                <a:latin typeface="Microsoft YaHei" panose="020B0503020204020204" pitchFamily="34" charset="-122"/>
                <a:ea typeface="Microsoft YaHei" panose="020B0503020204020204" pitchFamily="34" charset="-122"/>
              </a:rPr>
              <a:t> </a:t>
            </a:r>
            <a:r>
              <a:rPr lang="en-US" altLang="zh-CN" sz="1400" b="1" dirty="0">
                <a:latin typeface="Microsoft YaHei" panose="020B0503020204020204" pitchFamily="34" charset="-122"/>
                <a:ea typeface="Microsoft YaHei" panose="020B0503020204020204" pitchFamily="34" charset="-122"/>
              </a:rPr>
              <a:t>Mantissa</a:t>
            </a:r>
          </a:p>
          <a:p>
            <a:pPr algn="ctr"/>
            <a:r>
              <a:rPr lang="zh-CN" altLang="en-US" sz="1400" b="1" dirty="0">
                <a:latin typeface="Microsoft YaHei" panose="020B0503020204020204" pitchFamily="34" charset="-122"/>
                <a:ea typeface="Microsoft YaHei" panose="020B0503020204020204" pitchFamily="34" charset="-122"/>
              </a:rPr>
              <a:t>既然尾数的最高位一定是</a:t>
            </a:r>
            <a:r>
              <a:rPr lang="en-US" altLang="zh-CN" sz="1400" b="1" dirty="0">
                <a:latin typeface="Microsoft YaHei" panose="020B0503020204020204" pitchFamily="34" charset="-122"/>
                <a:ea typeface="Microsoft YaHei" panose="020B0503020204020204" pitchFamily="34" charset="-122"/>
              </a:rPr>
              <a:t>1</a:t>
            </a:r>
            <a:r>
              <a:rPr lang="zh-CN" altLang="en-US" sz="1400" b="1" dirty="0">
                <a:latin typeface="Microsoft YaHei" panose="020B0503020204020204" pitchFamily="34" charset="-122"/>
                <a:ea typeface="Microsoft YaHei" panose="020B0503020204020204" pitchFamily="34" charset="-122"/>
              </a:rPr>
              <a:t>，这就成为一种常识，不需要存储了</a:t>
            </a:r>
            <a:endParaRPr lang="en-US" altLang="zh-CN" sz="1400"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849480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a:t>3.1 </a:t>
            </a:r>
            <a:r>
              <a:rPr lang="zh-CN" altLang="en-US" dirty="0"/>
              <a:t>输</a:t>
            </a:r>
            <a:r>
              <a:rPr lang="zh-CN" altLang="en-US" dirty="0">
                <a:solidFill>
                  <a:prstClr val="white"/>
                </a:solidFill>
              </a:rPr>
              <a:t>出</a:t>
            </a:r>
            <a:r>
              <a:rPr lang="zh-CN" altLang="en-US" sz="2400" dirty="0">
                <a:solidFill>
                  <a:srgbClr val="FFFF00"/>
                </a:solidFill>
              </a:rPr>
              <a:t>：修饰符</a:t>
            </a:r>
            <a:endParaRPr lang="zh-CN" altLang="en-US" dirty="0"/>
          </a:p>
        </p:txBody>
      </p:sp>
      <p:sp>
        <p:nvSpPr>
          <p:cNvPr id="4" name="Date Placeholder 3"/>
          <p:cNvSpPr>
            <a:spLocks noGrp="1"/>
          </p:cNvSpPr>
          <p:nvPr>
            <p:ph type="dt" sz="half" idx="10"/>
          </p:nvPr>
        </p:nvSpPr>
        <p:spPr/>
        <p:txBody>
          <a:bodyPr/>
          <a:lstStyle/>
          <a:p>
            <a:fld id="{A463194D-577A-489A-85E3-D993CF256A1C}" type="datetime1">
              <a:rPr lang="zh-CN" altLang="en-US" smtClean="0"/>
              <a:t>2020/9/25</a:t>
            </a:fld>
            <a:endParaRPr lang="zh-CN" altLang="en-US"/>
          </a:p>
        </p:txBody>
      </p:sp>
      <p:sp>
        <p:nvSpPr>
          <p:cNvPr id="5" name="Footer Placeholder 4"/>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
        <p:nvSpPr>
          <p:cNvPr id="6" name="Slide Number Placeholder 5"/>
          <p:cNvSpPr>
            <a:spLocks noGrp="1"/>
          </p:cNvSpPr>
          <p:nvPr>
            <p:ph type="sldNum" sz="quarter" idx="12"/>
          </p:nvPr>
        </p:nvSpPr>
        <p:spPr/>
        <p:txBody>
          <a:bodyPr/>
          <a:lstStyle/>
          <a:p>
            <a:fld id="{57E71E5F-B3DE-4457-8F57-E0F998074911}" type="slidenum">
              <a:rPr lang="zh-CN" altLang="en-US" smtClean="0"/>
              <a:pPr/>
              <a:t>60</a:t>
            </a:fld>
            <a:endParaRPr lang="zh-CN" altLang="en-US"/>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856482143"/>
              </p:ext>
            </p:extLst>
          </p:nvPr>
        </p:nvGraphicFramePr>
        <p:xfrm>
          <a:off x="132348" y="1396032"/>
          <a:ext cx="3642069" cy="4368800"/>
        </p:xfrm>
        <a:graphic>
          <a:graphicData uri="http://schemas.openxmlformats.org/drawingml/2006/table">
            <a:tbl>
              <a:tblPr firstRow="1" bandRow="1">
                <a:tableStyleId>{5C22544A-7EE6-4342-B048-85BDC9FD1C3A}</a:tableStyleId>
              </a:tblPr>
              <a:tblGrid>
                <a:gridCol w="525413">
                  <a:extLst>
                    <a:ext uri="{9D8B030D-6E8A-4147-A177-3AD203B41FA5}">
                      <a16:colId xmlns:a16="http://schemas.microsoft.com/office/drawing/2014/main" val="20000"/>
                    </a:ext>
                  </a:extLst>
                </a:gridCol>
                <a:gridCol w="3116656">
                  <a:extLst>
                    <a:ext uri="{9D8B030D-6E8A-4147-A177-3AD203B41FA5}">
                      <a16:colId xmlns:a16="http://schemas.microsoft.com/office/drawing/2014/main" val="20001"/>
                    </a:ext>
                  </a:extLst>
                </a:gridCol>
              </a:tblGrid>
              <a:tr h="370840">
                <a:tc>
                  <a:txBody>
                    <a:bodyPr/>
                    <a:lstStyle/>
                    <a:p>
                      <a:pPr marL="0" indent="0" algn="ctr" defTabSz="914400" rtl="0" eaLnBrk="1" latinLnBrk="0" hangingPunct="1"/>
                      <a:r>
                        <a:rPr lang="zh-CN" altLang="en-US" sz="1600" kern="1200" dirty="0">
                          <a:solidFill>
                            <a:schemeClr val="tx1"/>
                          </a:solidFill>
                          <a:effectLst/>
                          <a:latin typeface="微软雅黑" panose="020B0503020204020204" pitchFamily="34" charset="-122"/>
                          <a:ea typeface="微软雅黑" panose="020B0503020204020204" pitchFamily="34" charset="-122"/>
                          <a:cs typeface="+mn-cs"/>
                        </a:rPr>
                        <a:t>修饰符</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zh-CN" altLang="en-US" sz="1600" kern="1200" dirty="0">
                          <a:solidFill>
                            <a:schemeClr val="tx1"/>
                          </a:solidFill>
                          <a:effectLst/>
                          <a:latin typeface="微软雅黑" panose="020B0503020204020204" pitchFamily="34" charset="-122"/>
                          <a:ea typeface="微软雅黑" panose="020B0503020204020204" pitchFamily="34" charset="-122"/>
                          <a:cs typeface="+mn-cs"/>
                        </a:rPr>
                        <a:t>功能</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marL="0" algn="ctr" defTabSz="914400" rtl="0" eaLnBrk="1" latinLnBrk="0" hangingPunct="1"/>
                      <a:r>
                        <a:rPr lang="en-US" altLang="zh-CN" sz="1600" kern="1200" dirty="0">
                          <a:solidFill>
                            <a:schemeClr val="tx1"/>
                          </a:solidFill>
                          <a:effectLst/>
                          <a:latin typeface="微软雅黑" panose="020B0503020204020204" pitchFamily="34" charset="-122"/>
                          <a:ea typeface="微软雅黑" panose="020B0503020204020204" pitchFamily="34" charset="-122"/>
                          <a:cs typeface="+mn-cs"/>
                        </a:rPr>
                        <a:t>m</a:t>
                      </a:r>
                      <a:endParaRPr lang="zh-CN" altLang="en-US" sz="1600" kern="1200" dirty="0">
                        <a:solidFill>
                          <a:schemeClr val="tx1"/>
                        </a:solidFill>
                        <a:effectLst/>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a:latin typeface="微软雅黑" panose="020B0503020204020204" pitchFamily="34" charset="-122"/>
                          <a:ea typeface="微软雅黑" panose="020B0503020204020204" pitchFamily="34" charset="-122"/>
                        </a:rPr>
                        <a:t>输出数据域宽：数据长度</a:t>
                      </a:r>
                      <a:r>
                        <a:rPr lang="en-US" altLang="zh-CN" sz="1600" dirty="0">
                          <a:latin typeface="微软雅黑" panose="020B0503020204020204" pitchFamily="34" charset="-122"/>
                          <a:ea typeface="微软雅黑" panose="020B0503020204020204" pitchFamily="34" charset="-122"/>
                        </a:rPr>
                        <a:t>&lt;m,</a:t>
                      </a:r>
                      <a:r>
                        <a:rPr lang="zh-CN" altLang="en-US" sz="1600" dirty="0">
                          <a:latin typeface="微软雅黑" panose="020B0503020204020204" pitchFamily="34" charset="-122"/>
                          <a:ea typeface="微软雅黑" panose="020B0503020204020204" pitchFamily="34" charset="-122"/>
                        </a:rPr>
                        <a:t>左补空格</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否则按实际输出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rowSpan="2">
                  <a:txBody>
                    <a:bodyPr/>
                    <a:lstStyle/>
                    <a:p>
                      <a:pPr marL="0" algn="ctr" defTabSz="914400" rtl="0" eaLnBrk="1" latinLnBrk="0" hangingPunct="1"/>
                      <a:r>
                        <a:rPr lang="en-US" altLang="zh-CN" sz="1600" kern="1200" dirty="0">
                          <a:solidFill>
                            <a:schemeClr val="tx1"/>
                          </a:solidFill>
                          <a:effectLst/>
                          <a:latin typeface="微软雅黑" panose="020B0503020204020204" pitchFamily="34" charset="-122"/>
                          <a:ea typeface="微软雅黑" panose="020B0503020204020204" pitchFamily="34" charset="-122"/>
                          <a:cs typeface="+mn-cs"/>
                        </a:rPr>
                        <a:t>.n</a:t>
                      </a:r>
                      <a:endParaRPr lang="zh-CN" altLang="en-US" sz="1600" kern="1200" dirty="0">
                        <a:solidFill>
                          <a:schemeClr val="tx1"/>
                        </a:solidFill>
                        <a:effectLst/>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eaLnBrk="1" hangingPunct="1"/>
                      <a:r>
                        <a:rPr lang="zh-CN" altLang="en-US" sz="1600" dirty="0">
                          <a:latin typeface="微软雅黑" panose="020B0503020204020204" pitchFamily="34" charset="-122"/>
                          <a:ea typeface="微软雅黑" panose="020B0503020204020204" pitchFamily="34" charset="-122"/>
                        </a:rPr>
                        <a:t>对实数，小数点后位数</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四舍五入</a:t>
                      </a:r>
                      <a:r>
                        <a:rPr lang="en-US" altLang="zh-CN" sz="1600" dirty="0">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vMerge="1">
                  <a:txBody>
                    <a:bodyPr/>
                    <a:lstStyle/>
                    <a:p>
                      <a:pPr marL="0" algn="ctr" defTabSz="914400" rtl="0" eaLnBrk="1" latinLnBrk="0" hangingPunct="1"/>
                      <a:endParaRPr lang="zh-CN" altLang="en-US" sz="1600" kern="1200" dirty="0">
                        <a:solidFill>
                          <a:schemeClr val="tx1"/>
                        </a:solidFill>
                        <a:effectLst/>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a:latin typeface="微软雅黑" panose="020B0503020204020204" pitchFamily="34" charset="-122"/>
                          <a:ea typeface="微软雅黑" panose="020B0503020204020204" pitchFamily="34" charset="-122"/>
                        </a:rPr>
                        <a:t>对字符串，实际输出位数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marL="0" algn="ctr" defTabSz="914400" rtl="0" eaLnBrk="1" latinLnBrk="0" hangingPunct="1"/>
                      <a:r>
                        <a:rPr lang="en-US" altLang="zh-CN" sz="1600" kern="1200" dirty="0">
                          <a:solidFill>
                            <a:schemeClr val="tx1"/>
                          </a:solidFill>
                          <a:effectLst/>
                          <a:latin typeface="微软雅黑" panose="020B0503020204020204" pitchFamily="34" charset="-122"/>
                          <a:ea typeface="微软雅黑" panose="020B0503020204020204" pitchFamily="34" charset="-122"/>
                          <a:cs typeface="+mn-cs"/>
                        </a:rPr>
                        <a:t>-</a:t>
                      </a:r>
                      <a:endParaRPr lang="zh-CN" altLang="en-US" sz="1600" kern="1200" dirty="0">
                        <a:solidFill>
                          <a:schemeClr val="tx1"/>
                        </a:solidFill>
                        <a:effectLst/>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a:latin typeface="微软雅黑" panose="020B0503020204020204" pitchFamily="34" charset="-122"/>
                          <a:ea typeface="微软雅黑" panose="020B0503020204020204" pitchFamily="34" charset="-122"/>
                        </a:rPr>
                        <a:t>在域内左对齐（缺省右对齐</a:t>
                      </a:r>
                      <a:r>
                        <a:rPr lang="en-US" altLang="zh-CN" sz="1600" dirty="0">
                          <a:latin typeface="微软雅黑" panose="020B0503020204020204" pitchFamily="34" charset="-122"/>
                          <a:ea typeface="微软雅黑" panose="020B0503020204020204" pitchFamily="34" charset="-122"/>
                        </a:rPr>
                        <a:t>)</a:t>
                      </a:r>
                      <a:endParaRPr lang="zh-CN" altLang="en-US" sz="1600" kern="1200" dirty="0">
                        <a:solidFill>
                          <a:schemeClr val="tx1"/>
                        </a:solidFill>
                        <a:effectLst/>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marL="0" algn="ctr" defTabSz="914400" rtl="0" eaLnBrk="1" latinLnBrk="0" hangingPunct="1"/>
                      <a:r>
                        <a:rPr lang="en-US" altLang="zh-CN" sz="1600" kern="1200" dirty="0">
                          <a:solidFill>
                            <a:schemeClr val="tx1"/>
                          </a:solidFill>
                          <a:effectLst/>
                          <a:latin typeface="微软雅黑" panose="020B0503020204020204" pitchFamily="34" charset="-122"/>
                          <a:ea typeface="微软雅黑" panose="020B0503020204020204" pitchFamily="34" charset="-122"/>
                          <a:cs typeface="+mn-cs"/>
                        </a:rPr>
                        <a:t>+</a:t>
                      </a:r>
                      <a:endParaRPr lang="zh-CN" altLang="en-US" sz="1600" kern="1200" dirty="0">
                        <a:solidFill>
                          <a:schemeClr val="tx1"/>
                        </a:solidFill>
                        <a:effectLst/>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a:latin typeface="微软雅黑" panose="020B0503020204020204" pitchFamily="34" charset="-122"/>
                          <a:ea typeface="微软雅黑" panose="020B0503020204020204" pitchFamily="34" charset="-122"/>
                        </a:rPr>
                        <a:t>有符号数</a:t>
                      </a:r>
                      <a:r>
                        <a:rPr lang="zh-CN" altLang="zh-CN" sz="1600" dirty="0">
                          <a:latin typeface="微软雅黑" panose="020B0503020204020204" pitchFamily="34" charset="-122"/>
                          <a:ea typeface="微软雅黑" panose="020B0503020204020204" pitchFamily="34" charset="-122"/>
                        </a:rPr>
                        <a:t>的正数前显示(+)</a:t>
                      </a:r>
                      <a:endParaRPr lang="zh-CN" altLang="en-US" sz="1600" kern="1200" dirty="0">
                        <a:solidFill>
                          <a:schemeClr val="tx1"/>
                        </a:solidFill>
                        <a:effectLst/>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70840">
                <a:tc>
                  <a:txBody>
                    <a:bodyPr/>
                    <a:lstStyle/>
                    <a:p>
                      <a:pPr marL="0" algn="ctr" defTabSz="914400" rtl="0" eaLnBrk="1" latinLnBrk="0" hangingPunct="1"/>
                      <a:r>
                        <a:rPr lang="en-US" altLang="zh-CN" sz="1600" kern="1200" dirty="0">
                          <a:solidFill>
                            <a:schemeClr val="tx1"/>
                          </a:solidFill>
                          <a:effectLst/>
                          <a:latin typeface="微软雅黑" panose="020B0503020204020204" pitchFamily="34" charset="-122"/>
                          <a:ea typeface="微软雅黑" panose="020B0503020204020204" pitchFamily="34" charset="-122"/>
                          <a:cs typeface="+mn-cs"/>
                        </a:rPr>
                        <a:t>0</a:t>
                      </a:r>
                      <a:endParaRPr lang="zh-CN" altLang="en-US" sz="1600" kern="1200" dirty="0">
                        <a:solidFill>
                          <a:schemeClr val="tx1"/>
                        </a:solidFill>
                        <a:effectLst/>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a:latin typeface="微软雅黑" panose="020B0503020204020204" pitchFamily="34" charset="-122"/>
                          <a:ea typeface="微软雅黑" panose="020B0503020204020204" pitchFamily="34" charset="-122"/>
                        </a:rPr>
                        <a:t>左面不使用的空位置自动填</a:t>
                      </a:r>
                      <a:r>
                        <a:rPr lang="en-US" altLang="zh-CN" sz="1600" dirty="0">
                          <a:latin typeface="微软雅黑" panose="020B0503020204020204" pitchFamily="34" charset="-122"/>
                          <a:ea typeface="微软雅黑" panose="020B0503020204020204" pitchFamily="34" charset="-122"/>
                        </a:rPr>
                        <a:t>0</a:t>
                      </a:r>
                      <a:endParaRPr lang="zh-CN" altLang="en-US" sz="1600" kern="1200" dirty="0">
                        <a:solidFill>
                          <a:schemeClr val="tx1"/>
                        </a:solidFill>
                        <a:effectLst/>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70840">
                <a:tc>
                  <a:txBody>
                    <a:bodyPr/>
                    <a:lstStyle/>
                    <a:p>
                      <a:pPr marL="0" algn="ctr" defTabSz="914400" rtl="0" eaLnBrk="1" latinLnBrk="0" hangingPunct="1"/>
                      <a:r>
                        <a:rPr lang="en-US" altLang="zh-CN" sz="1600" kern="1200" dirty="0">
                          <a:solidFill>
                            <a:schemeClr val="tx1"/>
                          </a:solidFill>
                          <a:effectLst/>
                          <a:latin typeface="微软雅黑" panose="020B0503020204020204" pitchFamily="34" charset="-122"/>
                          <a:ea typeface="微软雅黑" panose="020B0503020204020204" pitchFamily="34" charset="-122"/>
                          <a:cs typeface="+mn-cs"/>
                        </a:rPr>
                        <a:t>#</a:t>
                      </a:r>
                      <a:endParaRPr lang="zh-CN" altLang="en-US" sz="1600" kern="1200" dirty="0">
                        <a:solidFill>
                          <a:schemeClr val="tx1"/>
                        </a:solidFill>
                        <a:effectLst/>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dirty="0">
                          <a:latin typeface="微软雅黑" panose="020B0503020204020204" pitchFamily="34" charset="-122"/>
                          <a:ea typeface="微软雅黑" panose="020B0503020204020204" pitchFamily="34" charset="-122"/>
                        </a:rPr>
                        <a:t>显示八进制和十六进制前导</a:t>
                      </a:r>
                      <a:r>
                        <a:rPr lang="zh-CN" altLang="en-US" sz="1600" dirty="0">
                          <a:latin typeface="微软雅黑" panose="020B0503020204020204" pitchFamily="34" charset="-122"/>
                          <a:ea typeface="微软雅黑" panose="020B0503020204020204" pitchFamily="34" charset="-122"/>
                        </a:rPr>
                        <a:t>符</a:t>
                      </a:r>
                      <a:endParaRPr lang="en-US" altLang="zh-CN" sz="16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370840">
                <a:tc rowSpan="2">
                  <a:txBody>
                    <a:bodyPr/>
                    <a:lstStyle/>
                    <a:p>
                      <a:pPr marL="0" algn="ctr" defTabSz="914400" rtl="0" eaLnBrk="1" latinLnBrk="0" hangingPunct="1"/>
                      <a:r>
                        <a:rPr lang="en-US" altLang="zh-CN" sz="1600" kern="1200" dirty="0">
                          <a:solidFill>
                            <a:schemeClr val="tx1"/>
                          </a:solidFill>
                          <a:effectLst/>
                          <a:latin typeface="Arial" panose="020B0604020202020204" pitchFamily="34" charset="0"/>
                          <a:ea typeface="微软雅黑" panose="020B0503020204020204" pitchFamily="34" charset="-122"/>
                          <a:cs typeface="Arial" panose="020B0604020202020204" pitchFamily="34" charset="0"/>
                        </a:rPr>
                        <a:t>l/L</a:t>
                      </a:r>
                      <a:endParaRPr lang="zh-CN" altLang="en-US" sz="1600" kern="1200" dirty="0">
                        <a:solidFill>
                          <a:schemeClr val="tx1"/>
                        </a:solidFill>
                        <a:effectLst/>
                        <a:latin typeface="Arial" panose="020B0604020202020204" pitchFamily="34" charset="0"/>
                        <a:ea typeface="微软雅黑" panose="020B0503020204020204" pitchFamily="34" charset="-122"/>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eaLnBrk="1" hangingPunct="1"/>
                      <a:r>
                        <a:rPr lang="zh-CN" altLang="zh-CN" sz="1600" dirty="0">
                          <a:latin typeface="微软雅黑" panose="020B0503020204020204" pitchFamily="34" charset="-122"/>
                          <a:ea typeface="微软雅黑" panose="020B0503020204020204" pitchFamily="34" charset="-122"/>
                        </a:rPr>
                        <a:t>在</a:t>
                      </a:r>
                      <a:r>
                        <a:rPr lang="en-US" altLang="zh-CN" sz="1600" dirty="0" err="1">
                          <a:latin typeface="微软雅黑" panose="020B0503020204020204" pitchFamily="34" charset="-122"/>
                          <a:ea typeface="微软雅黑" panose="020B0503020204020204" pitchFamily="34" charset="-122"/>
                        </a:rPr>
                        <a:t>d,o,x,u</a:t>
                      </a:r>
                      <a:r>
                        <a:rPr lang="zh-CN" altLang="zh-CN" sz="1600" dirty="0">
                          <a:latin typeface="微软雅黑" panose="020B0503020204020204" pitchFamily="34" charset="-122"/>
                          <a:ea typeface="微软雅黑" panose="020B0503020204020204" pitchFamily="34" charset="-122"/>
                        </a:rPr>
                        <a:t>前，输出精度为</a:t>
                      </a:r>
                      <a:r>
                        <a:rPr lang="en-US" altLang="zh-CN" sz="1600" dirty="0">
                          <a:latin typeface="微软雅黑" panose="020B0503020204020204" pitchFamily="34" charset="-122"/>
                          <a:ea typeface="微软雅黑" panose="020B0503020204020204" pitchFamily="34" charset="-122"/>
                        </a:rPr>
                        <a:t>long</a:t>
                      </a:r>
                      <a:r>
                        <a:rPr lang="zh-CN" altLang="zh-CN" sz="1600" dirty="0">
                          <a:latin typeface="微软雅黑" panose="020B0503020204020204" pitchFamily="34" charset="-122"/>
                          <a:ea typeface="微软雅黑" panose="020B0503020204020204" pitchFamily="34" charset="-122"/>
                        </a:rPr>
                        <a:t>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370840">
                <a:tc vMerge="1">
                  <a:txBody>
                    <a:bodyPr/>
                    <a:lstStyle/>
                    <a:p>
                      <a:pPr marL="0" algn="ctr" defTabSz="914400" rtl="0" eaLnBrk="1" latinLnBrk="0" hangingPunct="1"/>
                      <a:endParaRPr lang="zh-CN" altLang="en-US" sz="1600" kern="1200" dirty="0">
                        <a:solidFill>
                          <a:schemeClr val="tx1"/>
                        </a:solidFill>
                        <a:effectLst/>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dirty="0">
                          <a:latin typeface="微软雅黑" panose="020B0503020204020204" pitchFamily="34" charset="-122"/>
                          <a:ea typeface="微软雅黑" panose="020B0503020204020204" pitchFamily="34" charset="-122"/>
                        </a:rPr>
                        <a:t>在</a:t>
                      </a:r>
                      <a:r>
                        <a:rPr lang="en-US" altLang="zh-CN" sz="1600" dirty="0" err="1">
                          <a:latin typeface="微软雅黑" panose="020B0503020204020204" pitchFamily="34" charset="-122"/>
                          <a:ea typeface="微软雅黑" panose="020B0503020204020204" pitchFamily="34" charset="-122"/>
                        </a:rPr>
                        <a:t>e,f,g</a:t>
                      </a:r>
                      <a:r>
                        <a:rPr lang="zh-CN" altLang="zh-CN" sz="1600" dirty="0">
                          <a:latin typeface="微软雅黑" panose="020B0503020204020204" pitchFamily="34" charset="-122"/>
                          <a:ea typeface="微软雅黑" panose="020B0503020204020204" pitchFamily="34" charset="-122"/>
                        </a:rPr>
                        <a:t>前，输出精度为</a:t>
                      </a:r>
                      <a:r>
                        <a:rPr lang="en-US" altLang="zh-CN" sz="1600" dirty="0">
                          <a:latin typeface="微软雅黑" panose="020B0503020204020204" pitchFamily="34" charset="-122"/>
                          <a:ea typeface="微软雅黑" panose="020B0503020204020204" pitchFamily="34" charset="-122"/>
                        </a:rPr>
                        <a:t>double</a:t>
                      </a:r>
                      <a:r>
                        <a:rPr lang="zh-CN" altLang="zh-CN" sz="1600" dirty="0">
                          <a:latin typeface="微软雅黑" panose="020B0503020204020204" pitchFamily="34" charset="-122"/>
                          <a:ea typeface="微软雅黑" panose="020B0503020204020204" pitchFamily="34" charset="-122"/>
                        </a:rPr>
                        <a:t>型</a:t>
                      </a:r>
                      <a:endParaRPr lang="zh-CN" altLang="en-US" sz="16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bl>
          </a:graphicData>
        </a:graphic>
      </p:graphicFrame>
      <p:sp>
        <p:nvSpPr>
          <p:cNvPr id="10" name="Text Box 3"/>
          <p:cNvSpPr txBox="1">
            <a:spLocks noChangeArrowheads="1"/>
          </p:cNvSpPr>
          <p:nvPr/>
        </p:nvSpPr>
        <p:spPr bwMode="auto">
          <a:xfrm>
            <a:off x="4085646" y="1673031"/>
            <a:ext cx="4562475" cy="2488016"/>
          </a:xfrm>
          <a:prstGeom prst="rect">
            <a:avLst/>
          </a:prstGeom>
          <a:solidFill>
            <a:schemeClr val="accent6">
              <a:lumMod val="40000"/>
              <a:lumOff val="60000"/>
            </a:schemeClr>
          </a:solidFill>
          <a:ln>
            <a:noFill/>
          </a:ln>
        </p:spPr>
        <p:txBody>
          <a:bodyPr wrap="square" lIns="90000" tIns="46800" rIns="90000" bIns="46800" anchor="t">
            <a:noAutofit/>
          </a:bodyPr>
          <a:lstStyle>
            <a:defPPr>
              <a:defRPr lang="zh-CN"/>
            </a:defPPr>
            <a:lvl1pPr>
              <a:lnSpc>
                <a:spcPct val="100000"/>
              </a:lnSpc>
              <a:spcBef>
                <a:spcPts val="0"/>
              </a:spcBef>
              <a:defRPr>
                <a:latin typeface="+mj-lt"/>
                <a:ea typeface="微软雅黑" panose="020B0503020204020204" pitchFamily="34" charset="-122"/>
              </a:defRPr>
            </a:lvl1pPr>
            <a:lvl2pPr marL="533400" lvl="1" indent="0">
              <a:lnSpc>
                <a:spcPct val="90000"/>
              </a:lnSpc>
              <a:spcBef>
                <a:spcPts val="1000"/>
              </a:spcBef>
              <a:defRPr>
                <a:latin typeface="+mj-lt"/>
                <a:ea typeface="微软雅黑" panose="020B0503020204020204" pitchFamily="34" charset="-122"/>
              </a:defRPr>
            </a:lvl2pPr>
            <a:lvl3pPr marL="1143000" indent="-228600" eaLnBrk="0" hangingPunct="0">
              <a:defRPr>
                <a:latin typeface="Verdana" panose="020B0604030504040204" pitchFamily="34" charset="0"/>
                <a:ea typeface="宋体" panose="02010600030101010101" pitchFamily="2" charset="-122"/>
              </a:defRPr>
            </a:lvl3pPr>
            <a:lvl4pPr marL="1600200" indent="-228600" eaLnBrk="0" hangingPunct="0">
              <a:defRPr>
                <a:latin typeface="Verdana" panose="020B0604030504040204" pitchFamily="34" charset="0"/>
                <a:ea typeface="宋体" panose="02010600030101010101" pitchFamily="2" charset="-122"/>
              </a:defRPr>
            </a:lvl4pPr>
            <a:lvl5pPr marL="2057400" indent="-228600" eaLnBrk="0" hangingPunct="0">
              <a:defRPr>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latin typeface="Verdana" panose="020B0604030504040204" pitchFamily="34" charset="0"/>
                <a:ea typeface="宋体" panose="02010600030101010101" pitchFamily="2" charset="-122"/>
              </a:defRPr>
            </a:lvl9pPr>
          </a:lstStyle>
          <a:p>
            <a:r>
              <a:rPr lang="en" altLang="zh-CN" sz="1400" dirty="0" err="1">
                <a:solidFill>
                  <a:srgbClr val="AA0D91"/>
                </a:solidFill>
                <a:latin typeface="Menlo" panose="020B0609030804020204" pitchFamily="49" charset="0"/>
              </a:rPr>
              <a:t>int</a:t>
            </a:r>
            <a:r>
              <a:rPr lang="en" altLang="zh-CN" sz="1400" dirty="0">
                <a:solidFill>
                  <a:srgbClr val="000000"/>
                </a:solidFill>
                <a:latin typeface="Menlo" panose="020B0609030804020204" pitchFamily="49" charset="0"/>
              </a:rPr>
              <a:t>   a = </a:t>
            </a:r>
            <a:r>
              <a:rPr lang="en" altLang="zh-CN" sz="1400" dirty="0">
                <a:solidFill>
                  <a:srgbClr val="1C00CF"/>
                </a:solidFill>
                <a:latin typeface="Menlo" panose="020B0609030804020204" pitchFamily="49" charset="0"/>
              </a:rPr>
              <a:t>1234</a:t>
            </a:r>
            <a:r>
              <a:rPr lang="en" altLang="zh-CN" sz="1400" dirty="0">
                <a:solidFill>
                  <a:srgbClr val="000000"/>
                </a:solidFill>
                <a:latin typeface="Menlo" panose="020B0609030804020204" pitchFamily="49" charset="0"/>
              </a:rPr>
              <a:t>;</a:t>
            </a:r>
          </a:p>
          <a:p>
            <a:r>
              <a:rPr lang="en" altLang="zh-CN" sz="1400" dirty="0">
                <a:solidFill>
                  <a:srgbClr val="AA0D91"/>
                </a:solidFill>
                <a:latin typeface="Menlo" panose="020B0609030804020204" pitchFamily="49" charset="0"/>
              </a:rPr>
              <a:t>float</a:t>
            </a:r>
            <a:r>
              <a:rPr lang="en" altLang="zh-CN" sz="1400" dirty="0">
                <a:solidFill>
                  <a:srgbClr val="000000"/>
                </a:solidFill>
                <a:latin typeface="Menlo" panose="020B0609030804020204" pitchFamily="49" charset="0"/>
              </a:rPr>
              <a:t> f = </a:t>
            </a:r>
            <a:r>
              <a:rPr lang="en" altLang="zh-CN" sz="1400" dirty="0">
                <a:solidFill>
                  <a:srgbClr val="1C00CF"/>
                </a:solidFill>
                <a:latin typeface="Menlo" panose="020B0609030804020204" pitchFamily="49" charset="0"/>
              </a:rPr>
              <a:t>123.456f</a:t>
            </a:r>
            <a:r>
              <a:rPr lang="en" altLang="zh-CN" sz="1400" dirty="0">
                <a:solidFill>
                  <a:srgbClr val="000000"/>
                </a:solidFill>
                <a:latin typeface="Menlo" panose="020B0609030804020204" pitchFamily="49" charset="0"/>
              </a:rPr>
              <a:t>;</a:t>
            </a:r>
          </a:p>
          <a:p>
            <a:r>
              <a:rPr lang="en" altLang="zh-CN" sz="1400" dirty="0">
                <a:solidFill>
                  <a:srgbClr val="AA0D91"/>
                </a:solidFill>
                <a:latin typeface="Menlo" panose="020B0609030804020204" pitchFamily="49" charset="0"/>
              </a:rPr>
              <a:t>static</a:t>
            </a:r>
            <a:r>
              <a:rPr lang="en" altLang="zh-CN" sz="1400" dirty="0">
                <a:solidFill>
                  <a:srgbClr val="000000"/>
                </a:solidFill>
                <a:latin typeface="Menlo" panose="020B0609030804020204" pitchFamily="49" charset="0"/>
              </a:rPr>
              <a:t> </a:t>
            </a:r>
            <a:r>
              <a:rPr lang="en" altLang="zh-CN" sz="1400" dirty="0">
                <a:solidFill>
                  <a:srgbClr val="AA0D91"/>
                </a:solidFill>
                <a:latin typeface="Menlo" panose="020B0609030804020204" pitchFamily="49" charset="0"/>
              </a:rPr>
              <a:t>char</a:t>
            </a:r>
            <a:r>
              <a:rPr lang="en" altLang="zh-CN" sz="1400" dirty="0">
                <a:solidFill>
                  <a:srgbClr val="000000"/>
                </a:solidFill>
                <a:latin typeface="Menlo" panose="020B0609030804020204" pitchFamily="49" charset="0"/>
              </a:rPr>
              <a:t> c[] = </a:t>
            </a:r>
            <a:r>
              <a:rPr lang="en" altLang="zh-CN" sz="1400" dirty="0">
                <a:solidFill>
                  <a:srgbClr val="C41A16"/>
                </a:solidFill>
                <a:latin typeface="Menlo" panose="020B0609030804020204" pitchFamily="49" charset="0"/>
              </a:rPr>
              <a:t>"</a:t>
            </a:r>
            <a:r>
              <a:rPr lang="en" altLang="zh-CN" sz="1400" dirty="0" err="1">
                <a:solidFill>
                  <a:srgbClr val="C41A16"/>
                </a:solidFill>
                <a:latin typeface="Menlo" panose="020B0609030804020204" pitchFamily="49" charset="0"/>
              </a:rPr>
              <a:t>Hello,world</a:t>
            </a:r>
            <a:r>
              <a:rPr lang="en" altLang="zh-CN" sz="1400" dirty="0">
                <a:solidFill>
                  <a:srgbClr val="C41A16"/>
                </a:solidFill>
                <a:latin typeface="Menlo" panose="020B0609030804020204" pitchFamily="49" charset="0"/>
              </a:rPr>
              <a:t>!"</a:t>
            </a:r>
            <a:r>
              <a:rPr lang="en" altLang="zh-CN" sz="1400" dirty="0">
                <a:solidFill>
                  <a:srgbClr val="000000"/>
                </a:solidFill>
                <a:latin typeface="Menlo" panose="020B0609030804020204" pitchFamily="49" charset="0"/>
              </a:rPr>
              <a:t>;</a:t>
            </a:r>
            <a:endParaRPr lang="en" altLang="zh-CN" sz="1400" dirty="0">
              <a:solidFill>
                <a:srgbClr val="C41A16"/>
              </a:solidFill>
              <a:latin typeface="Menlo" panose="020B0609030804020204" pitchFamily="49" charset="0"/>
            </a:endParaRPr>
          </a:p>
          <a:p>
            <a:r>
              <a:rPr lang="en" altLang="zh-CN" sz="1400" dirty="0" err="1">
                <a:solidFill>
                  <a:srgbClr val="2E0D6E"/>
                </a:solidFill>
                <a:latin typeface="Menlo" panose="020B0609030804020204" pitchFamily="49" charset="0"/>
              </a:rPr>
              <a:t>printf</a:t>
            </a:r>
            <a:r>
              <a:rPr lang="en" altLang="zh-CN" sz="1400" dirty="0">
                <a:solidFill>
                  <a:srgbClr val="000000"/>
                </a:solidFill>
                <a:latin typeface="Menlo" panose="020B0609030804020204" pitchFamily="49" charset="0"/>
              </a:rPr>
              <a:t>(</a:t>
            </a:r>
            <a:r>
              <a:rPr lang="en" altLang="zh-CN" sz="1400" dirty="0">
                <a:solidFill>
                  <a:srgbClr val="C41A16"/>
                </a:solidFill>
                <a:latin typeface="Menlo" panose="020B0609030804020204" pitchFamily="49" charset="0"/>
              </a:rPr>
              <a:t>"%8d,%-8d\n"</a:t>
            </a:r>
            <a:r>
              <a:rPr lang="en" altLang="zh-CN" sz="1400" dirty="0">
                <a:solidFill>
                  <a:srgbClr val="000000"/>
                </a:solidFill>
                <a:latin typeface="Menlo" panose="020B0609030804020204" pitchFamily="49" charset="0"/>
              </a:rPr>
              <a:t>, a, a);</a:t>
            </a:r>
          </a:p>
          <a:p>
            <a:r>
              <a:rPr lang="en" altLang="zh-CN" sz="1400" dirty="0">
                <a:solidFill>
                  <a:srgbClr val="000000"/>
                </a:solidFill>
                <a:latin typeface="Menlo" panose="020B0609030804020204" pitchFamily="49" charset="0"/>
              </a:rPr>
              <a:t>    </a:t>
            </a:r>
          </a:p>
          <a:p>
            <a:r>
              <a:rPr lang="en" altLang="zh-CN" sz="1400" dirty="0" err="1">
                <a:solidFill>
                  <a:srgbClr val="2E0D6E"/>
                </a:solidFill>
                <a:latin typeface="Menlo" panose="020B0609030804020204" pitchFamily="49" charset="0"/>
              </a:rPr>
              <a:t>printf</a:t>
            </a:r>
            <a:r>
              <a:rPr lang="en" altLang="zh-CN" sz="1400" dirty="0">
                <a:solidFill>
                  <a:srgbClr val="000000"/>
                </a:solidFill>
                <a:latin typeface="Menlo" panose="020B0609030804020204" pitchFamily="49" charset="0"/>
              </a:rPr>
              <a:t>(</a:t>
            </a:r>
            <a:r>
              <a:rPr lang="en" altLang="zh-CN" sz="1400" dirty="0">
                <a:solidFill>
                  <a:srgbClr val="C41A16"/>
                </a:solidFill>
                <a:latin typeface="Menlo" panose="020B0609030804020204" pitchFamily="49" charset="0"/>
              </a:rPr>
              <a:t>"%10.2f,%-10.1f\n"</a:t>
            </a:r>
            <a:r>
              <a:rPr lang="en" altLang="zh-CN" sz="1400" dirty="0">
                <a:solidFill>
                  <a:srgbClr val="000000"/>
                </a:solidFill>
                <a:latin typeface="Menlo" panose="020B0609030804020204" pitchFamily="49" charset="0"/>
              </a:rPr>
              <a:t>, f, f);</a:t>
            </a:r>
            <a:endParaRPr lang="en" altLang="zh-CN" sz="1400" dirty="0">
              <a:solidFill>
                <a:srgbClr val="C41A16"/>
              </a:solidFill>
              <a:latin typeface="Menlo" panose="020B0609030804020204" pitchFamily="49" charset="0"/>
            </a:endParaRPr>
          </a:p>
          <a:p>
            <a:r>
              <a:rPr lang="en" altLang="zh-CN" sz="1400" dirty="0">
                <a:solidFill>
                  <a:srgbClr val="000000"/>
                </a:solidFill>
                <a:latin typeface="Menlo" panose="020B0609030804020204" pitchFamily="49" charset="0"/>
              </a:rPr>
              <a:t>    </a:t>
            </a:r>
          </a:p>
          <a:p>
            <a:r>
              <a:rPr lang="en" altLang="zh-CN" sz="1400" dirty="0" err="1">
                <a:solidFill>
                  <a:srgbClr val="2E0D6E"/>
                </a:solidFill>
                <a:latin typeface="Menlo" panose="020B0609030804020204" pitchFamily="49" charset="0"/>
              </a:rPr>
              <a:t>printf</a:t>
            </a:r>
            <a:r>
              <a:rPr lang="en" altLang="zh-CN" sz="1400" dirty="0">
                <a:solidFill>
                  <a:srgbClr val="000000"/>
                </a:solidFill>
                <a:latin typeface="Menlo" panose="020B0609030804020204" pitchFamily="49" charset="0"/>
              </a:rPr>
              <a:t>(</a:t>
            </a:r>
            <a:r>
              <a:rPr lang="en" altLang="zh-CN" sz="1400" dirty="0">
                <a:solidFill>
                  <a:srgbClr val="C41A16"/>
                </a:solidFill>
                <a:latin typeface="Menlo" panose="020B0609030804020204" pitchFamily="49" charset="0"/>
              </a:rPr>
              <a:t>"%10.5s,%-10.3s\n"</a:t>
            </a:r>
            <a:r>
              <a:rPr lang="en" altLang="zh-CN" sz="1400" dirty="0">
                <a:solidFill>
                  <a:srgbClr val="000000"/>
                </a:solidFill>
                <a:latin typeface="Menlo" panose="020B0609030804020204" pitchFamily="49" charset="0"/>
              </a:rPr>
              <a:t>, c, c);</a:t>
            </a:r>
            <a:endParaRPr lang="en" altLang="zh-CN" sz="1400" dirty="0">
              <a:solidFill>
                <a:srgbClr val="C41A16"/>
              </a:solidFill>
              <a:latin typeface="Menlo" panose="020B0609030804020204" pitchFamily="49" charset="0"/>
            </a:endParaRPr>
          </a:p>
          <a:p>
            <a:endParaRPr lang="en-US" altLang="zh-CN" sz="1400" dirty="0"/>
          </a:p>
        </p:txBody>
      </p:sp>
      <p:sp>
        <p:nvSpPr>
          <p:cNvPr id="11" name="Text Box 4"/>
          <p:cNvSpPr txBox="1">
            <a:spLocks noChangeArrowheads="1"/>
          </p:cNvSpPr>
          <p:nvPr/>
        </p:nvSpPr>
        <p:spPr bwMode="auto">
          <a:xfrm>
            <a:off x="4106260" y="2475944"/>
            <a:ext cx="4225592" cy="1169551"/>
          </a:xfrm>
          <a:prstGeom prst="rect">
            <a:avLst/>
          </a:prstGeom>
          <a:noFill/>
          <a:ln w="28575">
            <a:noFill/>
            <a:miter lim="800000"/>
            <a:headEnd/>
            <a:tailEnd/>
          </a:ln>
          <a:effectLst/>
        </p:spPr>
        <p:txBody>
          <a:bodyPr wrap="square">
            <a:spAutoFit/>
          </a:bodyPr>
          <a:lstStyle>
            <a:defPPr>
              <a:defRPr lang="zh-CN"/>
            </a:defPPr>
            <a:lvl1pPr>
              <a:defRPr>
                <a:solidFill>
                  <a:schemeClr val="bg1"/>
                </a:solidFill>
                <a:latin typeface="+mj-lt"/>
                <a:cs typeface="Times New Roman" panose="02020603050405020304" pitchFamily="18" charset="0"/>
              </a:defRPr>
            </a:lvl1pPr>
          </a:lstStyle>
          <a:p>
            <a:r>
              <a:rPr lang="en-US" altLang="zh-CN" sz="1400" dirty="0">
                <a:solidFill>
                  <a:srgbClr val="007400"/>
                </a:solidFill>
                <a:latin typeface="Microsoft YaHei" panose="020B0503020204020204" pitchFamily="34" charset="-122"/>
                <a:ea typeface="Microsoft YaHei" panose="020B0503020204020204" pitchFamily="34" charset="-122"/>
                <a:cs typeface="+mn-cs"/>
                <a:sym typeface="Wingdings 3" panose="05040102010807070707" pitchFamily="18" charset="2"/>
              </a:rPr>
              <a:t>// ̺  ̺̺  ̺̺  ̺̺ 1234</a:t>
            </a:r>
            <a:r>
              <a:rPr lang="zh-CN" altLang="en-US" sz="1400" dirty="0">
                <a:solidFill>
                  <a:srgbClr val="007400"/>
                </a:solidFill>
                <a:latin typeface="Microsoft YaHei" panose="020B0503020204020204" pitchFamily="34" charset="-122"/>
                <a:ea typeface="Microsoft YaHei" panose="020B0503020204020204" pitchFamily="34" charset="-122"/>
                <a:cs typeface="+mn-cs"/>
                <a:sym typeface="Wingdings 3" panose="05040102010807070707" pitchFamily="18" charset="2"/>
              </a:rPr>
              <a:t>，</a:t>
            </a:r>
            <a:r>
              <a:rPr lang="en-US" altLang="zh-CN" sz="1400" dirty="0">
                <a:solidFill>
                  <a:srgbClr val="007400"/>
                </a:solidFill>
                <a:latin typeface="Microsoft YaHei" panose="020B0503020204020204" pitchFamily="34" charset="-122"/>
                <a:ea typeface="Microsoft YaHei" panose="020B0503020204020204" pitchFamily="34" charset="-122"/>
                <a:cs typeface="+mn-cs"/>
                <a:sym typeface="Wingdings 3" panose="05040102010807070707" pitchFamily="18" charset="2"/>
              </a:rPr>
              <a:t>1234 ̺̺  ̺̺  ̺̺  ̺̺     </a:t>
            </a:r>
          </a:p>
          <a:p>
            <a:r>
              <a:rPr lang="en-US" altLang="zh-CN" sz="1400" dirty="0">
                <a:solidFill>
                  <a:srgbClr val="007400"/>
                </a:solidFill>
                <a:latin typeface="Microsoft YaHei" panose="020B0503020204020204" pitchFamily="34" charset="-122"/>
                <a:ea typeface="Microsoft YaHei" panose="020B0503020204020204" pitchFamily="34" charset="-122"/>
                <a:cs typeface="+mn-cs"/>
                <a:sym typeface="Wingdings 3" panose="05040102010807070707" pitchFamily="18" charset="2"/>
              </a:rPr>
              <a:t>              </a:t>
            </a:r>
          </a:p>
          <a:p>
            <a:r>
              <a:rPr lang="en-US" altLang="zh-CN" sz="1400" dirty="0">
                <a:solidFill>
                  <a:srgbClr val="007400"/>
                </a:solidFill>
                <a:latin typeface="Microsoft YaHei" panose="020B0503020204020204" pitchFamily="34" charset="-122"/>
                <a:ea typeface="Microsoft YaHei" panose="020B0503020204020204" pitchFamily="34" charset="-122"/>
                <a:cs typeface="+mn-cs"/>
                <a:sym typeface="Wingdings 3" panose="05040102010807070707" pitchFamily="18" charset="2"/>
              </a:rPr>
              <a:t>//  ̺̺  ̺̺  ̺̺  ̺̺  ̺̺  ̺̺  ̺̺ 123.46,123.5 ̺̺  ̺̺  ̺̺  ̺̺  ̺̺                    </a:t>
            </a:r>
          </a:p>
          <a:p>
            <a:endParaRPr lang="en-US" altLang="zh-CN" sz="1400" dirty="0">
              <a:solidFill>
                <a:srgbClr val="007400"/>
              </a:solidFill>
              <a:latin typeface="Microsoft YaHei" panose="020B0503020204020204" pitchFamily="34" charset="-122"/>
              <a:ea typeface="Microsoft YaHei" panose="020B0503020204020204" pitchFamily="34" charset="-122"/>
              <a:cs typeface="+mn-cs"/>
              <a:sym typeface="Wingdings 3" panose="05040102010807070707" pitchFamily="18" charset="2"/>
            </a:endParaRPr>
          </a:p>
          <a:p>
            <a:r>
              <a:rPr lang="en-US" altLang="zh-CN" sz="1400" dirty="0">
                <a:solidFill>
                  <a:srgbClr val="007400"/>
                </a:solidFill>
                <a:latin typeface="Microsoft YaHei" panose="020B0503020204020204" pitchFamily="34" charset="-122"/>
                <a:ea typeface="Microsoft YaHei" panose="020B0503020204020204" pitchFamily="34" charset="-122"/>
                <a:cs typeface="+mn-cs"/>
                <a:sym typeface="Wingdings 3" panose="05040102010807070707" pitchFamily="18" charset="2"/>
              </a:rPr>
              <a:t>//  ̺̺  ̺̺  ̺̺  ̺̺  ̺̺</a:t>
            </a:r>
            <a:r>
              <a:rPr lang="en-US" altLang="zh-CN" sz="1400" dirty="0" err="1">
                <a:solidFill>
                  <a:srgbClr val="007400"/>
                </a:solidFill>
                <a:latin typeface="Microsoft YaHei" panose="020B0503020204020204" pitchFamily="34" charset="-122"/>
                <a:ea typeface="Microsoft YaHei" panose="020B0503020204020204" pitchFamily="34" charset="-122"/>
                <a:cs typeface="+mn-cs"/>
                <a:sym typeface="Wingdings 3" panose="05040102010807070707" pitchFamily="18" charset="2"/>
              </a:rPr>
              <a:t>Hello,Hel</a:t>
            </a:r>
            <a:r>
              <a:rPr lang="en-US" altLang="zh-CN" sz="1400" dirty="0">
                <a:solidFill>
                  <a:srgbClr val="007400"/>
                </a:solidFill>
                <a:latin typeface="Microsoft YaHei" panose="020B0503020204020204" pitchFamily="34" charset="-122"/>
                <a:ea typeface="Microsoft YaHei" panose="020B0503020204020204" pitchFamily="34" charset="-122"/>
                <a:cs typeface="+mn-cs"/>
                <a:sym typeface="Wingdings 3" panose="05040102010807070707" pitchFamily="18" charset="2"/>
              </a:rPr>
              <a:t> ̺̺  ̺̺  ̺̺  ̺̺  ̺̺  ̺̺  ̺̺ </a:t>
            </a:r>
            <a:endParaRPr lang="en-US" altLang="zh-CN" sz="1400" dirty="0">
              <a:solidFill>
                <a:srgbClr val="007400"/>
              </a:solidFill>
              <a:latin typeface="Microsoft YaHei" panose="020B0503020204020204" pitchFamily="34" charset="-122"/>
              <a:ea typeface="Microsoft YaHei" panose="020B0503020204020204" pitchFamily="34" charset="-122"/>
              <a:cs typeface="+mn-cs"/>
              <a:sym typeface="Wingdings" panose="05000000000000000000" pitchFamily="2" charset="2"/>
            </a:endParaRPr>
          </a:p>
        </p:txBody>
      </p:sp>
      <p:sp>
        <p:nvSpPr>
          <p:cNvPr id="9" name="矩形 8">
            <a:extLst>
              <a:ext uri="{FF2B5EF4-FFF2-40B4-BE49-F238E27FC236}">
                <a16:creationId xmlns:a16="http://schemas.microsoft.com/office/drawing/2014/main" id="{2FB443DC-7140-3D47-9FAF-E7AAF351D8A8}"/>
              </a:ext>
            </a:extLst>
          </p:cNvPr>
          <p:cNvSpPr/>
          <p:nvPr/>
        </p:nvSpPr>
        <p:spPr>
          <a:xfrm>
            <a:off x="4085646" y="4161047"/>
            <a:ext cx="5207644" cy="2073773"/>
          </a:xfrm>
          <a:prstGeom prst="rect">
            <a:avLst/>
          </a:prstGeom>
        </p:spPr>
        <p:txBody>
          <a:bodyPr wrap="square">
            <a:spAutoFit/>
          </a:bodyPr>
          <a:lstStyle/>
          <a:p>
            <a:pPr lvl="0">
              <a:lnSpc>
                <a:spcPct val="110000"/>
              </a:lnSpc>
              <a:spcBef>
                <a:spcPts val="1000"/>
              </a:spcBef>
              <a:buClr>
                <a:prstClr val="black"/>
              </a:buClr>
            </a:pPr>
            <a:r>
              <a:rPr lang="zh-CN" altLang="en-US" sz="2400" dirty="0">
                <a:solidFill>
                  <a:srgbClr val="C00000"/>
                </a:solidFill>
                <a:latin typeface="微软雅黑" panose="020B0503020204020204" pitchFamily="34" charset="-122"/>
                <a:ea typeface="微软雅黑" panose="020B0503020204020204" pitchFamily="34" charset="-122"/>
              </a:rPr>
              <a:t>举例没有涵盖全部组合</a:t>
            </a:r>
            <a:endParaRPr lang="en-US" altLang="zh-CN" sz="2400" dirty="0">
              <a:solidFill>
                <a:srgbClr val="C00000"/>
              </a:solidFill>
              <a:latin typeface="微软雅黑" panose="020B0503020204020204" pitchFamily="34" charset="-122"/>
              <a:ea typeface="微软雅黑" panose="020B0503020204020204" pitchFamily="34" charset="-122"/>
            </a:endParaRPr>
          </a:p>
          <a:p>
            <a:pPr lvl="0">
              <a:lnSpc>
                <a:spcPct val="110000"/>
              </a:lnSpc>
              <a:spcBef>
                <a:spcPts val="1000"/>
              </a:spcBef>
              <a:buClr>
                <a:prstClr val="black"/>
              </a:buClr>
            </a:pPr>
            <a:r>
              <a:rPr lang="zh-CN" altLang="en-US" sz="2400" dirty="0">
                <a:solidFill>
                  <a:srgbClr val="C00000"/>
                </a:solidFill>
                <a:latin typeface="微软雅黑" panose="020B0503020204020204" pitchFamily="34" charset="-122"/>
                <a:ea typeface="微软雅黑" panose="020B0503020204020204" pitchFamily="34" charset="-122"/>
              </a:rPr>
              <a:t>哪些组合是合理的？</a:t>
            </a:r>
            <a:endParaRPr lang="en-US" altLang="zh-CN" sz="2400" dirty="0">
              <a:solidFill>
                <a:srgbClr val="C00000"/>
              </a:solidFill>
              <a:latin typeface="微软雅黑" panose="020B0503020204020204" pitchFamily="34" charset="-122"/>
              <a:ea typeface="微软雅黑" panose="020B0503020204020204" pitchFamily="34" charset="-122"/>
            </a:endParaRPr>
          </a:p>
          <a:p>
            <a:pPr lvl="0">
              <a:lnSpc>
                <a:spcPct val="110000"/>
              </a:lnSpc>
              <a:spcBef>
                <a:spcPts val="1000"/>
              </a:spcBef>
              <a:buClr>
                <a:prstClr val="black"/>
              </a:buClr>
            </a:pPr>
            <a:r>
              <a:rPr lang="zh-CN" altLang="en-US" sz="2400" dirty="0">
                <a:solidFill>
                  <a:srgbClr val="C00000"/>
                </a:solidFill>
                <a:latin typeface="微软雅黑" panose="020B0503020204020204" pitchFamily="34" charset="-122"/>
                <a:ea typeface="微软雅黑" panose="020B0503020204020204" pitchFamily="34" charset="-122"/>
              </a:rPr>
              <a:t>哪些组合是不合理的？</a:t>
            </a:r>
            <a:endParaRPr lang="en-US" altLang="zh-CN" sz="2400" dirty="0">
              <a:solidFill>
                <a:srgbClr val="C00000"/>
              </a:solidFill>
              <a:latin typeface="微软雅黑" panose="020B0503020204020204" pitchFamily="34" charset="-122"/>
              <a:ea typeface="微软雅黑" panose="020B0503020204020204" pitchFamily="34" charset="-122"/>
            </a:endParaRPr>
          </a:p>
          <a:p>
            <a:pPr lvl="0">
              <a:lnSpc>
                <a:spcPct val="110000"/>
              </a:lnSpc>
              <a:spcBef>
                <a:spcPts val="1000"/>
              </a:spcBef>
              <a:buClr>
                <a:prstClr val="black"/>
              </a:buClr>
            </a:pPr>
            <a:r>
              <a:rPr lang="zh-CN" altLang="en-US" sz="2400" b="1" dirty="0">
                <a:solidFill>
                  <a:srgbClr val="C00000"/>
                </a:solidFill>
                <a:latin typeface="微软雅黑" panose="020B0503020204020204" pitchFamily="34" charset="-122"/>
                <a:ea typeface="微软雅黑" panose="020B0503020204020204" pitchFamily="34" charset="-122"/>
              </a:rPr>
              <a:t>试错的意义在于了解计算机如何执行</a:t>
            </a:r>
            <a:endParaRPr lang="en-US" altLang="zh-CN" sz="24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271395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a:t>3.1 </a:t>
            </a:r>
            <a:r>
              <a:rPr lang="zh-CN" altLang="en-US" dirty="0"/>
              <a:t>输</a:t>
            </a:r>
            <a:r>
              <a:rPr lang="zh-CN" altLang="en-US" dirty="0">
                <a:solidFill>
                  <a:prstClr val="white"/>
                </a:solidFill>
              </a:rPr>
              <a:t>出</a:t>
            </a:r>
            <a:r>
              <a:rPr lang="zh-CN" altLang="en-US" sz="2400" dirty="0">
                <a:solidFill>
                  <a:srgbClr val="FFFF00"/>
                </a:solidFill>
              </a:rPr>
              <a:t>：修饰符</a:t>
            </a:r>
            <a:endParaRPr lang="zh-CN" altLang="en-US" dirty="0"/>
          </a:p>
        </p:txBody>
      </p:sp>
      <p:sp>
        <p:nvSpPr>
          <p:cNvPr id="4" name="Date Placeholder 3"/>
          <p:cNvSpPr>
            <a:spLocks noGrp="1"/>
          </p:cNvSpPr>
          <p:nvPr>
            <p:ph type="dt" sz="half" idx="10"/>
          </p:nvPr>
        </p:nvSpPr>
        <p:spPr/>
        <p:txBody>
          <a:bodyPr/>
          <a:lstStyle/>
          <a:p>
            <a:fld id="{2A8957CD-00ED-41AA-8DD2-C4789C409923}" type="datetime1">
              <a:rPr lang="zh-CN" altLang="en-US" smtClean="0"/>
              <a:t>2020/9/25</a:t>
            </a:fld>
            <a:endParaRPr lang="zh-CN" altLang="en-US"/>
          </a:p>
        </p:txBody>
      </p:sp>
      <p:sp>
        <p:nvSpPr>
          <p:cNvPr id="5" name="Footer Placeholder 4"/>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
        <p:nvSpPr>
          <p:cNvPr id="6" name="Slide Number Placeholder 5"/>
          <p:cNvSpPr>
            <a:spLocks noGrp="1"/>
          </p:cNvSpPr>
          <p:nvPr>
            <p:ph type="sldNum" sz="quarter" idx="12"/>
          </p:nvPr>
        </p:nvSpPr>
        <p:spPr/>
        <p:txBody>
          <a:bodyPr/>
          <a:lstStyle/>
          <a:p>
            <a:fld id="{57E71E5F-B3DE-4457-8F57-E0F998074911}" type="slidenum">
              <a:rPr lang="zh-CN" altLang="en-US" smtClean="0"/>
              <a:pPr/>
              <a:t>61</a:t>
            </a:fld>
            <a:endParaRPr lang="zh-CN" altLang="en-US"/>
          </a:p>
        </p:txBody>
      </p:sp>
      <p:graphicFrame>
        <p:nvGraphicFramePr>
          <p:cNvPr id="7" name="Content Placeholder 6"/>
          <p:cNvGraphicFramePr>
            <a:graphicFrameLocks noGrp="1"/>
          </p:cNvGraphicFramePr>
          <p:nvPr>
            <p:ph idx="1"/>
          </p:nvPr>
        </p:nvGraphicFramePr>
        <p:xfrm>
          <a:off x="132348" y="1396032"/>
          <a:ext cx="3642069" cy="4368800"/>
        </p:xfrm>
        <a:graphic>
          <a:graphicData uri="http://schemas.openxmlformats.org/drawingml/2006/table">
            <a:tbl>
              <a:tblPr firstRow="1" bandRow="1">
                <a:tableStyleId>{5C22544A-7EE6-4342-B048-85BDC9FD1C3A}</a:tableStyleId>
              </a:tblPr>
              <a:tblGrid>
                <a:gridCol w="525413">
                  <a:extLst>
                    <a:ext uri="{9D8B030D-6E8A-4147-A177-3AD203B41FA5}">
                      <a16:colId xmlns:a16="http://schemas.microsoft.com/office/drawing/2014/main" val="20000"/>
                    </a:ext>
                  </a:extLst>
                </a:gridCol>
                <a:gridCol w="3116656">
                  <a:extLst>
                    <a:ext uri="{9D8B030D-6E8A-4147-A177-3AD203B41FA5}">
                      <a16:colId xmlns:a16="http://schemas.microsoft.com/office/drawing/2014/main" val="20001"/>
                    </a:ext>
                  </a:extLst>
                </a:gridCol>
              </a:tblGrid>
              <a:tr h="370840">
                <a:tc>
                  <a:txBody>
                    <a:bodyPr/>
                    <a:lstStyle/>
                    <a:p>
                      <a:pPr marL="0" indent="0" algn="ctr" defTabSz="914400" rtl="0" eaLnBrk="1" latinLnBrk="0" hangingPunct="1"/>
                      <a:r>
                        <a:rPr lang="zh-CN" altLang="en-US" sz="1600" kern="1200" dirty="0">
                          <a:solidFill>
                            <a:schemeClr val="tx1"/>
                          </a:solidFill>
                          <a:effectLst/>
                          <a:latin typeface="微软雅黑" panose="020B0503020204020204" pitchFamily="34" charset="-122"/>
                          <a:ea typeface="微软雅黑" panose="020B0503020204020204" pitchFamily="34" charset="-122"/>
                          <a:cs typeface="+mn-cs"/>
                        </a:rPr>
                        <a:t>修饰符</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zh-CN" altLang="en-US" sz="1600" kern="1200" dirty="0">
                          <a:solidFill>
                            <a:schemeClr val="tx1"/>
                          </a:solidFill>
                          <a:effectLst/>
                          <a:latin typeface="微软雅黑" panose="020B0503020204020204" pitchFamily="34" charset="-122"/>
                          <a:ea typeface="微软雅黑" panose="020B0503020204020204" pitchFamily="34" charset="-122"/>
                          <a:cs typeface="+mn-cs"/>
                        </a:rPr>
                        <a:t>功能</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marL="0" algn="ctr" defTabSz="914400" rtl="0" eaLnBrk="1" latinLnBrk="0" hangingPunct="1"/>
                      <a:r>
                        <a:rPr lang="en-US" altLang="zh-CN" sz="1600" kern="1200" dirty="0">
                          <a:solidFill>
                            <a:schemeClr val="tx1"/>
                          </a:solidFill>
                          <a:effectLst/>
                          <a:latin typeface="微软雅黑" panose="020B0503020204020204" pitchFamily="34" charset="-122"/>
                          <a:ea typeface="微软雅黑" panose="020B0503020204020204" pitchFamily="34" charset="-122"/>
                          <a:cs typeface="+mn-cs"/>
                        </a:rPr>
                        <a:t>m</a:t>
                      </a:r>
                      <a:endParaRPr lang="zh-CN" altLang="en-US" sz="1600" kern="1200" dirty="0">
                        <a:solidFill>
                          <a:schemeClr val="tx1"/>
                        </a:solidFill>
                        <a:effectLst/>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a:latin typeface="微软雅黑" panose="020B0503020204020204" pitchFamily="34" charset="-122"/>
                          <a:ea typeface="微软雅黑" panose="020B0503020204020204" pitchFamily="34" charset="-122"/>
                        </a:rPr>
                        <a:t>输出数据域宽：数据长度</a:t>
                      </a:r>
                      <a:r>
                        <a:rPr lang="en-US" altLang="zh-CN" sz="1600" dirty="0">
                          <a:latin typeface="微软雅黑" panose="020B0503020204020204" pitchFamily="34" charset="-122"/>
                          <a:ea typeface="微软雅黑" panose="020B0503020204020204" pitchFamily="34" charset="-122"/>
                        </a:rPr>
                        <a:t>&lt;m,</a:t>
                      </a:r>
                      <a:r>
                        <a:rPr lang="zh-CN" altLang="en-US" sz="1600" dirty="0">
                          <a:latin typeface="微软雅黑" panose="020B0503020204020204" pitchFamily="34" charset="-122"/>
                          <a:ea typeface="微软雅黑" panose="020B0503020204020204" pitchFamily="34" charset="-122"/>
                        </a:rPr>
                        <a:t>左补空格</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否则按实际输出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rowSpan="2">
                  <a:txBody>
                    <a:bodyPr/>
                    <a:lstStyle/>
                    <a:p>
                      <a:pPr marL="0" algn="ctr" defTabSz="914400" rtl="0" eaLnBrk="1" latinLnBrk="0" hangingPunct="1"/>
                      <a:r>
                        <a:rPr lang="en-US" altLang="zh-CN" sz="1600" kern="1200" dirty="0">
                          <a:solidFill>
                            <a:schemeClr val="tx1"/>
                          </a:solidFill>
                          <a:effectLst/>
                          <a:latin typeface="微软雅黑" panose="020B0503020204020204" pitchFamily="34" charset="-122"/>
                          <a:ea typeface="微软雅黑" panose="020B0503020204020204" pitchFamily="34" charset="-122"/>
                          <a:cs typeface="+mn-cs"/>
                        </a:rPr>
                        <a:t>.n</a:t>
                      </a:r>
                      <a:endParaRPr lang="zh-CN" altLang="en-US" sz="1600" kern="1200" dirty="0">
                        <a:solidFill>
                          <a:schemeClr val="tx1"/>
                        </a:solidFill>
                        <a:effectLst/>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eaLnBrk="1" hangingPunct="1"/>
                      <a:r>
                        <a:rPr lang="zh-CN" altLang="en-US" sz="1600" dirty="0">
                          <a:latin typeface="微软雅黑" panose="020B0503020204020204" pitchFamily="34" charset="-122"/>
                          <a:ea typeface="微软雅黑" panose="020B0503020204020204" pitchFamily="34" charset="-122"/>
                        </a:rPr>
                        <a:t>对实数，小数点后位数</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四舍五入</a:t>
                      </a:r>
                      <a:r>
                        <a:rPr lang="en-US" altLang="zh-CN" sz="1600" dirty="0">
                          <a:latin typeface="微软雅黑" panose="020B0503020204020204" pitchFamily="34" charset="-122"/>
                          <a:ea typeface="微软雅黑" panose="020B0503020204020204" pitchFamily="34" charset="-12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vMerge="1">
                  <a:txBody>
                    <a:bodyPr/>
                    <a:lstStyle/>
                    <a:p>
                      <a:pPr marL="0" algn="ctr" defTabSz="914400" rtl="0" eaLnBrk="1" latinLnBrk="0" hangingPunct="1"/>
                      <a:endParaRPr lang="zh-CN" altLang="en-US" sz="1600" kern="1200" dirty="0">
                        <a:solidFill>
                          <a:schemeClr val="tx1"/>
                        </a:solidFill>
                        <a:effectLst/>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a:latin typeface="微软雅黑" panose="020B0503020204020204" pitchFamily="34" charset="-122"/>
                          <a:ea typeface="微软雅黑" panose="020B0503020204020204" pitchFamily="34" charset="-122"/>
                        </a:rPr>
                        <a:t>对字符串，实际输出位数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marL="0" algn="ctr" defTabSz="914400" rtl="0" eaLnBrk="1" latinLnBrk="0" hangingPunct="1"/>
                      <a:r>
                        <a:rPr lang="en-US" altLang="zh-CN" sz="1600" kern="1200" dirty="0">
                          <a:solidFill>
                            <a:schemeClr val="tx1"/>
                          </a:solidFill>
                          <a:effectLst/>
                          <a:latin typeface="微软雅黑" panose="020B0503020204020204" pitchFamily="34" charset="-122"/>
                          <a:ea typeface="微软雅黑" panose="020B0503020204020204" pitchFamily="34" charset="-122"/>
                          <a:cs typeface="+mn-cs"/>
                        </a:rPr>
                        <a:t>-</a:t>
                      </a:r>
                      <a:endParaRPr lang="zh-CN" altLang="en-US" sz="1600" kern="1200" dirty="0">
                        <a:solidFill>
                          <a:schemeClr val="tx1"/>
                        </a:solidFill>
                        <a:effectLst/>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a:latin typeface="微软雅黑" panose="020B0503020204020204" pitchFamily="34" charset="-122"/>
                          <a:ea typeface="微软雅黑" panose="020B0503020204020204" pitchFamily="34" charset="-122"/>
                        </a:rPr>
                        <a:t>在域内左对齐（缺省右对齐</a:t>
                      </a:r>
                      <a:r>
                        <a:rPr lang="en-US" altLang="zh-CN" sz="1600" dirty="0">
                          <a:latin typeface="微软雅黑" panose="020B0503020204020204" pitchFamily="34" charset="-122"/>
                          <a:ea typeface="微软雅黑" panose="020B0503020204020204" pitchFamily="34" charset="-122"/>
                        </a:rPr>
                        <a:t>)</a:t>
                      </a:r>
                      <a:endParaRPr lang="zh-CN" altLang="en-US" sz="1600" kern="1200" dirty="0">
                        <a:solidFill>
                          <a:schemeClr val="tx1"/>
                        </a:solidFill>
                        <a:effectLst/>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marL="0" algn="ctr" defTabSz="914400" rtl="0" eaLnBrk="1" latinLnBrk="0" hangingPunct="1"/>
                      <a:r>
                        <a:rPr lang="en-US" altLang="zh-CN" sz="1600" kern="1200" dirty="0">
                          <a:solidFill>
                            <a:schemeClr val="tx1"/>
                          </a:solidFill>
                          <a:effectLst/>
                          <a:latin typeface="微软雅黑" panose="020B0503020204020204" pitchFamily="34" charset="-122"/>
                          <a:ea typeface="微软雅黑" panose="020B0503020204020204" pitchFamily="34" charset="-122"/>
                          <a:cs typeface="+mn-cs"/>
                        </a:rPr>
                        <a:t>+</a:t>
                      </a:r>
                      <a:endParaRPr lang="zh-CN" altLang="en-US" sz="1600" kern="1200" dirty="0">
                        <a:solidFill>
                          <a:schemeClr val="tx1"/>
                        </a:solidFill>
                        <a:effectLst/>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a:latin typeface="微软雅黑" panose="020B0503020204020204" pitchFamily="34" charset="-122"/>
                          <a:ea typeface="微软雅黑" panose="020B0503020204020204" pitchFamily="34" charset="-122"/>
                        </a:rPr>
                        <a:t>有符号数</a:t>
                      </a:r>
                      <a:r>
                        <a:rPr lang="zh-CN" altLang="zh-CN" sz="1600" dirty="0">
                          <a:latin typeface="微软雅黑" panose="020B0503020204020204" pitchFamily="34" charset="-122"/>
                          <a:ea typeface="微软雅黑" panose="020B0503020204020204" pitchFamily="34" charset="-122"/>
                        </a:rPr>
                        <a:t>的正数前显示(+)</a:t>
                      </a:r>
                      <a:endParaRPr lang="zh-CN" altLang="en-US" sz="1600" kern="1200" dirty="0">
                        <a:solidFill>
                          <a:schemeClr val="tx1"/>
                        </a:solidFill>
                        <a:effectLst/>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70840">
                <a:tc>
                  <a:txBody>
                    <a:bodyPr/>
                    <a:lstStyle/>
                    <a:p>
                      <a:pPr marL="0" algn="ctr" defTabSz="914400" rtl="0" eaLnBrk="1" latinLnBrk="0" hangingPunct="1"/>
                      <a:r>
                        <a:rPr lang="en-US" altLang="zh-CN" sz="1600" kern="1200" dirty="0">
                          <a:solidFill>
                            <a:schemeClr val="tx1"/>
                          </a:solidFill>
                          <a:effectLst/>
                          <a:latin typeface="微软雅黑" panose="020B0503020204020204" pitchFamily="34" charset="-122"/>
                          <a:ea typeface="微软雅黑" panose="020B0503020204020204" pitchFamily="34" charset="-122"/>
                          <a:cs typeface="+mn-cs"/>
                        </a:rPr>
                        <a:t>0</a:t>
                      </a:r>
                      <a:endParaRPr lang="zh-CN" altLang="en-US" sz="1600" kern="1200" dirty="0">
                        <a:solidFill>
                          <a:schemeClr val="tx1"/>
                        </a:solidFill>
                        <a:effectLst/>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a:latin typeface="微软雅黑" panose="020B0503020204020204" pitchFamily="34" charset="-122"/>
                          <a:ea typeface="微软雅黑" panose="020B0503020204020204" pitchFamily="34" charset="-122"/>
                        </a:rPr>
                        <a:t>左面不使用的空位置自动填</a:t>
                      </a:r>
                      <a:r>
                        <a:rPr lang="en-US" altLang="zh-CN" sz="1600" dirty="0">
                          <a:latin typeface="微软雅黑" panose="020B0503020204020204" pitchFamily="34" charset="-122"/>
                          <a:ea typeface="微软雅黑" panose="020B0503020204020204" pitchFamily="34" charset="-122"/>
                        </a:rPr>
                        <a:t>0</a:t>
                      </a:r>
                      <a:endParaRPr lang="zh-CN" altLang="en-US" sz="1600" kern="1200" dirty="0">
                        <a:solidFill>
                          <a:schemeClr val="tx1"/>
                        </a:solidFill>
                        <a:effectLst/>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70840">
                <a:tc>
                  <a:txBody>
                    <a:bodyPr/>
                    <a:lstStyle/>
                    <a:p>
                      <a:pPr marL="0" algn="ctr" defTabSz="914400" rtl="0" eaLnBrk="1" latinLnBrk="0" hangingPunct="1"/>
                      <a:r>
                        <a:rPr lang="en-US" altLang="zh-CN" sz="1600" kern="1200" dirty="0">
                          <a:solidFill>
                            <a:schemeClr val="tx1"/>
                          </a:solidFill>
                          <a:effectLst/>
                          <a:latin typeface="微软雅黑" panose="020B0503020204020204" pitchFamily="34" charset="-122"/>
                          <a:ea typeface="微软雅黑" panose="020B0503020204020204" pitchFamily="34" charset="-122"/>
                          <a:cs typeface="+mn-cs"/>
                        </a:rPr>
                        <a:t>#</a:t>
                      </a:r>
                      <a:endParaRPr lang="zh-CN" altLang="en-US" sz="1600" kern="1200" dirty="0">
                        <a:solidFill>
                          <a:schemeClr val="tx1"/>
                        </a:solidFill>
                        <a:effectLst/>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dirty="0">
                          <a:latin typeface="微软雅黑" panose="020B0503020204020204" pitchFamily="34" charset="-122"/>
                          <a:ea typeface="微软雅黑" panose="020B0503020204020204" pitchFamily="34" charset="-122"/>
                        </a:rPr>
                        <a:t>显示八进制和十六进制前导</a:t>
                      </a:r>
                      <a:r>
                        <a:rPr lang="zh-CN" altLang="en-US" sz="1600" dirty="0">
                          <a:latin typeface="微软雅黑" panose="020B0503020204020204" pitchFamily="34" charset="-122"/>
                          <a:ea typeface="微软雅黑" panose="020B0503020204020204" pitchFamily="34" charset="-122"/>
                        </a:rPr>
                        <a:t>符</a:t>
                      </a:r>
                      <a:endParaRPr lang="en-US" altLang="zh-CN" sz="16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370840">
                <a:tc rowSpan="2">
                  <a:txBody>
                    <a:bodyPr/>
                    <a:lstStyle/>
                    <a:p>
                      <a:pPr marL="0" algn="ctr" defTabSz="914400" rtl="0" eaLnBrk="1" latinLnBrk="0" hangingPunct="1"/>
                      <a:r>
                        <a:rPr lang="en-US" altLang="zh-CN" sz="1600" kern="1200" dirty="0">
                          <a:solidFill>
                            <a:schemeClr val="tx1"/>
                          </a:solidFill>
                          <a:effectLst/>
                          <a:latin typeface="微软雅黑" panose="020B0503020204020204" pitchFamily="34" charset="-122"/>
                          <a:ea typeface="微软雅黑" panose="020B0503020204020204" pitchFamily="34" charset="-122"/>
                          <a:cs typeface="+mn-cs"/>
                        </a:rPr>
                        <a:t>l</a:t>
                      </a:r>
                      <a:endParaRPr lang="zh-CN" altLang="en-US" sz="1600" kern="1200" dirty="0">
                        <a:solidFill>
                          <a:schemeClr val="tx1"/>
                        </a:solidFill>
                        <a:effectLst/>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eaLnBrk="1" hangingPunct="1"/>
                      <a:r>
                        <a:rPr lang="zh-CN" altLang="zh-CN" sz="1600" dirty="0">
                          <a:latin typeface="微软雅黑" panose="020B0503020204020204" pitchFamily="34" charset="-122"/>
                          <a:ea typeface="微软雅黑" panose="020B0503020204020204" pitchFamily="34" charset="-122"/>
                        </a:rPr>
                        <a:t>在</a:t>
                      </a:r>
                      <a:r>
                        <a:rPr lang="en-US" altLang="zh-CN" sz="1600" dirty="0" err="1">
                          <a:latin typeface="微软雅黑" panose="020B0503020204020204" pitchFamily="34" charset="-122"/>
                          <a:ea typeface="微软雅黑" panose="020B0503020204020204" pitchFamily="34" charset="-122"/>
                        </a:rPr>
                        <a:t>d,o,x,u</a:t>
                      </a:r>
                      <a:r>
                        <a:rPr lang="zh-CN" altLang="zh-CN" sz="1600" dirty="0">
                          <a:latin typeface="微软雅黑" panose="020B0503020204020204" pitchFamily="34" charset="-122"/>
                          <a:ea typeface="微软雅黑" panose="020B0503020204020204" pitchFamily="34" charset="-122"/>
                        </a:rPr>
                        <a:t>前，输出精度为</a:t>
                      </a:r>
                      <a:r>
                        <a:rPr lang="en-US" altLang="zh-CN" sz="1600" dirty="0">
                          <a:latin typeface="微软雅黑" panose="020B0503020204020204" pitchFamily="34" charset="-122"/>
                          <a:ea typeface="微软雅黑" panose="020B0503020204020204" pitchFamily="34" charset="-122"/>
                        </a:rPr>
                        <a:t>long</a:t>
                      </a:r>
                      <a:r>
                        <a:rPr lang="zh-CN" altLang="zh-CN" sz="1600" dirty="0">
                          <a:latin typeface="微软雅黑" panose="020B0503020204020204" pitchFamily="34" charset="-122"/>
                          <a:ea typeface="微软雅黑" panose="020B0503020204020204" pitchFamily="34" charset="-122"/>
                        </a:rPr>
                        <a:t>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370840">
                <a:tc vMerge="1">
                  <a:txBody>
                    <a:bodyPr/>
                    <a:lstStyle/>
                    <a:p>
                      <a:pPr marL="0" algn="ctr" defTabSz="914400" rtl="0" eaLnBrk="1" latinLnBrk="0" hangingPunct="1"/>
                      <a:endParaRPr lang="zh-CN" altLang="en-US" sz="1600" kern="1200" dirty="0">
                        <a:solidFill>
                          <a:schemeClr val="tx1"/>
                        </a:solidFill>
                        <a:effectLst/>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dirty="0">
                          <a:latin typeface="微软雅黑" panose="020B0503020204020204" pitchFamily="34" charset="-122"/>
                          <a:ea typeface="微软雅黑" panose="020B0503020204020204" pitchFamily="34" charset="-122"/>
                        </a:rPr>
                        <a:t>在</a:t>
                      </a:r>
                      <a:r>
                        <a:rPr lang="en-US" altLang="zh-CN" sz="1600" dirty="0" err="1">
                          <a:latin typeface="微软雅黑" panose="020B0503020204020204" pitchFamily="34" charset="-122"/>
                          <a:ea typeface="微软雅黑" panose="020B0503020204020204" pitchFamily="34" charset="-122"/>
                        </a:rPr>
                        <a:t>e,f,g</a:t>
                      </a:r>
                      <a:r>
                        <a:rPr lang="zh-CN" altLang="zh-CN" sz="1600" dirty="0">
                          <a:latin typeface="微软雅黑" panose="020B0503020204020204" pitchFamily="34" charset="-122"/>
                          <a:ea typeface="微软雅黑" panose="020B0503020204020204" pitchFamily="34" charset="-122"/>
                        </a:rPr>
                        <a:t>前，输出精度为</a:t>
                      </a:r>
                      <a:r>
                        <a:rPr lang="en-US" altLang="zh-CN" sz="1600" dirty="0">
                          <a:latin typeface="微软雅黑" panose="020B0503020204020204" pitchFamily="34" charset="-122"/>
                          <a:ea typeface="微软雅黑" panose="020B0503020204020204" pitchFamily="34" charset="-122"/>
                        </a:rPr>
                        <a:t>double</a:t>
                      </a:r>
                      <a:r>
                        <a:rPr lang="zh-CN" altLang="zh-CN" sz="1600" dirty="0">
                          <a:latin typeface="微软雅黑" panose="020B0503020204020204" pitchFamily="34" charset="-122"/>
                          <a:ea typeface="微软雅黑" panose="020B0503020204020204" pitchFamily="34" charset="-122"/>
                        </a:rPr>
                        <a:t>型</a:t>
                      </a:r>
                      <a:endParaRPr lang="zh-CN" altLang="en-US" sz="16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bl>
          </a:graphicData>
        </a:graphic>
      </p:graphicFrame>
      <p:sp>
        <p:nvSpPr>
          <p:cNvPr id="9" name="Text Box 3"/>
          <p:cNvSpPr txBox="1">
            <a:spLocks noChangeArrowheads="1"/>
          </p:cNvSpPr>
          <p:nvPr/>
        </p:nvSpPr>
        <p:spPr bwMode="auto">
          <a:xfrm>
            <a:off x="3976688" y="1412648"/>
            <a:ext cx="4965606" cy="1571842"/>
          </a:xfrm>
          <a:prstGeom prst="rect">
            <a:avLst/>
          </a:prstGeom>
          <a:solidFill>
            <a:schemeClr val="accent6">
              <a:lumMod val="40000"/>
              <a:lumOff val="60000"/>
            </a:schemeClr>
          </a:solidFill>
          <a:ln>
            <a:noFill/>
          </a:ln>
        </p:spPr>
        <p:txBody>
          <a:bodyPr wrap="square" lIns="90000" tIns="46800" rIns="90000" bIns="46800" anchor="ctr">
            <a:spAutoFit/>
          </a:bodyPr>
          <a:lstStyle>
            <a:defPPr>
              <a:defRPr lang="zh-CN"/>
            </a:defPPr>
            <a:lvl1pPr>
              <a:lnSpc>
                <a:spcPct val="100000"/>
              </a:lnSpc>
              <a:spcBef>
                <a:spcPts val="0"/>
              </a:spcBef>
              <a:defRPr>
                <a:latin typeface="+mj-lt"/>
                <a:ea typeface="微软雅黑" panose="020B0503020204020204" pitchFamily="34" charset="-122"/>
              </a:defRPr>
            </a:lvl1pPr>
            <a:lvl2pPr marL="533400" lvl="1" indent="0">
              <a:lnSpc>
                <a:spcPct val="90000"/>
              </a:lnSpc>
              <a:spcBef>
                <a:spcPts val="1000"/>
              </a:spcBef>
              <a:defRPr>
                <a:latin typeface="+mj-lt"/>
                <a:ea typeface="微软雅黑" panose="020B0503020204020204" pitchFamily="34" charset="-122"/>
              </a:defRPr>
            </a:lvl2pPr>
            <a:lvl3pPr marL="1143000" indent="-228600" eaLnBrk="0" hangingPunct="0">
              <a:defRPr>
                <a:latin typeface="Verdana" panose="020B0604030504040204" pitchFamily="34" charset="0"/>
                <a:ea typeface="宋体" panose="02010600030101010101" pitchFamily="2" charset="-122"/>
              </a:defRPr>
            </a:lvl3pPr>
            <a:lvl4pPr marL="1600200" indent="-228600" eaLnBrk="0" hangingPunct="0">
              <a:defRPr>
                <a:latin typeface="Verdana" panose="020B0604030504040204" pitchFamily="34" charset="0"/>
                <a:ea typeface="宋体" panose="02010600030101010101" pitchFamily="2" charset="-122"/>
              </a:defRPr>
            </a:lvl4pPr>
            <a:lvl5pPr marL="2057400" indent="-228600" eaLnBrk="0" hangingPunct="0">
              <a:defRPr>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latin typeface="Verdana" panose="020B0604030504040204" pitchFamily="34" charset="0"/>
                <a:ea typeface="宋体" panose="02010600030101010101" pitchFamily="2" charset="-122"/>
              </a:defRPr>
            </a:lvl9pPr>
          </a:lstStyle>
          <a:p>
            <a:r>
              <a:rPr lang="pt" altLang="zh-CN" sz="1600" dirty="0" err="1">
                <a:solidFill>
                  <a:srgbClr val="AA0D91"/>
                </a:solidFill>
                <a:latin typeface="Menlo" panose="020B0609030804020204" pitchFamily="49" charset="0"/>
              </a:rPr>
              <a:t>int</a:t>
            </a:r>
            <a:r>
              <a:rPr lang="pt" altLang="zh-CN" sz="1600" dirty="0">
                <a:solidFill>
                  <a:srgbClr val="000000"/>
                </a:solidFill>
                <a:latin typeface="Menlo" panose="020B0609030804020204" pitchFamily="49" charset="0"/>
              </a:rPr>
              <a:t>   a = </a:t>
            </a:r>
            <a:r>
              <a:rPr lang="pt" altLang="zh-CN" sz="1600" dirty="0">
                <a:solidFill>
                  <a:srgbClr val="1C00CF"/>
                </a:solidFill>
                <a:latin typeface="Menlo" panose="020B0609030804020204" pitchFamily="49" charset="0"/>
              </a:rPr>
              <a:t>1234</a:t>
            </a:r>
            <a:r>
              <a:rPr lang="pt" altLang="zh-CN" sz="1600" dirty="0">
                <a:solidFill>
                  <a:srgbClr val="000000"/>
                </a:solidFill>
                <a:latin typeface="Menlo" panose="020B0609030804020204" pitchFamily="49" charset="0"/>
              </a:rPr>
              <a:t>;</a:t>
            </a:r>
          </a:p>
          <a:p>
            <a:r>
              <a:rPr lang="pt" altLang="zh-CN" sz="1600" dirty="0" err="1">
                <a:solidFill>
                  <a:srgbClr val="AA0D91"/>
                </a:solidFill>
                <a:latin typeface="Menlo" panose="020B0609030804020204" pitchFamily="49" charset="0"/>
              </a:rPr>
              <a:t>float</a:t>
            </a:r>
            <a:r>
              <a:rPr lang="pt" altLang="zh-CN" sz="1600" dirty="0">
                <a:solidFill>
                  <a:srgbClr val="000000"/>
                </a:solidFill>
                <a:latin typeface="Menlo" panose="020B0609030804020204" pitchFamily="49" charset="0"/>
              </a:rPr>
              <a:t> </a:t>
            </a:r>
            <a:r>
              <a:rPr lang="pt" altLang="zh-CN" sz="1600" dirty="0" err="1">
                <a:solidFill>
                  <a:srgbClr val="000000"/>
                </a:solidFill>
                <a:latin typeface="Menlo" panose="020B0609030804020204" pitchFamily="49" charset="0"/>
              </a:rPr>
              <a:t>f</a:t>
            </a:r>
            <a:r>
              <a:rPr lang="pt" altLang="zh-CN" sz="1600" dirty="0">
                <a:solidFill>
                  <a:srgbClr val="000000"/>
                </a:solidFill>
                <a:latin typeface="Menlo" panose="020B0609030804020204" pitchFamily="49" charset="0"/>
              </a:rPr>
              <a:t> = </a:t>
            </a:r>
            <a:r>
              <a:rPr lang="pt" altLang="zh-CN" sz="1600" dirty="0">
                <a:solidFill>
                  <a:srgbClr val="1C00CF"/>
                </a:solidFill>
                <a:latin typeface="Menlo" panose="020B0609030804020204" pitchFamily="49" charset="0"/>
              </a:rPr>
              <a:t>123.456f</a:t>
            </a:r>
            <a:r>
              <a:rPr lang="pt" altLang="zh-CN" sz="1600" dirty="0">
                <a:solidFill>
                  <a:srgbClr val="000000"/>
                </a:solidFill>
                <a:latin typeface="Menlo" panose="020B0609030804020204" pitchFamily="49" charset="0"/>
              </a:rPr>
              <a:t>;</a:t>
            </a:r>
          </a:p>
          <a:p>
            <a:r>
              <a:rPr lang="pt" altLang="zh-CN" sz="1600" dirty="0" err="1">
                <a:solidFill>
                  <a:srgbClr val="2E0D6E"/>
                </a:solidFill>
                <a:latin typeface="Menlo" panose="020B0609030804020204" pitchFamily="49" charset="0"/>
              </a:rPr>
              <a:t>printf</a:t>
            </a:r>
            <a:r>
              <a:rPr lang="pt" altLang="zh-CN" sz="1600" dirty="0">
                <a:solidFill>
                  <a:srgbClr val="000000"/>
                </a:solidFill>
                <a:latin typeface="Menlo" panose="020B0609030804020204" pitchFamily="49" charset="0"/>
              </a:rPr>
              <a:t>(</a:t>
            </a:r>
            <a:r>
              <a:rPr lang="pt" altLang="zh-CN" sz="1600" dirty="0">
                <a:solidFill>
                  <a:srgbClr val="C41A16"/>
                </a:solidFill>
                <a:latin typeface="Menlo" panose="020B0609030804020204" pitchFamily="49" charset="0"/>
              </a:rPr>
              <a:t>"%08d\</a:t>
            </a:r>
            <a:r>
              <a:rPr lang="pt" altLang="zh-CN" sz="1600" dirty="0" err="1">
                <a:solidFill>
                  <a:srgbClr val="C41A16"/>
                </a:solidFill>
                <a:latin typeface="Menlo" panose="020B0609030804020204" pitchFamily="49" charset="0"/>
              </a:rPr>
              <a:t>n</a:t>
            </a:r>
            <a:r>
              <a:rPr lang="pt" altLang="zh-CN" sz="1600" dirty="0">
                <a:solidFill>
                  <a:srgbClr val="C41A16"/>
                </a:solidFill>
                <a:latin typeface="Menlo" panose="020B0609030804020204" pitchFamily="49" charset="0"/>
              </a:rPr>
              <a:t>"</a:t>
            </a:r>
            <a:r>
              <a:rPr lang="pt" altLang="zh-CN" sz="1600" dirty="0">
                <a:solidFill>
                  <a:srgbClr val="000000"/>
                </a:solidFill>
                <a:latin typeface="Menlo" panose="020B0609030804020204" pitchFamily="49" charset="0"/>
              </a:rPr>
              <a:t>, a);</a:t>
            </a:r>
          </a:p>
          <a:p>
            <a:r>
              <a:rPr lang="pt" altLang="zh-CN" sz="1600" dirty="0" err="1">
                <a:solidFill>
                  <a:srgbClr val="2E0D6E"/>
                </a:solidFill>
                <a:latin typeface="Menlo" panose="020B0609030804020204" pitchFamily="49" charset="0"/>
              </a:rPr>
              <a:t>printf</a:t>
            </a:r>
            <a:r>
              <a:rPr lang="pt" altLang="zh-CN" sz="1600" dirty="0">
                <a:solidFill>
                  <a:srgbClr val="000000"/>
                </a:solidFill>
                <a:latin typeface="Menlo" panose="020B0609030804020204" pitchFamily="49" charset="0"/>
              </a:rPr>
              <a:t>(</a:t>
            </a:r>
            <a:r>
              <a:rPr lang="pt" altLang="zh-CN" sz="1600" dirty="0">
                <a:solidFill>
                  <a:srgbClr val="C41A16"/>
                </a:solidFill>
                <a:latin typeface="Menlo" panose="020B0609030804020204" pitchFamily="49" charset="0"/>
              </a:rPr>
              <a:t>"%010.2f\</a:t>
            </a:r>
            <a:r>
              <a:rPr lang="pt" altLang="zh-CN" sz="1600" dirty="0" err="1">
                <a:solidFill>
                  <a:srgbClr val="C41A16"/>
                </a:solidFill>
                <a:latin typeface="Menlo" panose="020B0609030804020204" pitchFamily="49" charset="0"/>
              </a:rPr>
              <a:t>n</a:t>
            </a:r>
            <a:r>
              <a:rPr lang="pt" altLang="zh-CN" sz="1600" dirty="0">
                <a:solidFill>
                  <a:srgbClr val="C41A16"/>
                </a:solidFill>
                <a:latin typeface="Menlo" panose="020B0609030804020204" pitchFamily="49" charset="0"/>
              </a:rPr>
              <a:t>"</a:t>
            </a:r>
            <a:r>
              <a:rPr lang="pt" altLang="zh-CN" sz="1600" dirty="0">
                <a:solidFill>
                  <a:srgbClr val="000000"/>
                </a:solidFill>
                <a:latin typeface="Menlo" panose="020B0609030804020204" pitchFamily="49" charset="0"/>
              </a:rPr>
              <a:t>, </a:t>
            </a:r>
            <a:r>
              <a:rPr lang="pt" altLang="zh-CN" sz="1600" dirty="0" err="1">
                <a:solidFill>
                  <a:srgbClr val="000000"/>
                </a:solidFill>
                <a:latin typeface="Menlo" panose="020B0609030804020204" pitchFamily="49" charset="0"/>
              </a:rPr>
              <a:t>f</a:t>
            </a:r>
            <a:r>
              <a:rPr lang="pt" altLang="zh-CN" sz="1600" dirty="0">
                <a:solidFill>
                  <a:srgbClr val="000000"/>
                </a:solidFill>
                <a:latin typeface="Menlo" panose="020B0609030804020204" pitchFamily="49" charset="0"/>
              </a:rPr>
              <a:t>);</a:t>
            </a:r>
            <a:endParaRPr lang="pt" altLang="zh-CN" sz="1600" dirty="0">
              <a:solidFill>
                <a:srgbClr val="C41A16"/>
              </a:solidFill>
              <a:latin typeface="Menlo" panose="020B0609030804020204" pitchFamily="49" charset="0"/>
            </a:endParaRPr>
          </a:p>
          <a:p>
            <a:r>
              <a:rPr lang="pt" altLang="zh-CN" sz="1600" dirty="0" err="1">
                <a:solidFill>
                  <a:srgbClr val="2E0D6E"/>
                </a:solidFill>
                <a:latin typeface="Menlo" panose="020B0609030804020204" pitchFamily="49" charset="0"/>
              </a:rPr>
              <a:t>printf</a:t>
            </a:r>
            <a:r>
              <a:rPr lang="pt" altLang="zh-CN" sz="1600" dirty="0">
                <a:solidFill>
                  <a:srgbClr val="000000"/>
                </a:solidFill>
                <a:latin typeface="Menlo" panose="020B0609030804020204" pitchFamily="49" charset="0"/>
              </a:rPr>
              <a:t>(</a:t>
            </a:r>
            <a:r>
              <a:rPr lang="pt" altLang="zh-CN" sz="1600" dirty="0">
                <a:solidFill>
                  <a:srgbClr val="C41A16"/>
                </a:solidFill>
                <a:latin typeface="Menlo" panose="020B0609030804020204" pitchFamily="49" charset="0"/>
              </a:rPr>
              <a:t>"%0+8d\</a:t>
            </a:r>
            <a:r>
              <a:rPr lang="pt" altLang="zh-CN" sz="1600" dirty="0" err="1">
                <a:solidFill>
                  <a:srgbClr val="C41A16"/>
                </a:solidFill>
                <a:latin typeface="Menlo" panose="020B0609030804020204" pitchFamily="49" charset="0"/>
              </a:rPr>
              <a:t>n</a:t>
            </a:r>
            <a:r>
              <a:rPr lang="pt" altLang="zh-CN" sz="1600" dirty="0">
                <a:solidFill>
                  <a:srgbClr val="C41A16"/>
                </a:solidFill>
                <a:latin typeface="Menlo" panose="020B0609030804020204" pitchFamily="49" charset="0"/>
              </a:rPr>
              <a:t>"</a:t>
            </a:r>
            <a:r>
              <a:rPr lang="pt" altLang="zh-CN" sz="1600" dirty="0">
                <a:solidFill>
                  <a:srgbClr val="000000"/>
                </a:solidFill>
                <a:latin typeface="Menlo" panose="020B0609030804020204" pitchFamily="49" charset="0"/>
              </a:rPr>
              <a:t>, a);</a:t>
            </a:r>
          </a:p>
          <a:p>
            <a:r>
              <a:rPr lang="pt" altLang="zh-CN" sz="1600" dirty="0" err="1">
                <a:solidFill>
                  <a:srgbClr val="2E0D6E"/>
                </a:solidFill>
                <a:latin typeface="Menlo" panose="020B0609030804020204" pitchFamily="49" charset="0"/>
              </a:rPr>
              <a:t>printf</a:t>
            </a:r>
            <a:r>
              <a:rPr lang="pt" altLang="zh-CN" sz="1600" dirty="0">
                <a:solidFill>
                  <a:srgbClr val="000000"/>
                </a:solidFill>
                <a:latin typeface="Menlo" panose="020B0609030804020204" pitchFamily="49" charset="0"/>
              </a:rPr>
              <a:t>(</a:t>
            </a:r>
            <a:r>
              <a:rPr lang="pt" altLang="zh-CN" sz="1600" dirty="0">
                <a:solidFill>
                  <a:srgbClr val="C41A16"/>
                </a:solidFill>
                <a:latin typeface="Menlo" panose="020B0609030804020204" pitchFamily="49" charset="0"/>
              </a:rPr>
              <a:t>”</a:t>
            </a:r>
            <a:r>
              <a:rPr lang="en-US" altLang="zh-CN" sz="1600" dirty="0">
                <a:solidFill>
                  <a:srgbClr val="C41A16"/>
                </a:solidFill>
                <a:latin typeface="Menlo" panose="020B0609030804020204" pitchFamily="49" charset="0"/>
              </a:rPr>
              <a:t>%</a:t>
            </a:r>
            <a:r>
              <a:rPr lang="pt" altLang="zh-CN" sz="1600" dirty="0">
                <a:solidFill>
                  <a:srgbClr val="C41A16"/>
                </a:solidFill>
                <a:latin typeface="Menlo" panose="020B0609030804020204" pitchFamily="49" charset="0"/>
              </a:rPr>
              <a:t>0+10.2f\</a:t>
            </a:r>
            <a:r>
              <a:rPr lang="pt" altLang="zh-CN" sz="1600" dirty="0" err="1">
                <a:solidFill>
                  <a:srgbClr val="C41A16"/>
                </a:solidFill>
                <a:latin typeface="Menlo" panose="020B0609030804020204" pitchFamily="49" charset="0"/>
              </a:rPr>
              <a:t>n</a:t>
            </a:r>
            <a:r>
              <a:rPr lang="pt" altLang="zh-CN" sz="1600" dirty="0">
                <a:solidFill>
                  <a:srgbClr val="C41A16"/>
                </a:solidFill>
                <a:latin typeface="Menlo" panose="020B0609030804020204" pitchFamily="49" charset="0"/>
              </a:rPr>
              <a:t>"</a:t>
            </a:r>
            <a:r>
              <a:rPr lang="pt" altLang="zh-CN" sz="1600" dirty="0">
                <a:solidFill>
                  <a:srgbClr val="000000"/>
                </a:solidFill>
                <a:latin typeface="Menlo" panose="020B0609030804020204" pitchFamily="49" charset="0"/>
              </a:rPr>
              <a:t>, </a:t>
            </a:r>
            <a:r>
              <a:rPr lang="pt" altLang="zh-CN" sz="1600" dirty="0" err="1">
                <a:solidFill>
                  <a:srgbClr val="000000"/>
                </a:solidFill>
                <a:latin typeface="Menlo" panose="020B0609030804020204" pitchFamily="49" charset="0"/>
              </a:rPr>
              <a:t>f</a:t>
            </a:r>
            <a:r>
              <a:rPr lang="pt" altLang="zh-CN" sz="1600" dirty="0">
                <a:solidFill>
                  <a:srgbClr val="000000"/>
                </a:solidFill>
                <a:latin typeface="Menlo" panose="020B0609030804020204" pitchFamily="49" charset="0"/>
              </a:rPr>
              <a:t>);</a:t>
            </a:r>
            <a:endParaRPr lang="pt" altLang="zh-CN" sz="1600" dirty="0">
              <a:solidFill>
                <a:srgbClr val="C41A16"/>
              </a:solidFill>
              <a:latin typeface="Menlo" panose="020B0609030804020204" pitchFamily="49" charset="0"/>
            </a:endParaRPr>
          </a:p>
        </p:txBody>
      </p:sp>
      <p:sp>
        <p:nvSpPr>
          <p:cNvPr id="12" name="Text Box 8"/>
          <p:cNvSpPr txBox="1">
            <a:spLocks noChangeArrowheads="1"/>
          </p:cNvSpPr>
          <p:nvPr/>
        </p:nvSpPr>
        <p:spPr bwMode="auto">
          <a:xfrm>
            <a:off x="4011613" y="3726104"/>
            <a:ext cx="4930681" cy="925569"/>
          </a:xfrm>
          <a:prstGeom prst="rect">
            <a:avLst/>
          </a:prstGeom>
          <a:solidFill>
            <a:schemeClr val="accent6">
              <a:lumMod val="40000"/>
              <a:lumOff val="60000"/>
            </a:schemeClr>
          </a:solidFill>
          <a:ln>
            <a:noFill/>
          </a:ln>
        </p:spPr>
        <p:txBody>
          <a:bodyPr wrap="square" lIns="90000" tIns="46800" rIns="90000" bIns="46800" anchor="ctr">
            <a:noAutofit/>
          </a:bodyPr>
          <a:lstStyle>
            <a:defPPr>
              <a:defRPr lang="zh-CN"/>
            </a:defPPr>
            <a:lvl1pPr>
              <a:lnSpc>
                <a:spcPct val="100000"/>
              </a:lnSpc>
              <a:spcBef>
                <a:spcPts val="0"/>
              </a:spcBef>
              <a:defRPr>
                <a:latin typeface="+mj-lt"/>
                <a:ea typeface="微软雅黑" panose="020B0503020204020204" pitchFamily="34" charset="-122"/>
              </a:defRPr>
            </a:lvl1pPr>
            <a:lvl2pPr marL="533400" lvl="1" indent="0">
              <a:lnSpc>
                <a:spcPct val="90000"/>
              </a:lnSpc>
              <a:spcBef>
                <a:spcPts val="1000"/>
              </a:spcBef>
              <a:defRPr>
                <a:latin typeface="+mj-lt"/>
                <a:ea typeface="微软雅黑" panose="020B0503020204020204" pitchFamily="34" charset="-122"/>
              </a:defRPr>
            </a:lvl2pPr>
            <a:lvl3pPr marL="1143000" indent="-228600" eaLnBrk="0" hangingPunct="0">
              <a:defRPr>
                <a:latin typeface="Verdana" panose="020B0604030504040204" pitchFamily="34" charset="0"/>
                <a:ea typeface="宋体" panose="02010600030101010101" pitchFamily="2" charset="-122"/>
              </a:defRPr>
            </a:lvl3pPr>
            <a:lvl4pPr marL="1600200" indent="-228600" eaLnBrk="0" hangingPunct="0">
              <a:defRPr>
                <a:latin typeface="Verdana" panose="020B0604030504040204" pitchFamily="34" charset="0"/>
                <a:ea typeface="宋体" panose="02010600030101010101" pitchFamily="2" charset="-122"/>
              </a:defRPr>
            </a:lvl4pPr>
            <a:lvl5pPr marL="2057400" indent="-228600" eaLnBrk="0" hangingPunct="0">
              <a:defRPr>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latin typeface="Verdana" panose="020B0604030504040204" pitchFamily="34" charset="0"/>
                <a:ea typeface="宋体" panose="02010600030101010101" pitchFamily="2" charset="-122"/>
              </a:defRPr>
            </a:lvl9pPr>
          </a:lstStyle>
          <a:p>
            <a:r>
              <a:rPr lang="pt" altLang="zh-CN" sz="1400" dirty="0" err="1">
                <a:solidFill>
                  <a:srgbClr val="AA0D91"/>
                </a:solidFill>
                <a:latin typeface="Menlo" panose="020B0609030804020204" pitchFamily="49" charset="0"/>
              </a:rPr>
              <a:t>int</a:t>
            </a:r>
            <a:r>
              <a:rPr lang="pt" altLang="zh-CN" sz="1400" dirty="0">
                <a:solidFill>
                  <a:srgbClr val="000000"/>
                </a:solidFill>
                <a:latin typeface="Menlo" panose="020B0609030804020204" pitchFamily="49" charset="0"/>
              </a:rPr>
              <a:t> a = </a:t>
            </a:r>
            <a:r>
              <a:rPr lang="pt" altLang="zh-CN" sz="1400" dirty="0">
                <a:solidFill>
                  <a:srgbClr val="1C00CF"/>
                </a:solidFill>
                <a:latin typeface="Menlo" panose="020B0609030804020204" pitchFamily="49" charset="0"/>
              </a:rPr>
              <a:t>123</a:t>
            </a:r>
            <a:r>
              <a:rPr lang="pt" altLang="zh-CN" sz="1400" dirty="0">
                <a:solidFill>
                  <a:srgbClr val="000000"/>
                </a:solidFill>
                <a:latin typeface="Menlo" panose="020B0609030804020204" pitchFamily="49" charset="0"/>
              </a:rPr>
              <a:t>;</a:t>
            </a:r>
          </a:p>
          <a:p>
            <a:r>
              <a:rPr lang="pt" altLang="zh-CN" sz="1400" dirty="0" err="1">
                <a:solidFill>
                  <a:srgbClr val="2E0D6E"/>
                </a:solidFill>
                <a:latin typeface="Menlo" panose="020B0609030804020204" pitchFamily="49" charset="0"/>
              </a:rPr>
              <a:t>printf</a:t>
            </a:r>
            <a:r>
              <a:rPr lang="pt" altLang="zh-CN" sz="1400" dirty="0">
                <a:solidFill>
                  <a:srgbClr val="000000"/>
                </a:solidFill>
                <a:latin typeface="Menlo" panose="020B0609030804020204" pitchFamily="49" charset="0"/>
              </a:rPr>
              <a:t>(</a:t>
            </a:r>
            <a:r>
              <a:rPr lang="pt" altLang="zh-CN" sz="1400" dirty="0">
                <a:solidFill>
                  <a:srgbClr val="C41A16"/>
                </a:solidFill>
                <a:latin typeface="Menlo" panose="020B0609030804020204" pitchFamily="49" charset="0"/>
              </a:rPr>
              <a:t>"%o,%#o,%</a:t>
            </a:r>
            <a:r>
              <a:rPr lang="pt" altLang="zh-CN" sz="1400" dirty="0" err="1">
                <a:solidFill>
                  <a:srgbClr val="C41A16"/>
                </a:solidFill>
                <a:latin typeface="Menlo" panose="020B0609030804020204" pitchFamily="49" charset="0"/>
              </a:rPr>
              <a:t>X</a:t>
            </a:r>
            <a:r>
              <a:rPr lang="pt" altLang="zh-CN" sz="1400" dirty="0">
                <a:solidFill>
                  <a:srgbClr val="C41A16"/>
                </a:solidFill>
                <a:latin typeface="Menlo" panose="020B0609030804020204" pitchFamily="49" charset="0"/>
              </a:rPr>
              <a:t>,%#</a:t>
            </a:r>
            <a:r>
              <a:rPr lang="pt" altLang="zh-CN" sz="1400" dirty="0" err="1">
                <a:solidFill>
                  <a:srgbClr val="C41A16"/>
                </a:solidFill>
                <a:latin typeface="Menlo" panose="020B0609030804020204" pitchFamily="49" charset="0"/>
              </a:rPr>
              <a:t>X</a:t>
            </a:r>
            <a:r>
              <a:rPr lang="pt" altLang="zh-CN" sz="1400" dirty="0">
                <a:solidFill>
                  <a:srgbClr val="C41A16"/>
                </a:solidFill>
                <a:latin typeface="Menlo" panose="020B0609030804020204" pitchFamily="49" charset="0"/>
              </a:rPr>
              <a:t>\</a:t>
            </a:r>
            <a:r>
              <a:rPr lang="pt" altLang="zh-CN" sz="1400" dirty="0" err="1">
                <a:solidFill>
                  <a:srgbClr val="C41A16"/>
                </a:solidFill>
                <a:latin typeface="Menlo" panose="020B0609030804020204" pitchFamily="49" charset="0"/>
              </a:rPr>
              <a:t>n</a:t>
            </a:r>
            <a:r>
              <a:rPr lang="pt" altLang="zh-CN" sz="1400" dirty="0">
                <a:solidFill>
                  <a:srgbClr val="C41A16"/>
                </a:solidFill>
                <a:latin typeface="Menlo" panose="020B0609030804020204" pitchFamily="49" charset="0"/>
              </a:rPr>
              <a:t>"</a:t>
            </a:r>
            <a:r>
              <a:rPr lang="pt" altLang="zh-CN" sz="1400" dirty="0">
                <a:solidFill>
                  <a:srgbClr val="000000"/>
                </a:solidFill>
                <a:latin typeface="Menlo" panose="020B0609030804020204" pitchFamily="49" charset="0"/>
              </a:rPr>
              <a:t>, a, a, a, a);</a:t>
            </a:r>
          </a:p>
          <a:p>
            <a:endParaRPr lang="en-US" altLang="zh-CN" sz="1400" dirty="0"/>
          </a:p>
        </p:txBody>
      </p:sp>
      <p:sp>
        <p:nvSpPr>
          <p:cNvPr id="14" name="Text Box 11"/>
          <p:cNvSpPr txBox="1">
            <a:spLocks noChangeArrowheads="1"/>
          </p:cNvSpPr>
          <p:nvPr/>
        </p:nvSpPr>
        <p:spPr bwMode="auto">
          <a:xfrm>
            <a:off x="4025105" y="5162617"/>
            <a:ext cx="4917189" cy="740845"/>
          </a:xfrm>
          <a:prstGeom prst="rect">
            <a:avLst/>
          </a:prstGeom>
          <a:solidFill>
            <a:schemeClr val="accent6">
              <a:lumMod val="40000"/>
              <a:lumOff val="60000"/>
            </a:schemeClr>
          </a:solidFill>
          <a:ln>
            <a:noFill/>
          </a:ln>
        </p:spPr>
        <p:txBody>
          <a:bodyPr wrap="square" lIns="90000" tIns="46800" rIns="90000" bIns="46800" anchor="ctr">
            <a:spAutoFit/>
          </a:bodyPr>
          <a:lstStyle>
            <a:defPPr>
              <a:defRPr lang="zh-CN"/>
            </a:defPPr>
            <a:lvl1pPr>
              <a:lnSpc>
                <a:spcPct val="100000"/>
              </a:lnSpc>
              <a:spcBef>
                <a:spcPts val="0"/>
              </a:spcBef>
              <a:defRPr>
                <a:latin typeface="+mj-lt"/>
                <a:ea typeface="微软雅黑" panose="020B0503020204020204" pitchFamily="34" charset="-122"/>
              </a:defRPr>
            </a:lvl1pPr>
            <a:lvl2pPr marL="533400" lvl="1" indent="0">
              <a:lnSpc>
                <a:spcPct val="90000"/>
              </a:lnSpc>
              <a:spcBef>
                <a:spcPts val="1000"/>
              </a:spcBef>
              <a:defRPr>
                <a:latin typeface="+mj-lt"/>
                <a:ea typeface="微软雅黑" panose="020B0503020204020204" pitchFamily="34" charset="-122"/>
              </a:defRPr>
            </a:lvl2pPr>
            <a:lvl3pPr marL="1143000" indent="-228600" eaLnBrk="0" hangingPunct="0">
              <a:defRPr>
                <a:latin typeface="Verdana" panose="020B0604030504040204" pitchFamily="34" charset="0"/>
                <a:ea typeface="宋体" panose="02010600030101010101" pitchFamily="2" charset="-122"/>
              </a:defRPr>
            </a:lvl3pPr>
            <a:lvl4pPr marL="1600200" indent="-228600" eaLnBrk="0" hangingPunct="0">
              <a:defRPr>
                <a:latin typeface="Verdana" panose="020B0604030504040204" pitchFamily="34" charset="0"/>
                <a:ea typeface="宋体" panose="02010600030101010101" pitchFamily="2" charset="-122"/>
              </a:defRPr>
            </a:lvl4pPr>
            <a:lvl5pPr marL="2057400" indent="-228600" eaLnBrk="0" hangingPunct="0">
              <a:defRPr>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latin typeface="Verdana" panose="020B0604030504040204" pitchFamily="34" charset="0"/>
                <a:ea typeface="宋体" panose="02010600030101010101" pitchFamily="2" charset="-122"/>
              </a:defRPr>
            </a:lvl9pPr>
          </a:lstStyle>
          <a:p>
            <a:r>
              <a:rPr lang="en-US" altLang="zh-CN" sz="1400" dirty="0">
                <a:solidFill>
                  <a:srgbClr val="AA0D91"/>
                </a:solidFill>
                <a:latin typeface="Menlo" panose="020B0609030804020204" pitchFamily="49" charset="0"/>
              </a:rPr>
              <a:t>long</a:t>
            </a:r>
            <a:r>
              <a:rPr lang="en-US" altLang="zh-CN" sz="1400" dirty="0">
                <a:solidFill>
                  <a:srgbClr val="000000"/>
                </a:solidFill>
                <a:latin typeface="Menlo" panose="020B0609030804020204" pitchFamily="49" charset="0"/>
              </a:rPr>
              <a:t> a</a:t>
            </a:r>
            <a:r>
              <a:rPr lang="zh-CN" altLang="en-US" sz="1400" dirty="0">
                <a:solidFill>
                  <a:srgbClr val="000000"/>
                </a:solidFill>
                <a:latin typeface="Menlo" panose="020B0609030804020204" pitchFamily="49" charset="0"/>
              </a:rPr>
              <a:t> </a:t>
            </a:r>
            <a:r>
              <a:rPr lang="en-US" altLang="zh-CN" sz="1400" dirty="0">
                <a:solidFill>
                  <a:srgbClr val="000000"/>
                </a:solidFill>
                <a:latin typeface="Menlo" panose="020B0609030804020204" pitchFamily="49" charset="0"/>
              </a:rPr>
              <a:t>=</a:t>
            </a:r>
            <a:r>
              <a:rPr lang="zh-CN" altLang="en-US" sz="1400" dirty="0">
                <a:solidFill>
                  <a:srgbClr val="000000"/>
                </a:solidFill>
                <a:latin typeface="Menlo" panose="020B0609030804020204" pitchFamily="49" charset="0"/>
              </a:rPr>
              <a:t> </a:t>
            </a:r>
            <a:r>
              <a:rPr lang="en-US" altLang="zh-CN" sz="1400" dirty="0">
                <a:solidFill>
                  <a:srgbClr val="1C00CF"/>
                </a:solidFill>
                <a:latin typeface="Menlo" panose="020B0609030804020204" pitchFamily="49" charset="0"/>
              </a:rPr>
              <a:t>65536</a:t>
            </a:r>
            <a:r>
              <a:rPr lang="en-US" altLang="zh-CN" sz="1400" dirty="0">
                <a:solidFill>
                  <a:srgbClr val="000000"/>
                </a:solidFill>
                <a:latin typeface="Menlo" panose="020B0609030804020204" pitchFamily="49" charset="0"/>
              </a:rPr>
              <a:t>;</a:t>
            </a:r>
          </a:p>
          <a:p>
            <a:r>
              <a:rPr lang="en-US" altLang="zh-CN" sz="1400" dirty="0" err="1">
                <a:solidFill>
                  <a:srgbClr val="2E0D6E"/>
                </a:solidFill>
                <a:latin typeface="Menlo" panose="020B0609030804020204" pitchFamily="49" charset="0"/>
              </a:rPr>
              <a:t>printf</a:t>
            </a:r>
            <a:r>
              <a:rPr lang="en-US" altLang="zh-CN" sz="1400" dirty="0">
                <a:solidFill>
                  <a:srgbClr val="000000"/>
                </a:solidFill>
                <a:latin typeface="Menlo" panose="020B0609030804020204" pitchFamily="49" charset="0"/>
              </a:rPr>
              <a:t>(</a:t>
            </a:r>
            <a:r>
              <a:rPr lang="en-US" altLang="zh-CN" sz="1400" dirty="0">
                <a:solidFill>
                  <a:srgbClr val="C41A16"/>
                </a:solidFill>
                <a:latin typeface="Menlo" panose="020B0609030804020204" pitchFamily="49" charset="0"/>
              </a:rPr>
              <a:t>“%d,%8ld\n”</a:t>
            </a:r>
            <a:r>
              <a:rPr lang="en-US" altLang="zh-CN" sz="1400" dirty="0">
                <a:solidFill>
                  <a:srgbClr val="000000"/>
                </a:solidFill>
                <a:latin typeface="Menlo" panose="020B0609030804020204" pitchFamily="49" charset="0"/>
              </a:rPr>
              <a:t>,</a:t>
            </a:r>
            <a:r>
              <a:rPr lang="zh-CN" altLang="en-US" sz="1400" dirty="0">
                <a:solidFill>
                  <a:srgbClr val="000000"/>
                </a:solidFill>
                <a:latin typeface="Menlo" panose="020B0609030804020204" pitchFamily="49" charset="0"/>
              </a:rPr>
              <a:t> </a:t>
            </a:r>
            <a:r>
              <a:rPr lang="en-US" altLang="zh-CN" sz="1400" dirty="0">
                <a:solidFill>
                  <a:srgbClr val="000000"/>
                </a:solidFill>
                <a:latin typeface="Menlo" panose="020B0609030804020204" pitchFamily="49" charset="0"/>
              </a:rPr>
              <a:t>a, a);</a:t>
            </a:r>
          </a:p>
          <a:p>
            <a:r>
              <a:rPr lang="en-US" altLang="zh-CN" sz="1400" dirty="0"/>
              <a:t>           </a:t>
            </a:r>
            <a:endParaRPr lang="en-US" altLang="zh-CN" sz="1400" dirty="0">
              <a:sym typeface="Wingdings 3" panose="05040102010807070707" pitchFamily="18" charset="2"/>
            </a:endParaRPr>
          </a:p>
        </p:txBody>
      </p:sp>
      <p:sp>
        <p:nvSpPr>
          <p:cNvPr id="33" name="Text Box 43"/>
          <p:cNvSpPr txBox="1">
            <a:spLocks noChangeArrowheads="1"/>
          </p:cNvSpPr>
          <p:nvPr/>
        </p:nvSpPr>
        <p:spPr bwMode="auto">
          <a:xfrm>
            <a:off x="7346950" y="1789823"/>
            <a:ext cx="1568450" cy="3600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eaLnBrk="1" hangingPunct="1"/>
            <a:r>
              <a:rPr lang="en-US" altLang="zh-CN" dirty="0">
                <a:solidFill>
                  <a:srgbClr val="FF0000"/>
                </a:solidFill>
                <a:ea typeface="宋体" panose="02010600030101010101" pitchFamily="2" charset="-122"/>
              </a:rPr>
              <a:t>//00001234</a:t>
            </a:r>
          </a:p>
        </p:txBody>
      </p:sp>
      <p:sp>
        <p:nvSpPr>
          <p:cNvPr id="34" name="Text Box 44"/>
          <p:cNvSpPr txBox="1">
            <a:spLocks noChangeArrowheads="1"/>
          </p:cNvSpPr>
          <p:nvPr/>
        </p:nvSpPr>
        <p:spPr bwMode="auto">
          <a:xfrm>
            <a:off x="7346950" y="2091399"/>
            <a:ext cx="1797050" cy="3600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eaLnBrk="1" hangingPunct="1"/>
            <a:r>
              <a:rPr lang="en-US" altLang="zh-CN" dirty="0">
                <a:solidFill>
                  <a:srgbClr val="FF0000"/>
                </a:solidFill>
                <a:ea typeface="宋体" panose="02010600030101010101" pitchFamily="2" charset="-122"/>
              </a:rPr>
              <a:t>//0000123.46</a:t>
            </a:r>
          </a:p>
        </p:txBody>
      </p:sp>
      <p:sp>
        <p:nvSpPr>
          <p:cNvPr id="35" name="Text Box 45"/>
          <p:cNvSpPr txBox="1">
            <a:spLocks noChangeArrowheads="1"/>
          </p:cNvSpPr>
          <p:nvPr/>
        </p:nvSpPr>
        <p:spPr bwMode="auto">
          <a:xfrm>
            <a:off x="7337425" y="2346998"/>
            <a:ext cx="1587500" cy="3600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eaLnBrk="1" hangingPunct="1"/>
            <a:r>
              <a:rPr lang="en-US" altLang="zh-CN" dirty="0">
                <a:solidFill>
                  <a:srgbClr val="FF0000"/>
                </a:solidFill>
                <a:ea typeface="宋体" panose="02010600030101010101" pitchFamily="2" charset="-122"/>
              </a:rPr>
              <a:t>//000+1234</a:t>
            </a:r>
          </a:p>
        </p:txBody>
      </p:sp>
      <p:sp>
        <p:nvSpPr>
          <p:cNvPr id="36" name="Text Box 46"/>
          <p:cNvSpPr txBox="1">
            <a:spLocks noChangeArrowheads="1"/>
          </p:cNvSpPr>
          <p:nvPr/>
        </p:nvSpPr>
        <p:spPr bwMode="auto">
          <a:xfrm>
            <a:off x="7346950" y="2626665"/>
            <a:ext cx="1816100" cy="3600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eaLnBrk="1" hangingPunct="1"/>
            <a:r>
              <a:rPr lang="en-US" altLang="zh-CN" dirty="0">
                <a:solidFill>
                  <a:srgbClr val="FF0000"/>
                </a:solidFill>
                <a:ea typeface="宋体" panose="02010600030101010101" pitchFamily="2" charset="-122"/>
              </a:rPr>
              <a:t>//000+123.56</a:t>
            </a:r>
          </a:p>
        </p:txBody>
      </p:sp>
      <p:sp>
        <p:nvSpPr>
          <p:cNvPr id="37" name="Text Box 47"/>
          <p:cNvSpPr txBox="1">
            <a:spLocks noChangeArrowheads="1"/>
          </p:cNvSpPr>
          <p:nvPr/>
        </p:nvSpPr>
        <p:spPr bwMode="auto">
          <a:xfrm>
            <a:off x="3973698" y="4716109"/>
            <a:ext cx="4349565" cy="3715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eaLnBrk="1" hangingPunct="1"/>
            <a:r>
              <a:rPr lang="en-US" altLang="zh-CN" dirty="0">
                <a:solidFill>
                  <a:srgbClr val="FF0000"/>
                </a:solidFill>
                <a:ea typeface="宋体" panose="02010600030101010101" pitchFamily="2" charset="-122"/>
              </a:rPr>
              <a:t>0000 0000 0000 0001 0000 0000 0000 0000</a:t>
            </a:r>
          </a:p>
        </p:txBody>
      </p:sp>
      <p:sp>
        <p:nvSpPr>
          <p:cNvPr id="38" name="Text Box 48"/>
          <p:cNvSpPr txBox="1">
            <a:spLocks noChangeArrowheads="1"/>
          </p:cNvSpPr>
          <p:nvPr/>
        </p:nvSpPr>
        <p:spPr bwMode="auto">
          <a:xfrm>
            <a:off x="6549417" y="5555212"/>
            <a:ext cx="2494892" cy="3715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en-US" altLang="zh-CN" dirty="0">
                <a:solidFill>
                  <a:srgbClr val="FF0000"/>
                </a:solidFill>
                <a:ea typeface="宋体" panose="02010600030101010101" pitchFamily="2" charset="-122"/>
              </a:rPr>
              <a:t>//%d</a:t>
            </a:r>
            <a:r>
              <a:rPr lang="zh-CN" altLang="en-US" dirty="0">
                <a:solidFill>
                  <a:srgbClr val="FF0000"/>
                </a:solidFill>
                <a:ea typeface="宋体" panose="02010600030101010101" pitchFamily="2" charset="-122"/>
              </a:rPr>
              <a:t>会产生非预期结果</a:t>
            </a:r>
            <a:endParaRPr lang="en-US" altLang="zh-CN" dirty="0">
              <a:solidFill>
                <a:srgbClr val="FF0000"/>
              </a:solidFill>
              <a:ea typeface="宋体" panose="02010600030101010101" pitchFamily="2" charset="-122"/>
              <a:sym typeface="Wingdings 3" panose="05040102010807070707" pitchFamily="18" charset="2"/>
            </a:endParaRPr>
          </a:p>
        </p:txBody>
      </p:sp>
      <p:sp>
        <p:nvSpPr>
          <p:cNvPr id="39" name="Text Box 47"/>
          <p:cNvSpPr txBox="1">
            <a:spLocks noChangeArrowheads="1"/>
          </p:cNvSpPr>
          <p:nvPr/>
        </p:nvSpPr>
        <p:spPr bwMode="auto">
          <a:xfrm>
            <a:off x="6890021" y="4203458"/>
            <a:ext cx="2728912"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eaLnBrk="1" hangingPunct="1"/>
            <a:r>
              <a:rPr lang="en-US" altLang="zh-CN" dirty="0">
                <a:solidFill>
                  <a:srgbClr val="FF0000"/>
                </a:solidFill>
                <a:ea typeface="宋体" panose="02010600030101010101" pitchFamily="2" charset="-122"/>
              </a:rPr>
              <a:t>//173,0173,7B,0X7B</a:t>
            </a:r>
          </a:p>
        </p:txBody>
      </p:sp>
    </p:spTree>
    <p:extLst>
      <p:ext uri="{BB962C8B-B14F-4D97-AF65-F5344CB8AC3E}">
        <p14:creationId xmlns:p14="http://schemas.microsoft.com/office/powerpoint/2010/main" val="36045677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a:t>3.1 </a:t>
            </a:r>
            <a:r>
              <a:rPr lang="zh-CN" altLang="en-US" dirty="0"/>
              <a:t>输出</a:t>
            </a:r>
            <a:r>
              <a:rPr lang="zh-CN" altLang="en-US" sz="2400" dirty="0">
                <a:solidFill>
                  <a:srgbClr val="FFFF00"/>
                </a:solidFill>
              </a:rPr>
              <a:t>：格式化输出练习</a:t>
            </a:r>
          </a:p>
        </p:txBody>
      </p:sp>
      <p:sp>
        <p:nvSpPr>
          <p:cNvPr id="4" name="Date Placeholder 3"/>
          <p:cNvSpPr>
            <a:spLocks noGrp="1"/>
          </p:cNvSpPr>
          <p:nvPr>
            <p:ph type="dt" sz="half" idx="10"/>
          </p:nvPr>
        </p:nvSpPr>
        <p:spPr/>
        <p:txBody>
          <a:bodyPr/>
          <a:lstStyle/>
          <a:p>
            <a:fld id="{20E3A186-4061-47B0-9A4D-8E04634311AD}" type="datetime1">
              <a:rPr lang="zh-CN" altLang="en-US" smtClean="0"/>
              <a:t>2020/9/25</a:t>
            </a:fld>
            <a:endParaRPr lang="zh-CN" altLang="en-US"/>
          </a:p>
        </p:txBody>
      </p:sp>
      <p:sp>
        <p:nvSpPr>
          <p:cNvPr id="5" name="Footer Placeholder 4"/>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
        <p:nvSpPr>
          <p:cNvPr id="6" name="Slide Number Placeholder 5"/>
          <p:cNvSpPr>
            <a:spLocks noGrp="1"/>
          </p:cNvSpPr>
          <p:nvPr>
            <p:ph type="sldNum" sz="quarter" idx="12"/>
          </p:nvPr>
        </p:nvSpPr>
        <p:spPr/>
        <p:txBody>
          <a:bodyPr/>
          <a:lstStyle/>
          <a:p>
            <a:fld id="{57E71E5F-B3DE-4457-8F57-E0F998074911}" type="slidenum">
              <a:rPr lang="zh-CN" altLang="en-US" smtClean="0"/>
              <a:pPr/>
              <a:t>62</a:t>
            </a:fld>
            <a:endParaRPr lang="zh-CN" altLang="en-US"/>
          </a:p>
        </p:txBody>
      </p:sp>
      <p:sp>
        <p:nvSpPr>
          <p:cNvPr id="10" name="Text Box 3"/>
          <p:cNvSpPr txBox="1">
            <a:spLocks noChangeArrowheads="1"/>
          </p:cNvSpPr>
          <p:nvPr/>
        </p:nvSpPr>
        <p:spPr bwMode="auto">
          <a:xfrm>
            <a:off x="512668" y="1596446"/>
            <a:ext cx="8118663" cy="3787833"/>
          </a:xfrm>
          <a:prstGeom prst="rect">
            <a:avLst/>
          </a:prstGeom>
          <a:solidFill>
            <a:schemeClr val="accent6">
              <a:lumMod val="40000"/>
              <a:lumOff val="60000"/>
            </a:schemeClr>
          </a:solidFill>
          <a:ln>
            <a:noFill/>
          </a:ln>
        </p:spPr>
        <p:txBody>
          <a:bodyPr wrap="square" lIns="90000" tIns="46800" rIns="90000" bIns="46800" anchor="ctr">
            <a:spAutoFit/>
          </a:bodyPr>
          <a:lstStyle>
            <a:defPPr>
              <a:defRPr lang="zh-CN"/>
            </a:defPPr>
            <a:lvl1pPr>
              <a:lnSpc>
                <a:spcPct val="100000"/>
              </a:lnSpc>
              <a:spcBef>
                <a:spcPts val="0"/>
              </a:spcBef>
              <a:defRPr>
                <a:latin typeface="+mj-lt"/>
                <a:ea typeface="微软雅黑" panose="020B0503020204020204" pitchFamily="34" charset="-122"/>
              </a:defRPr>
            </a:lvl1pPr>
            <a:lvl2pPr marL="533400" lvl="1" indent="0">
              <a:lnSpc>
                <a:spcPct val="90000"/>
              </a:lnSpc>
              <a:spcBef>
                <a:spcPts val="1000"/>
              </a:spcBef>
              <a:defRPr>
                <a:latin typeface="+mj-lt"/>
                <a:ea typeface="微软雅黑" panose="020B0503020204020204" pitchFamily="34" charset="-122"/>
              </a:defRPr>
            </a:lvl2pPr>
            <a:lvl3pPr marL="1143000" indent="-228600" eaLnBrk="0" hangingPunct="0">
              <a:defRPr>
                <a:latin typeface="Verdana" panose="020B0604030504040204" pitchFamily="34" charset="0"/>
                <a:ea typeface="宋体" panose="02010600030101010101" pitchFamily="2" charset="-122"/>
              </a:defRPr>
            </a:lvl3pPr>
            <a:lvl4pPr marL="1600200" indent="-228600" eaLnBrk="0" hangingPunct="0">
              <a:defRPr>
                <a:latin typeface="Verdana" panose="020B0604030504040204" pitchFamily="34" charset="0"/>
                <a:ea typeface="宋体" panose="02010600030101010101" pitchFamily="2" charset="-122"/>
              </a:defRPr>
            </a:lvl4pPr>
            <a:lvl5pPr marL="2057400" indent="-228600" eaLnBrk="0" hangingPunct="0">
              <a:defRPr>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latin typeface="Verdana" panose="020B0604030504040204" pitchFamily="34" charset="0"/>
                <a:ea typeface="宋体" panose="02010600030101010101" pitchFamily="2" charset="-122"/>
              </a:defRPr>
            </a:lvl9pPr>
          </a:lstStyle>
          <a:p>
            <a:r>
              <a:rPr lang="en-US" altLang="zh-CN" sz="1600" dirty="0">
                <a:solidFill>
                  <a:srgbClr val="AA0D91"/>
                </a:solidFill>
                <a:latin typeface="Menlo" panose="020B0609030804020204" pitchFamily="49" charset="0"/>
              </a:rPr>
              <a:t>float</a:t>
            </a:r>
            <a:r>
              <a:rPr lang="en-US" altLang="zh-CN" sz="1600" dirty="0">
                <a:solidFill>
                  <a:srgbClr val="000000"/>
                </a:solidFill>
                <a:latin typeface="Menlo" panose="020B0609030804020204" pitchFamily="49" charset="0"/>
              </a:rPr>
              <a:t> x = </a:t>
            </a:r>
            <a:r>
              <a:rPr lang="en-US" altLang="zh-CN" sz="1600" dirty="0">
                <a:solidFill>
                  <a:srgbClr val="1C00CF"/>
                </a:solidFill>
                <a:latin typeface="Menlo" panose="020B0609030804020204" pitchFamily="49" charset="0"/>
              </a:rPr>
              <a:t>3.14f</a:t>
            </a:r>
            <a:r>
              <a:rPr lang="en-US" altLang="zh-CN" sz="1600" dirty="0">
                <a:solidFill>
                  <a:srgbClr val="000000"/>
                </a:solidFill>
                <a:latin typeface="Menlo" panose="020B0609030804020204" pitchFamily="49" charset="0"/>
              </a:rPr>
              <a:t>;</a:t>
            </a:r>
          </a:p>
          <a:p>
            <a:r>
              <a:rPr lang="en-US" altLang="zh-CN" sz="1600" dirty="0">
                <a:solidFill>
                  <a:srgbClr val="AA0D91"/>
                </a:solidFill>
                <a:latin typeface="Menlo" panose="020B0609030804020204" pitchFamily="49" charset="0"/>
              </a:rPr>
              <a:t>float</a:t>
            </a:r>
            <a:r>
              <a:rPr lang="en-US" altLang="zh-CN" sz="1600" dirty="0">
                <a:solidFill>
                  <a:srgbClr val="000000"/>
                </a:solidFill>
                <a:latin typeface="Menlo" panose="020B0609030804020204" pitchFamily="49" charset="0"/>
              </a:rPr>
              <a:t> y = </a:t>
            </a:r>
            <a:r>
              <a:rPr lang="en-US" altLang="zh-CN" sz="1600" dirty="0">
                <a:solidFill>
                  <a:srgbClr val="1C00CF"/>
                </a:solidFill>
                <a:latin typeface="Menlo" panose="020B0609030804020204" pitchFamily="49" charset="0"/>
              </a:rPr>
              <a:t>2.12f</a:t>
            </a:r>
            <a:r>
              <a:rPr lang="en-US" altLang="zh-CN" sz="1600" dirty="0">
                <a:solidFill>
                  <a:srgbClr val="000000"/>
                </a:solidFill>
                <a:latin typeface="Menlo" panose="020B0609030804020204" pitchFamily="49" charset="0"/>
              </a:rPr>
              <a:t>;</a:t>
            </a:r>
          </a:p>
          <a:p>
            <a:r>
              <a:rPr lang="en-US" altLang="zh-CN" sz="1600" dirty="0" err="1">
                <a:solidFill>
                  <a:srgbClr val="2E0D6E"/>
                </a:solidFill>
                <a:latin typeface="Menlo" panose="020B0609030804020204" pitchFamily="49" charset="0"/>
              </a:rPr>
              <a:t>printf</a:t>
            </a:r>
            <a:r>
              <a:rPr lang="en-US" altLang="zh-CN" sz="1600" dirty="0">
                <a:solidFill>
                  <a:srgbClr val="000000"/>
                </a:solidFill>
                <a:latin typeface="Menlo" panose="020B0609030804020204" pitchFamily="49" charset="0"/>
              </a:rPr>
              <a:t>(</a:t>
            </a:r>
            <a:r>
              <a:rPr lang="en-US" altLang="zh-CN" sz="1600" dirty="0">
                <a:solidFill>
                  <a:srgbClr val="C41A16"/>
                </a:solidFill>
                <a:latin typeface="Menlo" panose="020B0609030804020204" pitchFamily="49" charset="0"/>
              </a:rPr>
              <a:t>"%f %f\n"</a:t>
            </a:r>
            <a:r>
              <a:rPr lang="en-US" altLang="zh-CN" sz="1600" dirty="0">
                <a:solidFill>
                  <a:srgbClr val="000000"/>
                </a:solidFill>
                <a:latin typeface="Menlo" panose="020B0609030804020204" pitchFamily="49" charset="0"/>
              </a:rPr>
              <a:t>, x, y);</a:t>
            </a:r>
          </a:p>
          <a:p>
            <a:r>
              <a:rPr lang="en-US" altLang="zh-CN" sz="1600" dirty="0">
                <a:solidFill>
                  <a:srgbClr val="000000"/>
                </a:solidFill>
                <a:latin typeface="Menlo" panose="020B0609030804020204" pitchFamily="49" charset="0"/>
              </a:rPr>
              <a:t>    </a:t>
            </a:r>
          </a:p>
          <a:p>
            <a:r>
              <a:rPr lang="en-US" altLang="zh-CN" sz="1600" dirty="0">
                <a:solidFill>
                  <a:srgbClr val="000000"/>
                </a:solidFill>
                <a:latin typeface="Menlo" panose="020B0609030804020204" pitchFamily="49" charset="0"/>
              </a:rPr>
              <a:t>    </a:t>
            </a:r>
          </a:p>
          <a:p>
            <a:r>
              <a:rPr lang="en-US" altLang="zh-CN" sz="1600" dirty="0" err="1">
                <a:solidFill>
                  <a:srgbClr val="2E0D6E"/>
                </a:solidFill>
                <a:latin typeface="Menlo" panose="020B0609030804020204" pitchFamily="49" charset="0"/>
              </a:rPr>
              <a:t>printf</a:t>
            </a:r>
            <a:r>
              <a:rPr lang="en-US" altLang="zh-CN" sz="1600" dirty="0">
                <a:solidFill>
                  <a:srgbClr val="000000"/>
                </a:solidFill>
                <a:latin typeface="Menlo" panose="020B0609030804020204" pitchFamily="49" charset="0"/>
              </a:rPr>
              <a:t>(</a:t>
            </a:r>
            <a:r>
              <a:rPr lang="en-US" altLang="zh-CN" sz="1600" dirty="0">
                <a:solidFill>
                  <a:srgbClr val="C41A16"/>
                </a:solidFill>
                <a:latin typeface="Menlo" panose="020B0609030804020204" pitchFamily="49" charset="0"/>
              </a:rPr>
              <a:t>"%.2f %.2f\n "</a:t>
            </a:r>
            <a:r>
              <a:rPr lang="en-US" altLang="zh-CN" sz="1600" dirty="0">
                <a:solidFill>
                  <a:srgbClr val="000000"/>
                </a:solidFill>
                <a:latin typeface="Menlo" panose="020B0609030804020204" pitchFamily="49" charset="0"/>
              </a:rPr>
              <a:t>, x, y);</a:t>
            </a:r>
            <a:endParaRPr lang="en-US" altLang="zh-CN" sz="1600" dirty="0">
              <a:solidFill>
                <a:srgbClr val="C41A16"/>
              </a:solidFill>
              <a:latin typeface="Menlo" panose="020B0609030804020204" pitchFamily="49" charset="0"/>
            </a:endParaRPr>
          </a:p>
          <a:p>
            <a:r>
              <a:rPr lang="en-US" altLang="zh-CN" sz="1600" dirty="0">
                <a:solidFill>
                  <a:srgbClr val="000000"/>
                </a:solidFill>
                <a:latin typeface="Menlo" panose="020B0609030804020204" pitchFamily="49" charset="0"/>
              </a:rPr>
              <a:t>    </a:t>
            </a:r>
          </a:p>
          <a:p>
            <a:r>
              <a:rPr lang="en-US" altLang="zh-CN" sz="1600" dirty="0">
                <a:solidFill>
                  <a:srgbClr val="000000"/>
                </a:solidFill>
                <a:latin typeface="Menlo" panose="020B0609030804020204" pitchFamily="49" charset="0"/>
              </a:rPr>
              <a:t>    </a:t>
            </a:r>
          </a:p>
          <a:p>
            <a:r>
              <a:rPr lang="en-US" altLang="zh-CN" sz="1600" dirty="0" err="1">
                <a:solidFill>
                  <a:srgbClr val="2E0D6E"/>
                </a:solidFill>
                <a:latin typeface="Menlo" panose="020B0609030804020204" pitchFamily="49" charset="0"/>
              </a:rPr>
              <a:t>printf</a:t>
            </a:r>
            <a:r>
              <a:rPr lang="en-US" altLang="zh-CN" sz="1600" dirty="0">
                <a:solidFill>
                  <a:srgbClr val="000000"/>
                </a:solidFill>
                <a:latin typeface="Menlo" panose="020B0609030804020204" pitchFamily="49" charset="0"/>
              </a:rPr>
              <a:t>(</a:t>
            </a:r>
            <a:r>
              <a:rPr lang="en-US" altLang="zh-CN" sz="1600" dirty="0">
                <a:solidFill>
                  <a:srgbClr val="C41A16"/>
                </a:solidFill>
                <a:latin typeface="Menlo" panose="020B0609030804020204" pitchFamily="49" charset="0"/>
              </a:rPr>
              <a:t>"%5.2f %5.2f\n "</a:t>
            </a:r>
            <a:r>
              <a:rPr lang="en-US" altLang="zh-CN" sz="1600" dirty="0">
                <a:solidFill>
                  <a:srgbClr val="000000"/>
                </a:solidFill>
                <a:latin typeface="Menlo" panose="020B0609030804020204" pitchFamily="49" charset="0"/>
              </a:rPr>
              <a:t>, x, y);</a:t>
            </a:r>
            <a:endParaRPr lang="en-US" altLang="zh-CN" sz="1600" dirty="0">
              <a:solidFill>
                <a:srgbClr val="C41A16"/>
              </a:solidFill>
              <a:latin typeface="Menlo" panose="020B0609030804020204" pitchFamily="49" charset="0"/>
            </a:endParaRPr>
          </a:p>
          <a:p>
            <a:r>
              <a:rPr lang="en-US" altLang="zh-CN" sz="1600" dirty="0">
                <a:solidFill>
                  <a:srgbClr val="000000"/>
                </a:solidFill>
                <a:latin typeface="Menlo" panose="020B0609030804020204" pitchFamily="49" charset="0"/>
              </a:rPr>
              <a:t>    </a:t>
            </a:r>
          </a:p>
          <a:p>
            <a:r>
              <a:rPr lang="en-US" altLang="zh-CN" sz="1600" dirty="0">
                <a:solidFill>
                  <a:srgbClr val="000000"/>
                </a:solidFill>
                <a:latin typeface="Menlo" panose="020B0609030804020204" pitchFamily="49" charset="0"/>
              </a:rPr>
              <a:t>    </a:t>
            </a:r>
          </a:p>
          <a:p>
            <a:r>
              <a:rPr lang="en-US" altLang="zh-CN" sz="1600" dirty="0" err="1">
                <a:solidFill>
                  <a:srgbClr val="2E0D6E"/>
                </a:solidFill>
                <a:latin typeface="Menlo" panose="020B0609030804020204" pitchFamily="49" charset="0"/>
              </a:rPr>
              <a:t>printf</a:t>
            </a:r>
            <a:r>
              <a:rPr lang="en-US" altLang="zh-CN" sz="1600" dirty="0">
                <a:solidFill>
                  <a:srgbClr val="000000"/>
                </a:solidFill>
                <a:latin typeface="Menlo" panose="020B0609030804020204" pitchFamily="49" charset="0"/>
              </a:rPr>
              <a:t>(</a:t>
            </a:r>
            <a:r>
              <a:rPr lang="en-US" altLang="zh-CN" sz="1600" dirty="0">
                <a:solidFill>
                  <a:srgbClr val="C41A16"/>
                </a:solidFill>
                <a:latin typeface="Menlo" panose="020B0609030804020204" pitchFamily="49" charset="0"/>
              </a:rPr>
              <a:t>"%-5.2f %-5.2f\n "</a:t>
            </a:r>
            <a:r>
              <a:rPr lang="en-US" altLang="zh-CN" sz="1600" dirty="0">
                <a:solidFill>
                  <a:srgbClr val="000000"/>
                </a:solidFill>
                <a:latin typeface="Menlo" panose="020B0609030804020204" pitchFamily="49" charset="0"/>
              </a:rPr>
              <a:t>, x, y);</a:t>
            </a:r>
            <a:endParaRPr lang="en-US" altLang="zh-CN" sz="1600" dirty="0">
              <a:solidFill>
                <a:srgbClr val="C41A16"/>
              </a:solidFill>
              <a:latin typeface="Menlo" panose="020B0609030804020204" pitchFamily="49" charset="0"/>
            </a:endParaRPr>
          </a:p>
          <a:p>
            <a:endParaRPr lang="en-US" altLang="zh-CN" sz="1600" dirty="0"/>
          </a:p>
          <a:p>
            <a:endParaRPr lang="en-US" altLang="zh-CN" sz="1600" dirty="0"/>
          </a:p>
          <a:p>
            <a:endParaRPr lang="en-US" altLang="zh-CN" sz="1600" dirty="0"/>
          </a:p>
        </p:txBody>
      </p:sp>
      <p:graphicFrame>
        <p:nvGraphicFramePr>
          <p:cNvPr id="12" name="Table 11"/>
          <p:cNvGraphicFramePr>
            <a:graphicFrameLocks noGrp="1"/>
          </p:cNvGraphicFramePr>
          <p:nvPr>
            <p:extLst>
              <p:ext uri="{D42A27DB-BD31-4B8C-83A1-F6EECF244321}">
                <p14:modId xmlns:p14="http://schemas.microsoft.com/office/powerpoint/2010/main" val="1339200694"/>
              </p:ext>
            </p:extLst>
          </p:nvPr>
        </p:nvGraphicFramePr>
        <p:xfrm>
          <a:off x="2262699" y="2431409"/>
          <a:ext cx="6096000" cy="370840"/>
        </p:xfrm>
        <a:graphic>
          <a:graphicData uri="http://schemas.openxmlformats.org/drawingml/2006/table">
            <a:tbl>
              <a:tblPr firstRow="1" bandRow="1">
                <a:tableStyleId>{5C22544A-7EE6-4342-B048-85BDC9FD1C3A}</a:tableStyleId>
              </a:tblPr>
              <a:tblGrid>
                <a:gridCol w="304800">
                  <a:extLst>
                    <a:ext uri="{9D8B030D-6E8A-4147-A177-3AD203B41FA5}">
                      <a16:colId xmlns:a16="http://schemas.microsoft.com/office/drawing/2014/main" val="20000"/>
                    </a:ext>
                  </a:extLst>
                </a:gridCol>
                <a:gridCol w="304800">
                  <a:extLst>
                    <a:ext uri="{9D8B030D-6E8A-4147-A177-3AD203B41FA5}">
                      <a16:colId xmlns:a16="http://schemas.microsoft.com/office/drawing/2014/main" val="20001"/>
                    </a:ext>
                  </a:extLst>
                </a:gridCol>
                <a:gridCol w="304800">
                  <a:extLst>
                    <a:ext uri="{9D8B030D-6E8A-4147-A177-3AD203B41FA5}">
                      <a16:colId xmlns:a16="http://schemas.microsoft.com/office/drawing/2014/main" val="20002"/>
                    </a:ext>
                  </a:extLst>
                </a:gridCol>
                <a:gridCol w="304800">
                  <a:extLst>
                    <a:ext uri="{9D8B030D-6E8A-4147-A177-3AD203B41FA5}">
                      <a16:colId xmlns:a16="http://schemas.microsoft.com/office/drawing/2014/main" val="20003"/>
                    </a:ext>
                  </a:extLst>
                </a:gridCol>
                <a:gridCol w="304800">
                  <a:extLst>
                    <a:ext uri="{9D8B030D-6E8A-4147-A177-3AD203B41FA5}">
                      <a16:colId xmlns:a16="http://schemas.microsoft.com/office/drawing/2014/main" val="20004"/>
                    </a:ext>
                  </a:extLst>
                </a:gridCol>
                <a:gridCol w="304800">
                  <a:extLst>
                    <a:ext uri="{9D8B030D-6E8A-4147-A177-3AD203B41FA5}">
                      <a16:colId xmlns:a16="http://schemas.microsoft.com/office/drawing/2014/main" val="20005"/>
                    </a:ext>
                  </a:extLst>
                </a:gridCol>
                <a:gridCol w="304800">
                  <a:extLst>
                    <a:ext uri="{9D8B030D-6E8A-4147-A177-3AD203B41FA5}">
                      <a16:colId xmlns:a16="http://schemas.microsoft.com/office/drawing/2014/main" val="20006"/>
                    </a:ext>
                  </a:extLst>
                </a:gridCol>
                <a:gridCol w="304800">
                  <a:extLst>
                    <a:ext uri="{9D8B030D-6E8A-4147-A177-3AD203B41FA5}">
                      <a16:colId xmlns:a16="http://schemas.microsoft.com/office/drawing/2014/main" val="20007"/>
                    </a:ext>
                  </a:extLst>
                </a:gridCol>
                <a:gridCol w="304800">
                  <a:extLst>
                    <a:ext uri="{9D8B030D-6E8A-4147-A177-3AD203B41FA5}">
                      <a16:colId xmlns:a16="http://schemas.microsoft.com/office/drawing/2014/main" val="20008"/>
                    </a:ext>
                  </a:extLst>
                </a:gridCol>
                <a:gridCol w="304800">
                  <a:extLst>
                    <a:ext uri="{9D8B030D-6E8A-4147-A177-3AD203B41FA5}">
                      <a16:colId xmlns:a16="http://schemas.microsoft.com/office/drawing/2014/main" val="20009"/>
                    </a:ext>
                  </a:extLst>
                </a:gridCol>
                <a:gridCol w="304800">
                  <a:extLst>
                    <a:ext uri="{9D8B030D-6E8A-4147-A177-3AD203B41FA5}">
                      <a16:colId xmlns:a16="http://schemas.microsoft.com/office/drawing/2014/main" val="20010"/>
                    </a:ext>
                  </a:extLst>
                </a:gridCol>
                <a:gridCol w="304800">
                  <a:extLst>
                    <a:ext uri="{9D8B030D-6E8A-4147-A177-3AD203B41FA5}">
                      <a16:colId xmlns:a16="http://schemas.microsoft.com/office/drawing/2014/main" val="20011"/>
                    </a:ext>
                  </a:extLst>
                </a:gridCol>
                <a:gridCol w="304800">
                  <a:extLst>
                    <a:ext uri="{9D8B030D-6E8A-4147-A177-3AD203B41FA5}">
                      <a16:colId xmlns:a16="http://schemas.microsoft.com/office/drawing/2014/main" val="20012"/>
                    </a:ext>
                  </a:extLst>
                </a:gridCol>
                <a:gridCol w="304800">
                  <a:extLst>
                    <a:ext uri="{9D8B030D-6E8A-4147-A177-3AD203B41FA5}">
                      <a16:colId xmlns:a16="http://schemas.microsoft.com/office/drawing/2014/main" val="20013"/>
                    </a:ext>
                  </a:extLst>
                </a:gridCol>
                <a:gridCol w="304800">
                  <a:extLst>
                    <a:ext uri="{9D8B030D-6E8A-4147-A177-3AD203B41FA5}">
                      <a16:colId xmlns:a16="http://schemas.microsoft.com/office/drawing/2014/main" val="20014"/>
                    </a:ext>
                  </a:extLst>
                </a:gridCol>
                <a:gridCol w="304800">
                  <a:extLst>
                    <a:ext uri="{9D8B030D-6E8A-4147-A177-3AD203B41FA5}">
                      <a16:colId xmlns:a16="http://schemas.microsoft.com/office/drawing/2014/main" val="20015"/>
                    </a:ext>
                  </a:extLst>
                </a:gridCol>
                <a:gridCol w="304800">
                  <a:extLst>
                    <a:ext uri="{9D8B030D-6E8A-4147-A177-3AD203B41FA5}">
                      <a16:colId xmlns:a16="http://schemas.microsoft.com/office/drawing/2014/main" val="20016"/>
                    </a:ext>
                  </a:extLst>
                </a:gridCol>
                <a:gridCol w="304800">
                  <a:extLst>
                    <a:ext uri="{9D8B030D-6E8A-4147-A177-3AD203B41FA5}">
                      <a16:colId xmlns:a16="http://schemas.microsoft.com/office/drawing/2014/main" val="20017"/>
                    </a:ext>
                  </a:extLst>
                </a:gridCol>
                <a:gridCol w="304800">
                  <a:extLst>
                    <a:ext uri="{9D8B030D-6E8A-4147-A177-3AD203B41FA5}">
                      <a16:colId xmlns:a16="http://schemas.microsoft.com/office/drawing/2014/main" val="20018"/>
                    </a:ext>
                  </a:extLst>
                </a:gridCol>
                <a:gridCol w="304800">
                  <a:extLst>
                    <a:ext uri="{9D8B030D-6E8A-4147-A177-3AD203B41FA5}">
                      <a16:colId xmlns:a16="http://schemas.microsoft.com/office/drawing/2014/main" val="20019"/>
                    </a:ext>
                  </a:extLst>
                </a:gridCol>
              </a:tblGrid>
              <a:tr h="370840">
                <a:tc>
                  <a:txBody>
                    <a:bodyPr/>
                    <a:lstStyle/>
                    <a:p>
                      <a:r>
                        <a:rPr lang="en-US" altLang="zh-CN" dirty="0">
                          <a:solidFill>
                            <a:schemeClr val="tx1"/>
                          </a:solidFill>
                        </a:rPr>
                        <a:t>3</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dirty="0">
                          <a:solidFill>
                            <a:schemeClr val="tx1"/>
                          </a:solidFill>
                        </a:rPr>
                        <a:t>.</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dirty="0">
                          <a:solidFill>
                            <a:schemeClr val="tx1"/>
                          </a:solidFill>
                        </a:rPr>
                        <a:t>1</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dirty="0">
                          <a:solidFill>
                            <a:schemeClr val="tx1"/>
                          </a:solidFill>
                        </a:rPr>
                        <a:t>4</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dirty="0">
                          <a:solidFill>
                            <a:schemeClr val="tx1"/>
                          </a:solidFill>
                        </a:rPr>
                        <a:t>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dirty="0">
                          <a:solidFill>
                            <a:schemeClr val="tx1"/>
                          </a:solidFill>
                        </a:rPr>
                        <a:t>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dirty="0">
                          <a:solidFill>
                            <a:schemeClr val="tx1"/>
                          </a:solidFill>
                        </a:rPr>
                        <a:t>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dirty="0">
                          <a:solidFill>
                            <a:schemeClr val="tx1"/>
                          </a:solidFill>
                        </a:rPr>
                        <a:t>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r>
                        <a:rPr lang="en-US" altLang="zh-CN" dirty="0">
                          <a:solidFill>
                            <a:schemeClr val="tx1"/>
                          </a:solidFill>
                        </a:rPr>
                        <a:t>2</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dirty="0">
                          <a:solidFill>
                            <a:schemeClr val="tx1"/>
                          </a:solidFill>
                        </a:rPr>
                        <a:t>.</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dirty="0">
                          <a:solidFill>
                            <a:schemeClr val="tx1"/>
                          </a:solidFill>
                        </a:rPr>
                        <a:t>1</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dirty="0">
                          <a:solidFill>
                            <a:schemeClr val="tx1"/>
                          </a:solidFill>
                        </a:rPr>
                        <a:t>2</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dirty="0">
                          <a:solidFill>
                            <a:schemeClr val="tx1"/>
                          </a:solidFill>
                        </a:rPr>
                        <a:t>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dirty="0">
                          <a:solidFill>
                            <a:schemeClr val="tx1"/>
                          </a:solidFill>
                        </a:rPr>
                        <a:t>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dirty="0">
                          <a:solidFill>
                            <a:schemeClr val="tx1"/>
                          </a:solidFill>
                        </a:rPr>
                        <a:t>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dirty="0">
                          <a:solidFill>
                            <a:schemeClr val="tx1"/>
                          </a:solidFill>
                        </a:rPr>
                        <a:t>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636000951"/>
              </p:ext>
            </p:extLst>
          </p:nvPr>
        </p:nvGraphicFramePr>
        <p:xfrm>
          <a:off x="2262699" y="3174316"/>
          <a:ext cx="6096000" cy="370840"/>
        </p:xfrm>
        <a:graphic>
          <a:graphicData uri="http://schemas.openxmlformats.org/drawingml/2006/table">
            <a:tbl>
              <a:tblPr firstRow="1" bandRow="1">
                <a:tableStyleId>{5C22544A-7EE6-4342-B048-85BDC9FD1C3A}</a:tableStyleId>
              </a:tblPr>
              <a:tblGrid>
                <a:gridCol w="304800">
                  <a:extLst>
                    <a:ext uri="{9D8B030D-6E8A-4147-A177-3AD203B41FA5}">
                      <a16:colId xmlns:a16="http://schemas.microsoft.com/office/drawing/2014/main" val="20000"/>
                    </a:ext>
                  </a:extLst>
                </a:gridCol>
                <a:gridCol w="304800">
                  <a:extLst>
                    <a:ext uri="{9D8B030D-6E8A-4147-A177-3AD203B41FA5}">
                      <a16:colId xmlns:a16="http://schemas.microsoft.com/office/drawing/2014/main" val="20001"/>
                    </a:ext>
                  </a:extLst>
                </a:gridCol>
                <a:gridCol w="304800">
                  <a:extLst>
                    <a:ext uri="{9D8B030D-6E8A-4147-A177-3AD203B41FA5}">
                      <a16:colId xmlns:a16="http://schemas.microsoft.com/office/drawing/2014/main" val="20002"/>
                    </a:ext>
                  </a:extLst>
                </a:gridCol>
                <a:gridCol w="304800">
                  <a:extLst>
                    <a:ext uri="{9D8B030D-6E8A-4147-A177-3AD203B41FA5}">
                      <a16:colId xmlns:a16="http://schemas.microsoft.com/office/drawing/2014/main" val="20003"/>
                    </a:ext>
                  </a:extLst>
                </a:gridCol>
                <a:gridCol w="304800">
                  <a:extLst>
                    <a:ext uri="{9D8B030D-6E8A-4147-A177-3AD203B41FA5}">
                      <a16:colId xmlns:a16="http://schemas.microsoft.com/office/drawing/2014/main" val="20004"/>
                    </a:ext>
                  </a:extLst>
                </a:gridCol>
                <a:gridCol w="304800">
                  <a:extLst>
                    <a:ext uri="{9D8B030D-6E8A-4147-A177-3AD203B41FA5}">
                      <a16:colId xmlns:a16="http://schemas.microsoft.com/office/drawing/2014/main" val="20005"/>
                    </a:ext>
                  </a:extLst>
                </a:gridCol>
                <a:gridCol w="304800">
                  <a:extLst>
                    <a:ext uri="{9D8B030D-6E8A-4147-A177-3AD203B41FA5}">
                      <a16:colId xmlns:a16="http://schemas.microsoft.com/office/drawing/2014/main" val="20006"/>
                    </a:ext>
                  </a:extLst>
                </a:gridCol>
                <a:gridCol w="304800">
                  <a:extLst>
                    <a:ext uri="{9D8B030D-6E8A-4147-A177-3AD203B41FA5}">
                      <a16:colId xmlns:a16="http://schemas.microsoft.com/office/drawing/2014/main" val="20007"/>
                    </a:ext>
                  </a:extLst>
                </a:gridCol>
                <a:gridCol w="304800">
                  <a:extLst>
                    <a:ext uri="{9D8B030D-6E8A-4147-A177-3AD203B41FA5}">
                      <a16:colId xmlns:a16="http://schemas.microsoft.com/office/drawing/2014/main" val="20008"/>
                    </a:ext>
                  </a:extLst>
                </a:gridCol>
                <a:gridCol w="304800">
                  <a:extLst>
                    <a:ext uri="{9D8B030D-6E8A-4147-A177-3AD203B41FA5}">
                      <a16:colId xmlns:a16="http://schemas.microsoft.com/office/drawing/2014/main" val="20009"/>
                    </a:ext>
                  </a:extLst>
                </a:gridCol>
                <a:gridCol w="304800">
                  <a:extLst>
                    <a:ext uri="{9D8B030D-6E8A-4147-A177-3AD203B41FA5}">
                      <a16:colId xmlns:a16="http://schemas.microsoft.com/office/drawing/2014/main" val="20010"/>
                    </a:ext>
                  </a:extLst>
                </a:gridCol>
                <a:gridCol w="304800">
                  <a:extLst>
                    <a:ext uri="{9D8B030D-6E8A-4147-A177-3AD203B41FA5}">
                      <a16:colId xmlns:a16="http://schemas.microsoft.com/office/drawing/2014/main" val="20011"/>
                    </a:ext>
                  </a:extLst>
                </a:gridCol>
                <a:gridCol w="304800">
                  <a:extLst>
                    <a:ext uri="{9D8B030D-6E8A-4147-A177-3AD203B41FA5}">
                      <a16:colId xmlns:a16="http://schemas.microsoft.com/office/drawing/2014/main" val="20012"/>
                    </a:ext>
                  </a:extLst>
                </a:gridCol>
                <a:gridCol w="304800">
                  <a:extLst>
                    <a:ext uri="{9D8B030D-6E8A-4147-A177-3AD203B41FA5}">
                      <a16:colId xmlns:a16="http://schemas.microsoft.com/office/drawing/2014/main" val="20013"/>
                    </a:ext>
                  </a:extLst>
                </a:gridCol>
                <a:gridCol w="304800">
                  <a:extLst>
                    <a:ext uri="{9D8B030D-6E8A-4147-A177-3AD203B41FA5}">
                      <a16:colId xmlns:a16="http://schemas.microsoft.com/office/drawing/2014/main" val="20014"/>
                    </a:ext>
                  </a:extLst>
                </a:gridCol>
                <a:gridCol w="304800">
                  <a:extLst>
                    <a:ext uri="{9D8B030D-6E8A-4147-A177-3AD203B41FA5}">
                      <a16:colId xmlns:a16="http://schemas.microsoft.com/office/drawing/2014/main" val="20015"/>
                    </a:ext>
                  </a:extLst>
                </a:gridCol>
                <a:gridCol w="304800">
                  <a:extLst>
                    <a:ext uri="{9D8B030D-6E8A-4147-A177-3AD203B41FA5}">
                      <a16:colId xmlns:a16="http://schemas.microsoft.com/office/drawing/2014/main" val="20016"/>
                    </a:ext>
                  </a:extLst>
                </a:gridCol>
                <a:gridCol w="304800">
                  <a:extLst>
                    <a:ext uri="{9D8B030D-6E8A-4147-A177-3AD203B41FA5}">
                      <a16:colId xmlns:a16="http://schemas.microsoft.com/office/drawing/2014/main" val="20017"/>
                    </a:ext>
                  </a:extLst>
                </a:gridCol>
                <a:gridCol w="304800">
                  <a:extLst>
                    <a:ext uri="{9D8B030D-6E8A-4147-A177-3AD203B41FA5}">
                      <a16:colId xmlns:a16="http://schemas.microsoft.com/office/drawing/2014/main" val="20018"/>
                    </a:ext>
                  </a:extLst>
                </a:gridCol>
                <a:gridCol w="304800">
                  <a:extLst>
                    <a:ext uri="{9D8B030D-6E8A-4147-A177-3AD203B41FA5}">
                      <a16:colId xmlns:a16="http://schemas.microsoft.com/office/drawing/2014/main" val="20019"/>
                    </a:ext>
                  </a:extLst>
                </a:gridCol>
              </a:tblGrid>
              <a:tr h="370840">
                <a:tc>
                  <a:txBody>
                    <a:bodyPr/>
                    <a:lstStyle/>
                    <a:p>
                      <a:pPr marL="0" algn="l" defTabSz="914400" rtl="0" eaLnBrk="1" latinLnBrk="0" hangingPunct="1"/>
                      <a:r>
                        <a:rPr lang="en-US" altLang="zh-CN" sz="1800" b="1" kern="1200" dirty="0">
                          <a:solidFill>
                            <a:schemeClr val="tx1"/>
                          </a:solidFill>
                          <a:latin typeface="+mn-lt"/>
                          <a:ea typeface="+mn-ea"/>
                          <a:cs typeface="+mn-cs"/>
                        </a:rPr>
                        <a:t>3</a:t>
                      </a:r>
                      <a:endParaRPr lang="zh-CN" altLang="en-US"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altLang="zh-CN" sz="1800" b="1" kern="1200" dirty="0">
                          <a:solidFill>
                            <a:schemeClr val="tx1"/>
                          </a:solidFill>
                          <a:latin typeface="+mn-lt"/>
                          <a:ea typeface="+mn-ea"/>
                          <a:cs typeface="+mn-cs"/>
                        </a:rPr>
                        <a:t>.</a:t>
                      </a:r>
                      <a:endParaRPr lang="zh-CN" altLang="en-US"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altLang="zh-CN" sz="1800" b="1" kern="1200" dirty="0">
                          <a:solidFill>
                            <a:schemeClr val="tx1"/>
                          </a:solidFill>
                          <a:latin typeface="+mn-lt"/>
                          <a:ea typeface="+mn-ea"/>
                          <a:cs typeface="+mn-cs"/>
                        </a:rPr>
                        <a:t>1</a:t>
                      </a:r>
                      <a:endParaRPr lang="zh-CN" altLang="en-US"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altLang="zh-CN" sz="1800" b="1" kern="1200" dirty="0">
                          <a:solidFill>
                            <a:schemeClr val="tx1"/>
                          </a:solidFill>
                          <a:latin typeface="+mn-lt"/>
                          <a:ea typeface="+mn-ea"/>
                          <a:cs typeface="+mn-cs"/>
                        </a:rPr>
                        <a:t>4</a:t>
                      </a:r>
                      <a:endParaRPr lang="zh-CN" altLang="en-US"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endParaRPr lang="zh-CN" altLang="en-US"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algn="l" defTabSz="914400" rtl="0" eaLnBrk="1" latinLnBrk="0" hangingPunct="1"/>
                      <a:r>
                        <a:rPr lang="en-US" altLang="zh-CN" sz="1800" b="1" kern="1200" dirty="0">
                          <a:solidFill>
                            <a:schemeClr val="tx1"/>
                          </a:solidFill>
                          <a:latin typeface="+mn-lt"/>
                          <a:ea typeface="+mn-ea"/>
                          <a:cs typeface="+mn-cs"/>
                        </a:rPr>
                        <a:t>2</a:t>
                      </a:r>
                      <a:endParaRPr lang="zh-CN" altLang="en-US"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altLang="zh-CN" sz="1800" b="1" kern="1200" dirty="0">
                          <a:solidFill>
                            <a:schemeClr val="tx1"/>
                          </a:solidFill>
                          <a:latin typeface="+mn-lt"/>
                          <a:ea typeface="+mn-ea"/>
                          <a:cs typeface="+mn-cs"/>
                        </a:rPr>
                        <a:t>.</a:t>
                      </a:r>
                      <a:endParaRPr lang="zh-CN" altLang="en-US"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altLang="zh-CN" sz="1800" b="1" kern="1200" dirty="0">
                          <a:solidFill>
                            <a:schemeClr val="tx1"/>
                          </a:solidFill>
                          <a:latin typeface="+mn-lt"/>
                          <a:ea typeface="+mn-ea"/>
                          <a:cs typeface="+mn-cs"/>
                        </a:rPr>
                        <a:t>1</a:t>
                      </a:r>
                      <a:endParaRPr lang="zh-CN" altLang="en-US"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altLang="zh-CN" sz="1800" b="1" kern="1200" dirty="0">
                          <a:solidFill>
                            <a:schemeClr val="tx1"/>
                          </a:solidFill>
                          <a:latin typeface="+mn-lt"/>
                          <a:ea typeface="+mn-ea"/>
                          <a:cs typeface="+mn-cs"/>
                        </a:rPr>
                        <a:t>2</a:t>
                      </a:r>
                      <a:endParaRPr lang="zh-CN" altLang="en-US"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endParaRPr lang="zh-CN" altLang="en-US" sz="1800" b="1" kern="120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endParaRPr lang="zh-CN" altLang="en-US" sz="1800" b="1" kern="120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endParaRPr lang="zh-CN" altLang="en-US" sz="1800" b="1" kern="120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endParaRPr lang="zh-CN" altLang="en-US" sz="1800" b="1" kern="120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endParaRPr lang="zh-CN" altLang="en-US" sz="1800" b="1" kern="120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endParaRPr lang="zh-CN" altLang="en-US" sz="1800" b="1" kern="120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endParaRPr lang="zh-CN" altLang="en-US" sz="1800" b="1" kern="120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endParaRPr lang="zh-CN" altLang="en-US" sz="1800" b="1" kern="120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endParaRPr lang="zh-CN" altLang="en-US" sz="1800" b="1" kern="120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endParaRPr lang="zh-CN" altLang="en-US" sz="1800" b="1" kern="120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endParaRPr lang="zh-CN" altLang="en-US"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640811347"/>
              </p:ext>
            </p:extLst>
          </p:nvPr>
        </p:nvGraphicFramePr>
        <p:xfrm>
          <a:off x="2262699" y="3901760"/>
          <a:ext cx="6096000" cy="370840"/>
        </p:xfrm>
        <a:graphic>
          <a:graphicData uri="http://schemas.openxmlformats.org/drawingml/2006/table">
            <a:tbl>
              <a:tblPr firstRow="1" bandRow="1">
                <a:tableStyleId>{5C22544A-7EE6-4342-B048-85BDC9FD1C3A}</a:tableStyleId>
              </a:tblPr>
              <a:tblGrid>
                <a:gridCol w="304800">
                  <a:extLst>
                    <a:ext uri="{9D8B030D-6E8A-4147-A177-3AD203B41FA5}">
                      <a16:colId xmlns:a16="http://schemas.microsoft.com/office/drawing/2014/main" val="20000"/>
                    </a:ext>
                  </a:extLst>
                </a:gridCol>
                <a:gridCol w="304800">
                  <a:extLst>
                    <a:ext uri="{9D8B030D-6E8A-4147-A177-3AD203B41FA5}">
                      <a16:colId xmlns:a16="http://schemas.microsoft.com/office/drawing/2014/main" val="20001"/>
                    </a:ext>
                  </a:extLst>
                </a:gridCol>
                <a:gridCol w="304800">
                  <a:extLst>
                    <a:ext uri="{9D8B030D-6E8A-4147-A177-3AD203B41FA5}">
                      <a16:colId xmlns:a16="http://schemas.microsoft.com/office/drawing/2014/main" val="20002"/>
                    </a:ext>
                  </a:extLst>
                </a:gridCol>
                <a:gridCol w="304800">
                  <a:extLst>
                    <a:ext uri="{9D8B030D-6E8A-4147-A177-3AD203B41FA5}">
                      <a16:colId xmlns:a16="http://schemas.microsoft.com/office/drawing/2014/main" val="20003"/>
                    </a:ext>
                  </a:extLst>
                </a:gridCol>
                <a:gridCol w="304800">
                  <a:extLst>
                    <a:ext uri="{9D8B030D-6E8A-4147-A177-3AD203B41FA5}">
                      <a16:colId xmlns:a16="http://schemas.microsoft.com/office/drawing/2014/main" val="20004"/>
                    </a:ext>
                  </a:extLst>
                </a:gridCol>
                <a:gridCol w="304800">
                  <a:extLst>
                    <a:ext uri="{9D8B030D-6E8A-4147-A177-3AD203B41FA5}">
                      <a16:colId xmlns:a16="http://schemas.microsoft.com/office/drawing/2014/main" val="20005"/>
                    </a:ext>
                  </a:extLst>
                </a:gridCol>
                <a:gridCol w="304800">
                  <a:extLst>
                    <a:ext uri="{9D8B030D-6E8A-4147-A177-3AD203B41FA5}">
                      <a16:colId xmlns:a16="http://schemas.microsoft.com/office/drawing/2014/main" val="20006"/>
                    </a:ext>
                  </a:extLst>
                </a:gridCol>
                <a:gridCol w="304800">
                  <a:extLst>
                    <a:ext uri="{9D8B030D-6E8A-4147-A177-3AD203B41FA5}">
                      <a16:colId xmlns:a16="http://schemas.microsoft.com/office/drawing/2014/main" val="20007"/>
                    </a:ext>
                  </a:extLst>
                </a:gridCol>
                <a:gridCol w="304800">
                  <a:extLst>
                    <a:ext uri="{9D8B030D-6E8A-4147-A177-3AD203B41FA5}">
                      <a16:colId xmlns:a16="http://schemas.microsoft.com/office/drawing/2014/main" val="20008"/>
                    </a:ext>
                  </a:extLst>
                </a:gridCol>
                <a:gridCol w="304800">
                  <a:extLst>
                    <a:ext uri="{9D8B030D-6E8A-4147-A177-3AD203B41FA5}">
                      <a16:colId xmlns:a16="http://schemas.microsoft.com/office/drawing/2014/main" val="20009"/>
                    </a:ext>
                  </a:extLst>
                </a:gridCol>
                <a:gridCol w="304800">
                  <a:extLst>
                    <a:ext uri="{9D8B030D-6E8A-4147-A177-3AD203B41FA5}">
                      <a16:colId xmlns:a16="http://schemas.microsoft.com/office/drawing/2014/main" val="20010"/>
                    </a:ext>
                  </a:extLst>
                </a:gridCol>
                <a:gridCol w="304800">
                  <a:extLst>
                    <a:ext uri="{9D8B030D-6E8A-4147-A177-3AD203B41FA5}">
                      <a16:colId xmlns:a16="http://schemas.microsoft.com/office/drawing/2014/main" val="20011"/>
                    </a:ext>
                  </a:extLst>
                </a:gridCol>
                <a:gridCol w="304800">
                  <a:extLst>
                    <a:ext uri="{9D8B030D-6E8A-4147-A177-3AD203B41FA5}">
                      <a16:colId xmlns:a16="http://schemas.microsoft.com/office/drawing/2014/main" val="20012"/>
                    </a:ext>
                  </a:extLst>
                </a:gridCol>
                <a:gridCol w="304800">
                  <a:extLst>
                    <a:ext uri="{9D8B030D-6E8A-4147-A177-3AD203B41FA5}">
                      <a16:colId xmlns:a16="http://schemas.microsoft.com/office/drawing/2014/main" val="20013"/>
                    </a:ext>
                  </a:extLst>
                </a:gridCol>
                <a:gridCol w="304800">
                  <a:extLst>
                    <a:ext uri="{9D8B030D-6E8A-4147-A177-3AD203B41FA5}">
                      <a16:colId xmlns:a16="http://schemas.microsoft.com/office/drawing/2014/main" val="20014"/>
                    </a:ext>
                  </a:extLst>
                </a:gridCol>
                <a:gridCol w="304800">
                  <a:extLst>
                    <a:ext uri="{9D8B030D-6E8A-4147-A177-3AD203B41FA5}">
                      <a16:colId xmlns:a16="http://schemas.microsoft.com/office/drawing/2014/main" val="20015"/>
                    </a:ext>
                  </a:extLst>
                </a:gridCol>
                <a:gridCol w="304800">
                  <a:extLst>
                    <a:ext uri="{9D8B030D-6E8A-4147-A177-3AD203B41FA5}">
                      <a16:colId xmlns:a16="http://schemas.microsoft.com/office/drawing/2014/main" val="20016"/>
                    </a:ext>
                  </a:extLst>
                </a:gridCol>
                <a:gridCol w="304800">
                  <a:extLst>
                    <a:ext uri="{9D8B030D-6E8A-4147-A177-3AD203B41FA5}">
                      <a16:colId xmlns:a16="http://schemas.microsoft.com/office/drawing/2014/main" val="20017"/>
                    </a:ext>
                  </a:extLst>
                </a:gridCol>
                <a:gridCol w="304800">
                  <a:extLst>
                    <a:ext uri="{9D8B030D-6E8A-4147-A177-3AD203B41FA5}">
                      <a16:colId xmlns:a16="http://schemas.microsoft.com/office/drawing/2014/main" val="20018"/>
                    </a:ext>
                  </a:extLst>
                </a:gridCol>
                <a:gridCol w="304800">
                  <a:extLst>
                    <a:ext uri="{9D8B030D-6E8A-4147-A177-3AD203B41FA5}">
                      <a16:colId xmlns:a16="http://schemas.microsoft.com/office/drawing/2014/main" val="20019"/>
                    </a:ext>
                  </a:extLst>
                </a:gridCol>
              </a:tblGrid>
              <a:tr h="370840">
                <a:tc>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dirty="0">
                          <a:solidFill>
                            <a:schemeClr val="tx1"/>
                          </a:solidFill>
                        </a:rPr>
                        <a:t>3</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dirty="0">
                          <a:solidFill>
                            <a:schemeClr val="tx1"/>
                          </a:solidFill>
                        </a:rPr>
                        <a:t>.</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dirty="0">
                          <a:solidFill>
                            <a:schemeClr val="tx1"/>
                          </a:solidFill>
                        </a:rPr>
                        <a:t>1</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dirty="0">
                          <a:solidFill>
                            <a:schemeClr val="tx1"/>
                          </a:solidFill>
                        </a:rPr>
                        <a:t>4</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dirty="0">
                          <a:solidFill>
                            <a:schemeClr val="tx1"/>
                          </a:solidFill>
                        </a:rPr>
                        <a:t>2</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dirty="0">
                          <a:solidFill>
                            <a:schemeClr val="tx1"/>
                          </a:solidFill>
                        </a:rPr>
                        <a:t>.</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dirty="0">
                          <a:solidFill>
                            <a:schemeClr val="tx1"/>
                          </a:solidFill>
                        </a:rPr>
                        <a:t>1</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dirty="0">
                          <a:solidFill>
                            <a:schemeClr val="tx1"/>
                          </a:solidFill>
                        </a:rPr>
                        <a:t>2</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3244493667"/>
              </p:ext>
            </p:extLst>
          </p:nvPr>
        </p:nvGraphicFramePr>
        <p:xfrm>
          <a:off x="2262699" y="4685513"/>
          <a:ext cx="6096000" cy="370840"/>
        </p:xfrm>
        <a:graphic>
          <a:graphicData uri="http://schemas.openxmlformats.org/drawingml/2006/table">
            <a:tbl>
              <a:tblPr firstRow="1" bandRow="1">
                <a:tableStyleId>{5C22544A-7EE6-4342-B048-85BDC9FD1C3A}</a:tableStyleId>
              </a:tblPr>
              <a:tblGrid>
                <a:gridCol w="304800">
                  <a:extLst>
                    <a:ext uri="{9D8B030D-6E8A-4147-A177-3AD203B41FA5}">
                      <a16:colId xmlns:a16="http://schemas.microsoft.com/office/drawing/2014/main" val="20000"/>
                    </a:ext>
                  </a:extLst>
                </a:gridCol>
                <a:gridCol w="304800">
                  <a:extLst>
                    <a:ext uri="{9D8B030D-6E8A-4147-A177-3AD203B41FA5}">
                      <a16:colId xmlns:a16="http://schemas.microsoft.com/office/drawing/2014/main" val="20001"/>
                    </a:ext>
                  </a:extLst>
                </a:gridCol>
                <a:gridCol w="304800">
                  <a:extLst>
                    <a:ext uri="{9D8B030D-6E8A-4147-A177-3AD203B41FA5}">
                      <a16:colId xmlns:a16="http://schemas.microsoft.com/office/drawing/2014/main" val="20002"/>
                    </a:ext>
                  </a:extLst>
                </a:gridCol>
                <a:gridCol w="304800">
                  <a:extLst>
                    <a:ext uri="{9D8B030D-6E8A-4147-A177-3AD203B41FA5}">
                      <a16:colId xmlns:a16="http://schemas.microsoft.com/office/drawing/2014/main" val="20003"/>
                    </a:ext>
                  </a:extLst>
                </a:gridCol>
                <a:gridCol w="304800">
                  <a:extLst>
                    <a:ext uri="{9D8B030D-6E8A-4147-A177-3AD203B41FA5}">
                      <a16:colId xmlns:a16="http://schemas.microsoft.com/office/drawing/2014/main" val="20004"/>
                    </a:ext>
                  </a:extLst>
                </a:gridCol>
                <a:gridCol w="304800">
                  <a:extLst>
                    <a:ext uri="{9D8B030D-6E8A-4147-A177-3AD203B41FA5}">
                      <a16:colId xmlns:a16="http://schemas.microsoft.com/office/drawing/2014/main" val="20005"/>
                    </a:ext>
                  </a:extLst>
                </a:gridCol>
                <a:gridCol w="304800">
                  <a:extLst>
                    <a:ext uri="{9D8B030D-6E8A-4147-A177-3AD203B41FA5}">
                      <a16:colId xmlns:a16="http://schemas.microsoft.com/office/drawing/2014/main" val="20006"/>
                    </a:ext>
                  </a:extLst>
                </a:gridCol>
                <a:gridCol w="304800">
                  <a:extLst>
                    <a:ext uri="{9D8B030D-6E8A-4147-A177-3AD203B41FA5}">
                      <a16:colId xmlns:a16="http://schemas.microsoft.com/office/drawing/2014/main" val="20007"/>
                    </a:ext>
                  </a:extLst>
                </a:gridCol>
                <a:gridCol w="304800">
                  <a:extLst>
                    <a:ext uri="{9D8B030D-6E8A-4147-A177-3AD203B41FA5}">
                      <a16:colId xmlns:a16="http://schemas.microsoft.com/office/drawing/2014/main" val="20008"/>
                    </a:ext>
                  </a:extLst>
                </a:gridCol>
                <a:gridCol w="304800">
                  <a:extLst>
                    <a:ext uri="{9D8B030D-6E8A-4147-A177-3AD203B41FA5}">
                      <a16:colId xmlns:a16="http://schemas.microsoft.com/office/drawing/2014/main" val="20009"/>
                    </a:ext>
                  </a:extLst>
                </a:gridCol>
                <a:gridCol w="304800">
                  <a:extLst>
                    <a:ext uri="{9D8B030D-6E8A-4147-A177-3AD203B41FA5}">
                      <a16:colId xmlns:a16="http://schemas.microsoft.com/office/drawing/2014/main" val="20010"/>
                    </a:ext>
                  </a:extLst>
                </a:gridCol>
                <a:gridCol w="304800">
                  <a:extLst>
                    <a:ext uri="{9D8B030D-6E8A-4147-A177-3AD203B41FA5}">
                      <a16:colId xmlns:a16="http://schemas.microsoft.com/office/drawing/2014/main" val="20011"/>
                    </a:ext>
                  </a:extLst>
                </a:gridCol>
                <a:gridCol w="304800">
                  <a:extLst>
                    <a:ext uri="{9D8B030D-6E8A-4147-A177-3AD203B41FA5}">
                      <a16:colId xmlns:a16="http://schemas.microsoft.com/office/drawing/2014/main" val="20012"/>
                    </a:ext>
                  </a:extLst>
                </a:gridCol>
                <a:gridCol w="304800">
                  <a:extLst>
                    <a:ext uri="{9D8B030D-6E8A-4147-A177-3AD203B41FA5}">
                      <a16:colId xmlns:a16="http://schemas.microsoft.com/office/drawing/2014/main" val="20013"/>
                    </a:ext>
                  </a:extLst>
                </a:gridCol>
                <a:gridCol w="304800">
                  <a:extLst>
                    <a:ext uri="{9D8B030D-6E8A-4147-A177-3AD203B41FA5}">
                      <a16:colId xmlns:a16="http://schemas.microsoft.com/office/drawing/2014/main" val="20014"/>
                    </a:ext>
                  </a:extLst>
                </a:gridCol>
                <a:gridCol w="304800">
                  <a:extLst>
                    <a:ext uri="{9D8B030D-6E8A-4147-A177-3AD203B41FA5}">
                      <a16:colId xmlns:a16="http://schemas.microsoft.com/office/drawing/2014/main" val="20015"/>
                    </a:ext>
                  </a:extLst>
                </a:gridCol>
                <a:gridCol w="304800">
                  <a:extLst>
                    <a:ext uri="{9D8B030D-6E8A-4147-A177-3AD203B41FA5}">
                      <a16:colId xmlns:a16="http://schemas.microsoft.com/office/drawing/2014/main" val="20016"/>
                    </a:ext>
                  </a:extLst>
                </a:gridCol>
                <a:gridCol w="304800">
                  <a:extLst>
                    <a:ext uri="{9D8B030D-6E8A-4147-A177-3AD203B41FA5}">
                      <a16:colId xmlns:a16="http://schemas.microsoft.com/office/drawing/2014/main" val="20017"/>
                    </a:ext>
                  </a:extLst>
                </a:gridCol>
                <a:gridCol w="304800">
                  <a:extLst>
                    <a:ext uri="{9D8B030D-6E8A-4147-A177-3AD203B41FA5}">
                      <a16:colId xmlns:a16="http://schemas.microsoft.com/office/drawing/2014/main" val="20018"/>
                    </a:ext>
                  </a:extLst>
                </a:gridCol>
                <a:gridCol w="304800">
                  <a:extLst>
                    <a:ext uri="{9D8B030D-6E8A-4147-A177-3AD203B41FA5}">
                      <a16:colId xmlns:a16="http://schemas.microsoft.com/office/drawing/2014/main" val="20019"/>
                    </a:ext>
                  </a:extLst>
                </a:gridCol>
              </a:tblGrid>
              <a:tr h="370840">
                <a:tc>
                  <a:txBody>
                    <a:bodyPr/>
                    <a:lstStyle/>
                    <a:p>
                      <a:r>
                        <a:rPr lang="en-US" altLang="zh-CN" dirty="0">
                          <a:solidFill>
                            <a:schemeClr val="tx1"/>
                          </a:solidFill>
                        </a:rPr>
                        <a:t>3</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dirty="0">
                          <a:solidFill>
                            <a:schemeClr val="tx1"/>
                          </a:solidFill>
                        </a:rPr>
                        <a:t>.</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altLang="zh-CN" sz="1800" b="1" kern="1200" dirty="0">
                          <a:solidFill>
                            <a:schemeClr val="tx1"/>
                          </a:solidFill>
                          <a:latin typeface="+mn-lt"/>
                          <a:ea typeface="+mn-ea"/>
                          <a:cs typeface="+mn-cs"/>
                        </a:rPr>
                        <a:t>1</a:t>
                      </a:r>
                      <a:endParaRPr lang="zh-CN" altLang="en-US"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dirty="0">
                          <a:solidFill>
                            <a:schemeClr val="tx1"/>
                          </a:solidFill>
                        </a:rPr>
                        <a:t>4</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r>
                        <a:rPr lang="en-US" altLang="zh-CN" dirty="0">
                          <a:solidFill>
                            <a:schemeClr val="tx1"/>
                          </a:solidFill>
                        </a:rPr>
                        <a:t>2</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dirty="0">
                          <a:solidFill>
                            <a:schemeClr val="tx1"/>
                          </a:solidFill>
                        </a:rPr>
                        <a:t>.</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dirty="0">
                          <a:solidFill>
                            <a:schemeClr val="tx1"/>
                          </a:solidFill>
                        </a:rPr>
                        <a:t>1</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dirty="0">
                          <a:solidFill>
                            <a:schemeClr val="tx1"/>
                          </a:solidFill>
                        </a:rPr>
                        <a:t>2</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462934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a:bodyPr>
          <a:lstStyle/>
          <a:p>
            <a:r>
              <a:rPr lang="zh-CN" altLang="en-US" dirty="0"/>
              <a:t>缓存是指输入字符数据经过一个暂存队列</a:t>
            </a:r>
          </a:p>
          <a:p>
            <a:pPr lvl="1"/>
            <a:r>
              <a:rPr lang="zh-CN" altLang="en-US" dirty="0"/>
              <a:t>输入的数据进入缓存，输入结束（回车键按下）时才被送入计算机处理</a:t>
            </a:r>
          </a:p>
          <a:p>
            <a:pPr lvl="1"/>
            <a:r>
              <a:rPr lang="zh-CN" altLang="en-US" dirty="0"/>
              <a:t>缓冲区使得我们在回车键按下之前</a:t>
            </a:r>
            <a:r>
              <a:rPr lang="en-US" altLang="zh-CN" dirty="0"/>
              <a:t>,</a:t>
            </a:r>
            <a:r>
              <a:rPr lang="zh-CN" altLang="en-US" dirty="0"/>
              <a:t>可以修改输入错误的字符</a:t>
            </a:r>
          </a:p>
          <a:p>
            <a:pPr lvl="1"/>
            <a:r>
              <a:rPr lang="zh-CN" altLang="en-US" dirty="0"/>
              <a:t>缓冲型</a:t>
            </a:r>
            <a:r>
              <a:rPr lang="en-US" altLang="zh-CN" dirty="0"/>
              <a:t>I/O</a:t>
            </a:r>
            <a:r>
              <a:rPr lang="zh-CN" altLang="en-US" dirty="0"/>
              <a:t>函数的原型说明包含在头部文件</a:t>
            </a:r>
            <a:r>
              <a:rPr lang="en-US" altLang="zh-CN" dirty="0" err="1"/>
              <a:t>stdio.h</a:t>
            </a:r>
            <a:r>
              <a:rPr lang="zh-CN" altLang="en-US" dirty="0"/>
              <a:t>中</a:t>
            </a:r>
            <a:r>
              <a:rPr lang="en-US" altLang="zh-CN" dirty="0"/>
              <a:t>.</a:t>
            </a:r>
          </a:p>
          <a:p>
            <a:endParaRPr lang="zh-CN" altLang="en-US" dirty="0"/>
          </a:p>
        </p:txBody>
      </p:sp>
      <p:sp>
        <p:nvSpPr>
          <p:cNvPr id="6" name="Title 5"/>
          <p:cNvSpPr>
            <a:spLocks noGrp="1"/>
          </p:cNvSpPr>
          <p:nvPr>
            <p:ph type="title"/>
          </p:nvPr>
        </p:nvSpPr>
        <p:spPr/>
        <p:txBody>
          <a:bodyPr/>
          <a:lstStyle/>
          <a:p>
            <a:r>
              <a:rPr lang="en-US" altLang="zh-CN" dirty="0"/>
              <a:t>3.2 </a:t>
            </a:r>
            <a:r>
              <a:rPr lang="zh-CN" altLang="en-US" dirty="0"/>
              <a:t>输入</a:t>
            </a:r>
            <a:r>
              <a:rPr lang="zh-CN" altLang="en-US" sz="2400" dirty="0">
                <a:solidFill>
                  <a:srgbClr val="FFFF00"/>
                </a:solidFill>
              </a:rPr>
              <a:t>：缓存输入机制</a:t>
            </a:r>
          </a:p>
        </p:txBody>
      </p:sp>
      <p:sp>
        <p:nvSpPr>
          <p:cNvPr id="3" name="Date Placeholder 2"/>
          <p:cNvSpPr>
            <a:spLocks noGrp="1"/>
          </p:cNvSpPr>
          <p:nvPr>
            <p:ph type="dt" sz="half" idx="10"/>
          </p:nvPr>
        </p:nvSpPr>
        <p:spPr/>
        <p:txBody>
          <a:bodyPr/>
          <a:lstStyle/>
          <a:p>
            <a:fld id="{0DF9EEBE-C464-411B-908B-AEAA5EA911AD}" type="datetime1">
              <a:rPr lang="zh-CN" altLang="en-US" smtClean="0"/>
              <a:t>2020/9/25</a:t>
            </a:fld>
            <a:endParaRPr lang="zh-CN" altLang="en-US"/>
          </a:p>
        </p:txBody>
      </p:sp>
      <p:sp>
        <p:nvSpPr>
          <p:cNvPr id="4" name="Footer Placeholder 3"/>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a:p>
        </p:txBody>
      </p:sp>
      <p:sp>
        <p:nvSpPr>
          <p:cNvPr id="5" name="Slide Number Placeholder 4"/>
          <p:cNvSpPr>
            <a:spLocks noGrp="1"/>
          </p:cNvSpPr>
          <p:nvPr>
            <p:ph type="sldNum" sz="quarter" idx="12"/>
          </p:nvPr>
        </p:nvSpPr>
        <p:spPr/>
        <p:txBody>
          <a:bodyPr/>
          <a:lstStyle/>
          <a:p>
            <a:fld id="{57E71E5F-B3DE-4457-8F57-E0F998074911}" type="slidenum">
              <a:rPr lang="zh-CN" altLang="en-US" smtClean="0"/>
              <a:t>63</a:t>
            </a:fld>
            <a:endParaRPr lang="zh-CN" altLang="en-US"/>
          </a:p>
        </p:txBody>
      </p:sp>
    </p:spTree>
    <p:extLst>
      <p:ext uri="{BB962C8B-B14F-4D97-AF65-F5344CB8AC3E}">
        <p14:creationId xmlns:p14="http://schemas.microsoft.com/office/powerpoint/2010/main" val="30783302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40" name="Rectangle 4"/>
          <p:cNvSpPr>
            <a:spLocks noGrp="1" noChangeArrowheads="1"/>
          </p:cNvSpPr>
          <p:nvPr>
            <p:ph idx="1"/>
          </p:nvPr>
        </p:nvSpPr>
        <p:spPr/>
        <p:txBody>
          <a:bodyPr/>
          <a:lstStyle/>
          <a:p>
            <a:r>
              <a:rPr lang="zh-CN" altLang="zh-CN" dirty="0"/>
              <a:t>字符输入函数</a:t>
            </a:r>
            <a:endParaRPr lang="en-US" altLang="zh-CN" dirty="0"/>
          </a:p>
          <a:p>
            <a:r>
              <a:rPr lang="zh-CN" altLang="en-US" dirty="0"/>
              <a:t>格式</a:t>
            </a:r>
            <a:r>
              <a:rPr lang="en-US" altLang="zh-CN" dirty="0"/>
              <a:t>:</a:t>
            </a:r>
            <a:r>
              <a:rPr lang="zh-CN" altLang="en-US" dirty="0"/>
              <a:t> </a:t>
            </a:r>
            <a:r>
              <a:rPr lang="en-US" altLang="zh-CN" sz="2000" dirty="0">
                <a:solidFill>
                  <a:srgbClr val="AA0D91"/>
                </a:solidFill>
                <a:latin typeface="Menlo" panose="020B0609030804020204" pitchFamily="49" charset="0"/>
              </a:rPr>
              <a:t>int</a:t>
            </a:r>
            <a:r>
              <a:rPr lang="en-US" altLang="zh-CN" sz="2000" dirty="0">
                <a:solidFill>
                  <a:srgbClr val="000000"/>
                </a:solidFill>
                <a:latin typeface="Menlo" panose="020B0609030804020204" pitchFamily="49" charset="0"/>
              </a:rPr>
              <a:t> </a:t>
            </a:r>
            <a:r>
              <a:rPr lang="en-US" altLang="zh-CN" sz="2000" dirty="0" err="1">
                <a:solidFill>
                  <a:srgbClr val="000000"/>
                </a:solidFill>
                <a:latin typeface="Menlo" panose="020B0609030804020204" pitchFamily="49" charset="0"/>
              </a:rPr>
              <a:t>getchar</a:t>
            </a:r>
            <a:r>
              <a:rPr lang="en-US" altLang="zh-CN" sz="2000" dirty="0">
                <a:solidFill>
                  <a:srgbClr val="000000"/>
                </a:solidFill>
                <a:latin typeface="Menlo" panose="020B0609030804020204" pitchFamily="49" charset="0"/>
              </a:rPr>
              <a:t>()</a:t>
            </a:r>
          </a:p>
          <a:p>
            <a:pPr lvl="1"/>
            <a:r>
              <a:rPr lang="zh-CN" altLang="en-US" dirty="0"/>
              <a:t>功能：从键盘读一字符</a:t>
            </a:r>
          </a:p>
          <a:p>
            <a:pPr lvl="1"/>
            <a:r>
              <a:rPr lang="zh-CN" altLang="en-US" dirty="0"/>
              <a:t>返值：</a:t>
            </a:r>
            <a:r>
              <a:rPr lang="zh-CN" altLang="en-US" b="1" dirty="0">
                <a:solidFill>
                  <a:srgbClr val="C00000"/>
                </a:solidFill>
              </a:rPr>
              <a:t>正常，返回读取的代码值</a:t>
            </a:r>
            <a:r>
              <a:rPr lang="en-US" altLang="zh-CN" dirty="0"/>
              <a:t>;</a:t>
            </a:r>
            <a:r>
              <a:rPr lang="zh-CN" altLang="en-US" dirty="0"/>
              <a:t>出错</a:t>
            </a:r>
            <a:r>
              <a:rPr lang="en-US" altLang="zh-CN" dirty="0"/>
              <a:t>,</a:t>
            </a:r>
            <a:r>
              <a:rPr lang="zh-CN" altLang="en-US" dirty="0"/>
              <a:t>返回</a:t>
            </a:r>
            <a:r>
              <a:rPr lang="en-US" altLang="zh-CN" dirty="0"/>
              <a:t>EOF(-1)</a:t>
            </a:r>
            <a:r>
              <a:rPr lang="zh-CN" altLang="zh-CN" dirty="0"/>
              <a:t> </a:t>
            </a:r>
          </a:p>
        </p:txBody>
      </p:sp>
      <p:sp>
        <p:nvSpPr>
          <p:cNvPr id="2" name="Title 1"/>
          <p:cNvSpPr>
            <a:spLocks noGrp="1"/>
          </p:cNvSpPr>
          <p:nvPr>
            <p:ph type="title"/>
          </p:nvPr>
        </p:nvSpPr>
        <p:spPr/>
        <p:txBody>
          <a:bodyPr/>
          <a:lstStyle/>
          <a:p>
            <a:r>
              <a:rPr lang="en-US" altLang="zh-CN" dirty="0"/>
              <a:t>3.2 </a:t>
            </a:r>
            <a:r>
              <a:rPr lang="zh-CN" altLang="en-US" dirty="0"/>
              <a:t>输入</a:t>
            </a:r>
            <a:r>
              <a:rPr lang="zh-CN" altLang="en-US" sz="2400" dirty="0">
                <a:solidFill>
                  <a:srgbClr val="FFFF00"/>
                </a:solidFill>
              </a:rPr>
              <a:t>：缓存字符输入</a:t>
            </a:r>
          </a:p>
        </p:txBody>
      </p:sp>
      <p:sp>
        <p:nvSpPr>
          <p:cNvPr id="14346" name="Text Box 10"/>
          <p:cNvSpPr txBox="1">
            <a:spLocks noChangeArrowheads="1"/>
          </p:cNvSpPr>
          <p:nvPr/>
        </p:nvSpPr>
        <p:spPr bwMode="auto">
          <a:xfrm>
            <a:off x="855400" y="3307236"/>
            <a:ext cx="4994894" cy="2587504"/>
          </a:xfrm>
          <a:prstGeom prst="rect">
            <a:avLst/>
          </a:prstGeom>
          <a:solidFill>
            <a:schemeClr val="accent6">
              <a:lumMod val="40000"/>
              <a:lumOff val="60000"/>
            </a:schemeClr>
          </a:solidFill>
          <a:ln>
            <a:noFill/>
          </a:ln>
        </p:spPr>
        <p:txBody>
          <a:bodyPr wrap="square" lIns="90000" tIns="46800" rIns="90000" bIns="46800" anchor="ctr">
            <a:spAutoFit/>
          </a:bodyPr>
          <a:lstStyle>
            <a:defPPr>
              <a:defRPr lang="zh-CN"/>
            </a:defPPr>
            <a:lvl1pPr>
              <a:lnSpc>
                <a:spcPct val="100000"/>
              </a:lnSpc>
              <a:spcBef>
                <a:spcPts val="0"/>
              </a:spcBef>
              <a:defRPr>
                <a:latin typeface="+mj-lt"/>
                <a:ea typeface="微软雅黑" panose="020B0503020204020204" pitchFamily="34" charset="-122"/>
              </a:defRPr>
            </a:lvl1pPr>
            <a:lvl2pPr marL="533400" lvl="1" indent="0">
              <a:lnSpc>
                <a:spcPct val="90000"/>
              </a:lnSpc>
              <a:spcBef>
                <a:spcPts val="1000"/>
              </a:spcBef>
              <a:defRPr>
                <a:latin typeface="+mj-lt"/>
                <a:ea typeface="微软雅黑" panose="020B0503020204020204" pitchFamily="34" charset="-122"/>
              </a:defRPr>
            </a:lvl2pPr>
            <a:lvl3pPr marL="1143000" indent="-228600" eaLnBrk="0" hangingPunct="0">
              <a:defRPr>
                <a:latin typeface="Verdana" panose="020B0604030504040204" pitchFamily="34" charset="0"/>
                <a:ea typeface="宋体" panose="02010600030101010101" pitchFamily="2" charset="-122"/>
              </a:defRPr>
            </a:lvl3pPr>
            <a:lvl4pPr marL="1600200" indent="-228600" eaLnBrk="0" hangingPunct="0">
              <a:defRPr>
                <a:latin typeface="Verdana" panose="020B0604030504040204" pitchFamily="34" charset="0"/>
                <a:ea typeface="宋体" panose="02010600030101010101" pitchFamily="2" charset="-122"/>
              </a:defRPr>
            </a:lvl4pPr>
            <a:lvl5pPr marL="2057400" indent="-228600" eaLnBrk="0" hangingPunct="0">
              <a:defRPr>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latin typeface="Verdana" panose="020B0604030504040204" pitchFamily="34" charset="0"/>
                <a:ea typeface="宋体" panose="02010600030101010101" pitchFamily="2" charset="-122"/>
              </a:defRPr>
            </a:lvl9pPr>
          </a:lstStyle>
          <a:p>
            <a:r>
              <a:rPr lang="en-US" altLang="zh-CN" dirty="0">
                <a:solidFill>
                  <a:srgbClr val="643820"/>
                </a:solidFill>
                <a:latin typeface="Menlo" panose="020B0609030804020204" pitchFamily="49" charset="0"/>
              </a:rPr>
              <a:t>#include </a:t>
            </a:r>
            <a:r>
              <a:rPr lang="en-US" altLang="zh-CN" dirty="0">
                <a:solidFill>
                  <a:srgbClr val="C41A16"/>
                </a:solidFill>
                <a:latin typeface="Menlo" panose="020B0609030804020204" pitchFamily="49" charset="0"/>
              </a:rPr>
              <a:t>&lt;</a:t>
            </a:r>
            <a:r>
              <a:rPr lang="en-US" altLang="zh-CN" dirty="0" err="1">
                <a:solidFill>
                  <a:srgbClr val="C41A16"/>
                </a:solidFill>
                <a:latin typeface="Menlo" panose="020B0609030804020204" pitchFamily="49" charset="0"/>
              </a:rPr>
              <a:t>stdio.h</a:t>
            </a:r>
            <a:r>
              <a:rPr lang="en-US" altLang="zh-CN" dirty="0">
                <a:solidFill>
                  <a:srgbClr val="C41A16"/>
                </a:solidFill>
                <a:latin typeface="Menlo" panose="020B0609030804020204" pitchFamily="49" charset="0"/>
              </a:rPr>
              <a:t>&gt;</a:t>
            </a:r>
            <a:br>
              <a:rPr lang="en-US" altLang="zh-CN" dirty="0">
                <a:solidFill>
                  <a:srgbClr val="000000"/>
                </a:solidFill>
                <a:latin typeface="Menlo" panose="020B0609030804020204" pitchFamily="49" charset="0"/>
              </a:rPr>
            </a:br>
            <a:endParaRPr lang="en-US" altLang="zh-CN" dirty="0">
              <a:solidFill>
                <a:srgbClr val="000000"/>
              </a:solidFill>
              <a:latin typeface="Menlo" panose="020B0609030804020204" pitchFamily="49" charset="0"/>
            </a:endParaRPr>
          </a:p>
          <a:p>
            <a:r>
              <a:rPr lang="en-US" altLang="zh-CN" dirty="0" err="1">
                <a:solidFill>
                  <a:srgbClr val="AA0D91"/>
                </a:solidFill>
                <a:latin typeface="Menlo" panose="020B0609030804020204" pitchFamily="49" charset="0"/>
              </a:rPr>
              <a:t>int</a:t>
            </a:r>
            <a:r>
              <a:rPr lang="en-US" altLang="zh-CN" dirty="0">
                <a:solidFill>
                  <a:srgbClr val="000000"/>
                </a:solidFill>
                <a:latin typeface="Menlo" panose="020B0609030804020204" pitchFamily="49" charset="0"/>
              </a:rPr>
              <a:t> main(</a:t>
            </a:r>
            <a:r>
              <a:rPr lang="en-US" altLang="zh-CN" dirty="0" err="1">
                <a:solidFill>
                  <a:srgbClr val="AA0D91"/>
                </a:solidFill>
                <a:latin typeface="Menlo" panose="020B0609030804020204" pitchFamily="49" charset="0"/>
              </a:rPr>
              <a:t>int</a:t>
            </a:r>
            <a:r>
              <a:rPr lang="en-US" altLang="zh-CN" dirty="0">
                <a:solidFill>
                  <a:srgbClr val="000000"/>
                </a:solidFill>
                <a:latin typeface="Menlo" panose="020B0609030804020204" pitchFamily="49" charset="0"/>
              </a:rPr>
              <a:t> </a:t>
            </a:r>
            <a:r>
              <a:rPr lang="en-US" altLang="zh-CN" dirty="0" err="1">
                <a:solidFill>
                  <a:srgbClr val="000000"/>
                </a:solidFill>
                <a:latin typeface="Menlo" panose="020B0609030804020204" pitchFamily="49" charset="0"/>
              </a:rPr>
              <a:t>argc</a:t>
            </a:r>
            <a:r>
              <a:rPr lang="en-US" altLang="zh-CN" dirty="0">
                <a:solidFill>
                  <a:srgbClr val="000000"/>
                </a:solidFill>
                <a:latin typeface="Menlo" panose="020B0609030804020204" pitchFamily="49" charset="0"/>
              </a:rPr>
              <a:t>, </a:t>
            </a:r>
            <a:r>
              <a:rPr lang="en-US" altLang="zh-CN" dirty="0">
                <a:solidFill>
                  <a:srgbClr val="AA0D91"/>
                </a:solidFill>
                <a:latin typeface="Menlo" panose="020B0609030804020204" pitchFamily="49" charset="0"/>
              </a:rPr>
              <a:t>char</a:t>
            </a:r>
            <a:r>
              <a:rPr lang="en-US" altLang="zh-CN" dirty="0">
                <a:solidFill>
                  <a:srgbClr val="000000"/>
                </a:solidFill>
                <a:latin typeface="Menlo" panose="020B0609030804020204" pitchFamily="49" charset="0"/>
              </a:rPr>
              <a:t>* </a:t>
            </a:r>
            <a:r>
              <a:rPr lang="en-US" altLang="zh-CN" dirty="0" err="1">
                <a:solidFill>
                  <a:srgbClr val="000000"/>
                </a:solidFill>
                <a:latin typeface="Menlo" panose="020B0609030804020204" pitchFamily="49" charset="0"/>
              </a:rPr>
              <a:t>argv</a:t>
            </a:r>
            <a:r>
              <a:rPr lang="en-US" altLang="zh-CN" dirty="0">
                <a:solidFill>
                  <a:srgbClr val="000000"/>
                </a:solidFill>
                <a:latin typeface="Menlo" panose="020B0609030804020204" pitchFamily="49" charset="0"/>
              </a:rPr>
              <a:t>[])</a:t>
            </a:r>
          </a:p>
          <a:p>
            <a:r>
              <a:rPr lang="en-US" altLang="zh-CN" dirty="0">
                <a:solidFill>
                  <a:srgbClr val="000000"/>
                </a:solidFill>
                <a:latin typeface="Menlo" panose="020B0609030804020204" pitchFamily="49" charset="0"/>
              </a:rPr>
              <a:t>{</a:t>
            </a:r>
          </a:p>
          <a:p>
            <a:r>
              <a:rPr lang="en-US" altLang="zh-CN" dirty="0">
                <a:solidFill>
                  <a:srgbClr val="000000"/>
                </a:solidFill>
                <a:latin typeface="Menlo" panose="020B0609030804020204" pitchFamily="49" charset="0"/>
              </a:rPr>
              <a:t>    </a:t>
            </a:r>
            <a:r>
              <a:rPr lang="en-US" altLang="zh-CN" dirty="0" err="1">
                <a:solidFill>
                  <a:srgbClr val="AA0D91"/>
                </a:solidFill>
                <a:latin typeface="Menlo" panose="020B0609030804020204" pitchFamily="49" charset="0"/>
              </a:rPr>
              <a:t>int</a:t>
            </a:r>
            <a:r>
              <a:rPr lang="en-US" altLang="zh-CN" dirty="0">
                <a:solidFill>
                  <a:srgbClr val="000000"/>
                </a:solidFill>
                <a:latin typeface="Menlo" panose="020B0609030804020204" pitchFamily="49" charset="0"/>
              </a:rPr>
              <a:t> c;</a:t>
            </a:r>
          </a:p>
          <a:p>
            <a:r>
              <a:rPr lang="en-US" altLang="zh-CN" dirty="0">
                <a:solidFill>
                  <a:srgbClr val="000000"/>
                </a:solidFill>
                <a:latin typeface="Menlo" panose="020B0609030804020204" pitchFamily="49" charset="0"/>
              </a:rPr>
              <a:t>    </a:t>
            </a:r>
            <a:r>
              <a:rPr lang="en-US" altLang="zh-CN" dirty="0" err="1">
                <a:solidFill>
                  <a:srgbClr val="2E0D6E"/>
                </a:solidFill>
                <a:latin typeface="Menlo" panose="020B0609030804020204" pitchFamily="49" charset="0"/>
              </a:rPr>
              <a:t>printf</a:t>
            </a:r>
            <a:r>
              <a:rPr lang="en-US" altLang="zh-CN" dirty="0">
                <a:solidFill>
                  <a:srgbClr val="000000"/>
                </a:solidFill>
                <a:latin typeface="Menlo" panose="020B0609030804020204" pitchFamily="49" charset="0"/>
              </a:rPr>
              <a:t>(</a:t>
            </a:r>
            <a:r>
              <a:rPr lang="en-US" altLang="zh-CN" dirty="0">
                <a:solidFill>
                  <a:srgbClr val="C41A16"/>
                </a:solidFill>
                <a:latin typeface="Menlo" panose="020B0609030804020204" pitchFamily="49" charset="0"/>
              </a:rPr>
              <a:t>"Enter a character:"</a:t>
            </a:r>
            <a:r>
              <a:rPr lang="en-US" altLang="zh-CN" dirty="0">
                <a:solidFill>
                  <a:srgbClr val="000000"/>
                </a:solidFill>
                <a:latin typeface="Menlo" panose="020B0609030804020204" pitchFamily="49" charset="0"/>
              </a:rPr>
              <a:t>);</a:t>
            </a:r>
            <a:endParaRPr lang="en-US" altLang="zh-CN" dirty="0">
              <a:solidFill>
                <a:srgbClr val="C41A16"/>
              </a:solidFill>
              <a:latin typeface="Menlo" panose="020B0609030804020204" pitchFamily="49" charset="0"/>
            </a:endParaRPr>
          </a:p>
          <a:p>
            <a:r>
              <a:rPr lang="en-US" altLang="zh-CN" dirty="0">
                <a:solidFill>
                  <a:srgbClr val="000000"/>
                </a:solidFill>
                <a:latin typeface="Menlo" panose="020B0609030804020204" pitchFamily="49" charset="0"/>
              </a:rPr>
              <a:t>    c</a:t>
            </a:r>
            <a:r>
              <a:rPr lang="zh-CN" altLang="en-US" dirty="0">
                <a:solidFill>
                  <a:srgbClr val="000000"/>
                </a:solidFill>
                <a:latin typeface="Menlo" panose="020B0609030804020204" pitchFamily="49" charset="0"/>
              </a:rPr>
              <a:t> </a:t>
            </a:r>
            <a:r>
              <a:rPr lang="en-US" altLang="zh-CN" dirty="0">
                <a:solidFill>
                  <a:srgbClr val="000000"/>
                </a:solidFill>
                <a:latin typeface="Menlo" panose="020B0609030804020204" pitchFamily="49" charset="0"/>
              </a:rPr>
              <a:t>=</a:t>
            </a:r>
            <a:r>
              <a:rPr lang="zh-CN" altLang="en-US" dirty="0">
                <a:solidFill>
                  <a:srgbClr val="000000"/>
                </a:solidFill>
                <a:latin typeface="Menlo" panose="020B0609030804020204" pitchFamily="49" charset="0"/>
              </a:rPr>
              <a:t> </a:t>
            </a:r>
            <a:r>
              <a:rPr lang="en-US" altLang="zh-CN" dirty="0" err="1">
                <a:solidFill>
                  <a:srgbClr val="2E0D6E"/>
                </a:solidFill>
                <a:latin typeface="Menlo" panose="020B0609030804020204" pitchFamily="49" charset="0"/>
              </a:rPr>
              <a:t>getchar</a:t>
            </a:r>
            <a:r>
              <a:rPr lang="en-US" altLang="zh-CN" dirty="0">
                <a:solidFill>
                  <a:srgbClr val="000000"/>
                </a:solidFill>
                <a:latin typeface="Menlo" panose="020B0609030804020204" pitchFamily="49" charset="0"/>
              </a:rPr>
              <a:t>();</a:t>
            </a:r>
          </a:p>
          <a:p>
            <a:r>
              <a:rPr lang="en-US" altLang="zh-CN" dirty="0">
                <a:solidFill>
                  <a:srgbClr val="000000"/>
                </a:solidFill>
                <a:latin typeface="Menlo" panose="020B0609030804020204" pitchFamily="49" charset="0"/>
              </a:rPr>
              <a:t>    </a:t>
            </a:r>
            <a:r>
              <a:rPr lang="en-US" altLang="zh-CN" dirty="0" err="1">
                <a:solidFill>
                  <a:srgbClr val="2E0D6E"/>
                </a:solidFill>
                <a:latin typeface="Menlo" panose="020B0609030804020204" pitchFamily="49" charset="0"/>
              </a:rPr>
              <a:t>printf</a:t>
            </a:r>
            <a:r>
              <a:rPr lang="en-US" altLang="zh-CN" dirty="0">
                <a:solidFill>
                  <a:srgbClr val="000000"/>
                </a:solidFill>
                <a:latin typeface="Menlo" panose="020B0609030804020204" pitchFamily="49" charset="0"/>
              </a:rPr>
              <a:t>(</a:t>
            </a:r>
            <a:r>
              <a:rPr lang="en-US" altLang="zh-CN" dirty="0">
                <a:solidFill>
                  <a:srgbClr val="C41A16"/>
                </a:solidFill>
                <a:latin typeface="Menlo" panose="020B0609030804020204" pitchFamily="49" charset="0"/>
              </a:rPr>
              <a:t>"%c---&gt;</a:t>
            </a:r>
            <a:r>
              <a:rPr lang="en-US" altLang="zh-CN" dirty="0" err="1">
                <a:solidFill>
                  <a:srgbClr val="C41A16"/>
                </a:solidFill>
                <a:latin typeface="Menlo" panose="020B0609030804020204" pitchFamily="49" charset="0"/>
              </a:rPr>
              <a:t>hex%x</a:t>
            </a:r>
            <a:r>
              <a:rPr lang="en-US" altLang="zh-CN" dirty="0">
                <a:solidFill>
                  <a:srgbClr val="C41A16"/>
                </a:solidFill>
                <a:latin typeface="Menlo" panose="020B0609030804020204" pitchFamily="49" charset="0"/>
              </a:rPr>
              <a:t>\n"</a:t>
            </a:r>
            <a:r>
              <a:rPr lang="en-US" altLang="zh-CN" dirty="0">
                <a:solidFill>
                  <a:srgbClr val="000000"/>
                </a:solidFill>
                <a:latin typeface="Menlo" panose="020B0609030804020204" pitchFamily="49" charset="0"/>
              </a:rPr>
              <a:t>,</a:t>
            </a:r>
            <a:r>
              <a:rPr lang="zh-CN" altLang="en-US" dirty="0">
                <a:solidFill>
                  <a:srgbClr val="000000"/>
                </a:solidFill>
                <a:latin typeface="Menlo" panose="020B0609030804020204" pitchFamily="49" charset="0"/>
              </a:rPr>
              <a:t> </a:t>
            </a:r>
            <a:r>
              <a:rPr lang="en-US" altLang="zh-CN" dirty="0">
                <a:solidFill>
                  <a:srgbClr val="000000"/>
                </a:solidFill>
                <a:latin typeface="Menlo" panose="020B0609030804020204" pitchFamily="49" charset="0"/>
              </a:rPr>
              <a:t>c,</a:t>
            </a:r>
            <a:r>
              <a:rPr lang="zh-CN" altLang="en-US" dirty="0">
                <a:solidFill>
                  <a:srgbClr val="000000"/>
                </a:solidFill>
                <a:latin typeface="Menlo" panose="020B0609030804020204" pitchFamily="49" charset="0"/>
              </a:rPr>
              <a:t> </a:t>
            </a:r>
            <a:r>
              <a:rPr lang="en-US" altLang="zh-CN" dirty="0">
                <a:solidFill>
                  <a:srgbClr val="000000"/>
                </a:solidFill>
                <a:latin typeface="Menlo" panose="020B0609030804020204" pitchFamily="49" charset="0"/>
              </a:rPr>
              <a:t>c);</a:t>
            </a:r>
            <a:endParaRPr lang="en-US" altLang="zh-CN" dirty="0">
              <a:solidFill>
                <a:srgbClr val="C41A16"/>
              </a:solidFill>
              <a:latin typeface="Menlo" panose="020B0609030804020204" pitchFamily="49" charset="0"/>
            </a:endParaRPr>
          </a:p>
          <a:p>
            <a:r>
              <a:rPr lang="en-US" altLang="zh-CN" dirty="0">
                <a:solidFill>
                  <a:srgbClr val="000000"/>
                </a:solidFill>
                <a:latin typeface="Menlo" panose="020B0609030804020204" pitchFamily="49" charset="0"/>
              </a:rPr>
              <a:t>}</a:t>
            </a:r>
          </a:p>
        </p:txBody>
      </p:sp>
      <p:sp>
        <p:nvSpPr>
          <p:cNvPr id="14348" name="Text Box 12"/>
          <p:cNvSpPr txBox="1">
            <a:spLocks noChangeArrowheads="1"/>
          </p:cNvSpPr>
          <p:nvPr/>
        </p:nvSpPr>
        <p:spPr bwMode="auto">
          <a:xfrm>
            <a:off x="6033745" y="4277822"/>
            <a:ext cx="2355969" cy="646331"/>
          </a:xfrm>
          <a:prstGeom prst="rect">
            <a:avLst/>
          </a:prstGeom>
          <a:solidFill>
            <a:schemeClr val="tx1"/>
          </a:solidFill>
          <a:ln w="28575">
            <a:solidFill>
              <a:srgbClr val="009900"/>
            </a:solidFill>
            <a:miter lim="800000"/>
            <a:headEnd/>
            <a:tailEnd/>
          </a:ln>
          <a:effectLst/>
        </p:spPr>
        <p:txBody>
          <a:bodyPr wrap="square">
            <a:spAutoFit/>
          </a:bodyPr>
          <a:lstStyle>
            <a:defPPr>
              <a:defRPr lang="zh-CN"/>
            </a:defPPr>
            <a:lvl1pPr>
              <a:defRPr>
                <a:solidFill>
                  <a:schemeClr val="bg1"/>
                </a:solidFill>
                <a:latin typeface="+mj-lt"/>
                <a:cs typeface="Times New Roman" panose="02020603050405020304" pitchFamily="18" charset="0"/>
              </a:defRPr>
            </a:lvl1pPr>
          </a:lstStyle>
          <a:p>
            <a:r>
              <a:rPr lang="en-US" altLang="zh-CN" dirty="0"/>
              <a:t>Enter a </a:t>
            </a:r>
            <a:r>
              <a:rPr lang="en-US" altLang="zh-CN" dirty="0" err="1"/>
              <a:t>character:A</a:t>
            </a:r>
            <a:r>
              <a:rPr lang="en-US" altLang="zh-CN" dirty="0">
                <a:sym typeface="Symbol" panose="05050102010706020507" pitchFamily="18" charset="2"/>
              </a:rPr>
              <a:t></a:t>
            </a:r>
          </a:p>
          <a:p>
            <a:r>
              <a:rPr lang="en-US" altLang="zh-CN" dirty="0">
                <a:sym typeface="Symbol" panose="05050102010706020507" pitchFamily="18" charset="2"/>
              </a:rPr>
              <a:t>A---&gt;hex41</a:t>
            </a:r>
            <a:endParaRPr lang="en-US" altLang="zh-CN" dirty="0"/>
          </a:p>
        </p:txBody>
      </p:sp>
      <p:sp>
        <p:nvSpPr>
          <p:cNvPr id="4" name="Date Placeholder 3"/>
          <p:cNvSpPr>
            <a:spLocks noGrp="1"/>
          </p:cNvSpPr>
          <p:nvPr>
            <p:ph type="dt" sz="half" idx="10"/>
          </p:nvPr>
        </p:nvSpPr>
        <p:spPr/>
        <p:txBody>
          <a:bodyPr/>
          <a:lstStyle/>
          <a:p>
            <a:fld id="{1A1C29BA-5906-4307-B02A-4C814AC35E26}" type="datetime1">
              <a:rPr lang="zh-CN" altLang="en-US" smtClean="0"/>
              <a:t>2020/9/25</a:t>
            </a:fld>
            <a:endParaRPr lang="zh-CN" altLang="en-US"/>
          </a:p>
        </p:txBody>
      </p:sp>
      <p:sp>
        <p:nvSpPr>
          <p:cNvPr id="5" name="Footer Placeholder 4"/>
          <p:cNvSpPr>
            <a:spLocks noGrp="1"/>
          </p:cNvSpPr>
          <p:nvPr>
            <p:ph type="ftr" sz="quarter" idx="11"/>
          </p:nvPr>
        </p:nvSpPr>
        <p:spPr/>
        <p:txBody>
          <a:bodyPr/>
          <a:lstStyle/>
          <a:p>
            <a:r>
              <a:rPr lang="en-US" altLang="zh-CN" dirty="0"/>
              <a:t>《</a:t>
            </a:r>
            <a:r>
              <a:rPr lang="zh-CN" altLang="en-US" dirty="0"/>
              <a:t>计算机语言与程序设计</a:t>
            </a:r>
            <a:r>
              <a:rPr lang="en-US" altLang="zh-CN" dirty="0"/>
              <a:t>》</a:t>
            </a:r>
            <a:endParaRPr lang="zh-CN" altLang="en-US" dirty="0"/>
          </a:p>
        </p:txBody>
      </p:sp>
      <p:sp>
        <p:nvSpPr>
          <p:cNvPr id="6" name="Slide Number Placeholder 5"/>
          <p:cNvSpPr>
            <a:spLocks noGrp="1"/>
          </p:cNvSpPr>
          <p:nvPr>
            <p:ph type="sldNum" sz="quarter" idx="12"/>
          </p:nvPr>
        </p:nvSpPr>
        <p:spPr/>
        <p:txBody>
          <a:bodyPr/>
          <a:lstStyle/>
          <a:p>
            <a:fld id="{57E71E5F-B3DE-4457-8F57-E0F998074911}" type="slidenum">
              <a:rPr lang="zh-CN" altLang="en-US" smtClean="0"/>
              <a:pPr/>
              <a:t>64</a:t>
            </a:fld>
            <a:endParaRPr lang="zh-CN" altLang="en-US"/>
          </a:p>
        </p:txBody>
      </p:sp>
    </p:spTree>
    <p:extLst>
      <p:ext uri="{BB962C8B-B14F-4D97-AF65-F5344CB8AC3E}">
        <p14:creationId xmlns:p14="http://schemas.microsoft.com/office/powerpoint/2010/main" val="40673917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7" name="Rectangle 3"/>
          <p:cNvSpPr>
            <a:spLocks noGrp="1" noChangeArrowheads="1"/>
          </p:cNvSpPr>
          <p:nvPr>
            <p:ph idx="1"/>
          </p:nvPr>
        </p:nvSpPr>
        <p:spPr/>
        <p:txBody>
          <a:bodyPr/>
          <a:lstStyle/>
          <a:p>
            <a:r>
              <a:rPr lang="zh-CN" altLang="en-US" dirty="0"/>
              <a:t>格式</a:t>
            </a:r>
            <a:r>
              <a:rPr lang="en-US" altLang="zh-CN" dirty="0"/>
              <a:t>: </a:t>
            </a:r>
            <a:r>
              <a:rPr lang="en-US" altLang="zh-CN" dirty="0" err="1">
                <a:solidFill>
                  <a:srgbClr val="AA0D91"/>
                </a:solidFill>
                <a:latin typeface="Microsoft YaHei" panose="020B0503020204020204" pitchFamily="34" charset="-122"/>
                <a:ea typeface="Microsoft YaHei" panose="020B0503020204020204" pitchFamily="34" charset="-122"/>
              </a:rPr>
              <a:t>int</a:t>
            </a:r>
            <a:r>
              <a:rPr lang="zh-CN" altLang="en-US" dirty="0"/>
              <a:t> </a:t>
            </a:r>
            <a:r>
              <a:rPr lang="en-US" altLang="zh-CN" dirty="0" err="1"/>
              <a:t>scanf</a:t>
            </a:r>
            <a:r>
              <a:rPr lang="en-US" altLang="zh-CN" dirty="0"/>
              <a:t>("</a:t>
            </a:r>
            <a:r>
              <a:rPr lang="zh-CN" altLang="en-US" dirty="0"/>
              <a:t>格式控制串</a:t>
            </a:r>
            <a:r>
              <a:rPr lang="en-US" altLang="zh-CN" dirty="0"/>
              <a:t>"</a:t>
            </a:r>
            <a:r>
              <a:rPr lang="zh-CN" altLang="en-US" dirty="0"/>
              <a:t>，地址表）</a:t>
            </a:r>
          </a:p>
          <a:p>
            <a:r>
              <a:rPr lang="zh-CN" altLang="en-US" dirty="0"/>
              <a:t>功能：按指定格式从键盘读入数据，存入地址表指定的</a:t>
            </a:r>
            <a:br>
              <a:rPr lang="en-US" altLang="zh-CN" dirty="0"/>
            </a:br>
            <a:r>
              <a:rPr lang="zh-CN" altLang="en-US" dirty="0"/>
              <a:t>存储单元中</a:t>
            </a:r>
            <a:r>
              <a:rPr lang="en-US" altLang="zh-CN" dirty="0"/>
              <a:t>,</a:t>
            </a:r>
            <a:r>
              <a:rPr lang="zh-CN" altLang="en-US" dirty="0"/>
              <a:t>并按回车键结束</a:t>
            </a:r>
          </a:p>
          <a:p>
            <a:r>
              <a:rPr lang="zh-CN" altLang="en-US" dirty="0"/>
              <a:t>返值：正常，返回输入数据个数</a:t>
            </a:r>
          </a:p>
          <a:p>
            <a:endParaRPr lang="zh-CN" altLang="en-US" sz="2800" dirty="0">
              <a:latin typeface="宋体" panose="02010600030101010101" pitchFamily="2" charset="-122"/>
              <a:ea typeface="宋体" panose="02010600030101010101" pitchFamily="2" charset="-122"/>
            </a:endParaRPr>
          </a:p>
        </p:txBody>
      </p:sp>
      <p:sp>
        <p:nvSpPr>
          <p:cNvPr id="2" name="Title 1"/>
          <p:cNvSpPr>
            <a:spLocks noGrp="1"/>
          </p:cNvSpPr>
          <p:nvPr>
            <p:ph type="title"/>
          </p:nvPr>
        </p:nvSpPr>
        <p:spPr/>
        <p:txBody>
          <a:bodyPr/>
          <a:lstStyle/>
          <a:p>
            <a:r>
              <a:rPr lang="en-US" altLang="zh-CN" dirty="0"/>
              <a:t>3.2 </a:t>
            </a:r>
            <a:r>
              <a:rPr lang="zh-CN" altLang="en-US" dirty="0"/>
              <a:t>输入</a:t>
            </a:r>
            <a:r>
              <a:rPr lang="zh-CN" altLang="en-US" sz="2400" dirty="0">
                <a:solidFill>
                  <a:srgbClr val="FFFF00"/>
                </a:solidFill>
              </a:rPr>
              <a:t>：格式输入（属于缓冲输入）</a:t>
            </a:r>
          </a:p>
        </p:txBody>
      </p:sp>
      <p:sp>
        <p:nvSpPr>
          <p:cNvPr id="26631" name="Text Box 7"/>
          <p:cNvSpPr txBox="1">
            <a:spLocks noChangeArrowheads="1"/>
          </p:cNvSpPr>
          <p:nvPr/>
        </p:nvSpPr>
        <p:spPr bwMode="auto">
          <a:xfrm>
            <a:off x="1053412" y="5189175"/>
            <a:ext cx="2193370" cy="925511"/>
          </a:xfrm>
          <a:prstGeom prst="rect">
            <a:avLst/>
          </a:prstGeom>
          <a:solidFill>
            <a:schemeClr val="accent6">
              <a:lumMod val="40000"/>
              <a:lumOff val="60000"/>
            </a:schemeClr>
          </a:solidFill>
          <a:ln>
            <a:noFill/>
          </a:ln>
        </p:spPr>
        <p:txBody>
          <a:bodyPr wrap="square" lIns="90000" tIns="46800" rIns="90000" bIns="46800" anchor="ctr">
            <a:spAutoFit/>
          </a:bodyPr>
          <a:lstStyle>
            <a:defPPr>
              <a:defRPr lang="zh-CN"/>
            </a:defPPr>
            <a:lvl1pPr>
              <a:lnSpc>
                <a:spcPct val="100000"/>
              </a:lnSpc>
              <a:spcBef>
                <a:spcPts val="0"/>
              </a:spcBef>
              <a:defRPr>
                <a:latin typeface="+mj-lt"/>
                <a:ea typeface="微软雅黑" panose="020B0503020204020204" pitchFamily="34" charset="-122"/>
              </a:defRPr>
            </a:lvl1pPr>
            <a:lvl2pPr marL="533400" lvl="1" indent="0">
              <a:lnSpc>
                <a:spcPct val="90000"/>
              </a:lnSpc>
              <a:spcBef>
                <a:spcPts val="1000"/>
              </a:spcBef>
              <a:defRPr>
                <a:latin typeface="+mj-lt"/>
                <a:ea typeface="微软雅黑" panose="020B0503020204020204" pitchFamily="34" charset="-122"/>
              </a:defRPr>
            </a:lvl2pPr>
            <a:lvl3pPr marL="1143000" indent="-228600" eaLnBrk="0" hangingPunct="0">
              <a:defRPr>
                <a:latin typeface="Verdana" panose="020B0604030504040204" pitchFamily="34" charset="0"/>
                <a:ea typeface="宋体" panose="02010600030101010101" pitchFamily="2" charset="-122"/>
              </a:defRPr>
            </a:lvl3pPr>
            <a:lvl4pPr marL="1600200" indent="-228600" eaLnBrk="0" hangingPunct="0">
              <a:defRPr>
                <a:latin typeface="Verdana" panose="020B0604030504040204" pitchFamily="34" charset="0"/>
                <a:ea typeface="宋体" panose="02010600030101010101" pitchFamily="2" charset="-122"/>
              </a:defRPr>
            </a:lvl4pPr>
            <a:lvl5pPr marL="2057400" indent="-228600" eaLnBrk="0" hangingPunct="0">
              <a:defRPr>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latin typeface="Verdana" panose="020B0604030504040204" pitchFamily="34" charset="0"/>
                <a:ea typeface="宋体" panose="02010600030101010101" pitchFamily="2" charset="-122"/>
              </a:defRPr>
            </a:lvl9pPr>
          </a:lstStyle>
          <a:p>
            <a:r>
              <a:rPr lang="zh-CN" altLang="en-US" dirty="0"/>
              <a:t>例   </a:t>
            </a:r>
            <a:r>
              <a:rPr lang="en-US" altLang="zh-CN" sz="1400" dirty="0" err="1">
                <a:solidFill>
                  <a:srgbClr val="000000"/>
                </a:solidFill>
                <a:latin typeface="Menlo" panose="020B0609030804020204" pitchFamily="49" charset="0"/>
              </a:rPr>
              <a:t>scanf</a:t>
            </a:r>
            <a:r>
              <a:rPr lang="en-US" altLang="zh-CN" sz="1400" dirty="0">
                <a:solidFill>
                  <a:srgbClr val="000000"/>
                </a:solidFill>
                <a:latin typeface="Menlo" panose="020B0609030804020204" pitchFamily="49" charset="0"/>
              </a:rPr>
              <a:t>(</a:t>
            </a:r>
            <a:r>
              <a:rPr lang="en-US" altLang="zh-CN" sz="1400" dirty="0">
                <a:solidFill>
                  <a:srgbClr val="C41A16"/>
                </a:solidFill>
                <a:latin typeface="Menlo" panose="020B0609030804020204" pitchFamily="49" charset="0"/>
              </a:rPr>
              <a:t>“%d”</a:t>
            </a:r>
            <a:r>
              <a:rPr lang="en-US" altLang="zh-CN" sz="1400" dirty="0">
                <a:solidFill>
                  <a:srgbClr val="000000"/>
                </a:solidFill>
                <a:latin typeface="Menlo" panose="020B0609030804020204" pitchFamily="49" charset="0"/>
              </a:rPr>
              <a:t>,</a:t>
            </a:r>
            <a:r>
              <a:rPr lang="zh-CN" altLang="en-US" sz="1400" dirty="0">
                <a:solidFill>
                  <a:srgbClr val="000000"/>
                </a:solidFill>
                <a:latin typeface="Menlo" panose="020B0609030804020204" pitchFamily="49" charset="0"/>
              </a:rPr>
              <a:t> </a:t>
            </a:r>
            <a:r>
              <a:rPr lang="en-US" altLang="zh-CN" sz="1400" dirty="0">
                <a:solidFill>
                  <a:srgbClr val="000000"/>
                </a:solidFill>
                <a:latin typeface="Menlo" panose="020B0609030804020204" pitchFamily="49" charset="0"/>
              </a:rPr>
              <a:t>&amp;a);</a:t>
            </a:r>
            <a:endParaRPr lang="en-US" altLang="zh-CN" dirty="0">
              <a:solidFill>
                <a:srgbClr val="000000"/>
              </a:solidFill>
              <a:latin typeface="Menlo" panose="020B0609030804020204" pitchFamily="49" charset="0"/>
            </a:endParaRPr>
          </a:p>
          <a:p>
            <a:r>
              <a:rPr lang="en-US" altLang="zh-CN" dirty="0"/>
              <a:t>       </a:t>
            </a:r>
            <a:r>
              <a:rPr lang="zh-CN" altLang="zh-CN" dirty="0"/>
              <a:t>输入：10 </a:t>
            </a:r>
            <a:r>
              <a:rPr lang="en-US" altLang="zh-CN" dirty="0">
                <a:sym typeface="Symbol" panose="05050102010706020507" pitchFamily="18" charset="2"/>
              </a:rPr>
              <a:t></a:t>
            </a:r>
          </a:p>
          <a:p>
            <a:r>
              <a:rPr lang="en-US" altLang="zh-CN" dirty="0">
                <a:sym typeface="Symbol" panose="05050102010706020507" pitchFamily="18" charset="2"/>
              </a:rPr>
              <a:t>       </a:t>
            </a:r>
            <a:r>
              <a:rPr lang="zh-CN" altLang="zh-CN" dirty="0">
                <a:sym typeface="Symbol" panose="05050102010706020507" pitchFamily="18" charset="2"/>
              </a:rPr>
              <a:t>则    </a:t>
            </a:r>
            <a:r>
              <a:rPr lang="en-US" altLang="zh-CN" dirty="0">
                <a:sym typeface="Symbol" panose="05050102010706020507" pitchFamily="18" charset="2"/>
              </a:rPr>
              <a:t>a=10</a:t>
            </a:r>
          </a:p>
        </p:txBody>
      </p:sp>
      <p:sp>
        <p:nvSpPr>
          <p:cNvPr id="26632" name="Text Box 8"/>
          <p:cNvSpPr txBox="1">
            <a:spLocks noChangeArrowheads="1"/>
          </p:cNvSpPr>
          <p:nvPr/>
        </p:nvSpPr>
        <p:spPr bwMode="auto">
          <a:xfrm>
            <a:off x="3531624" y="5200360"/>
            <a:ext cx="2081401" cy="925511"/>
          </a:xfrm>
          <a:prstGeom prst="rect">
            <a:avLst/>
          </a:prstGeom>
          <a:solidFill>
            <a:schemeClr val="accent6">
              <a:lumMod val="40000"/>
              <a:lumOff val="60000"/>
            </a:schemeClr>
          </a:solidFill>
          <a:ln>
            <a:noFill/>
          </a:ln>
        </p:spPr>
        <p:txBody>
          <a:bodyPr wrap="square" lIns="90000" tIns="46800" rIns="90000" bIns="46800" anchor="ctr">
            <a:spAutoFit/>
          </a:bodyPr>
          <a:lstStyle>
            <a:defPPr>
              <a:defRPr lang="zh-CN"/>
            </a:defPPr>
            <a:lvl1pPr>
              <a:lnSpc>
                <a:spcPct val="100000"/>
              </a:lnSpc>
              <a:spcBef>
                <a:spcPts val="0"/>
              </a:spcBef>
              <a:defRPr>
                <a:latin typeface="+mj-lt"/>
                <a:ea typeface="微软雅黑" panose="020B0503020204020204" pitchFamily="34" charset="-122"/>
              </a:defRPr>
            </a:lvl1pPr>
            <a:lvl2pPr marL="533400" lvl="1" indent="0">
              <a:lnSpc>
                <a:spcPct val="90000"/>
              </a:lnSpc>
              <a:spcBef>
                <a:spcPts val="1000"/>
              </a:spcBef>
              <a:defRPr>
                <a:latin typeface="+mj-lt"/>
                <a:ea typeface="微软雅黑" panose="020B0503020204020204" pitchFamily="34" charset="-122"/>
              </a:defRPr>
            </a:lvl2pPr>
            <a:lvl3pPr marL="1143000" indent="-228600" eaLnBrk="0" hangingPunct="0">
              <a:defRPr>
                <a:latin typeface="Verdana" panose="020B0604030504040204" pitchFamily="34" charset="0"/>
                <a:ea typeface="宋体" panose="02010600030101010101" pitchFamily="2" charset="-122"/>
              </a:defRPr>
            </a:lvl3pPr>
            <a:lvl4pPr marL="1600200" indent="-228600" eaLnBrk="0" hangingPunct="0">
              <a:defRPr>
                <a:latin typeface="Verdana" panose="020B0604030504040204" pitchFamily="34" charset="0"/>
                <a:ea typeface="宋体" panose="02010600030101010101" pitchFamily="2" charset="-122"/>
              </a:defRPr>
            </a:lvl4pPr>
            <a:lvl5pPr marL="2057400" indent="-228600" eaLnBrk="0" hangingPunct="0">
              <a:defRPr>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latin typeface="Verdana" panose="020B0604030504040204" pitchFamily="34" charset="0"/>
                <a:ea typeface="宋体" panose="02010600030101010101" pitchFamily="2" charset="-122"/>
              </a:defRPr>
            </a:lvl9pPr>
          </a:lstStyle>
          <a:p>
            <a:r>
              <a:rPr lang="zh-CN" altLang="en-US" dirty="0"/>
              <a:t>例 </a:t>
            </a:r>
            <a:r>
              <a:rPr lang="en-US" altLang="zh-CN" sz="1400" dirty="0" err="1">
                <a:solidFill>
                  <a:srgbClr val="000000"/>
                </a:solidFill>
                <a:latin typeface="Menlo" panose="020B0609030804020204" pitchFamily="49" charset="0"/>
                <a:ea typeface="宋体" panose="02010600030101010101" pitchFamily="2" charset="-122"/>
              </a:rPr>
              <a:t>scanf</a:t>
            </a:r>
            <a:r>
              <a:rPr lang="en-US" altLang="zh-CN" sz="1400" dirty="0">
                <a:solidFill>
                  <a:srgbClr val="000000"/>
                </a:solidFill>
                <a:latin typeface="Menlo" panose="020B0609030804020204" pitchFamily="49" charset="0"/>
                <a:ea typeface="宋体" panose="02010600030101010101" pitchFamily="2" charset="-122"/>
              </a:rPr>
              <a:t>(</a:t>
            </a:r>
            <a:r>
              <a:rPr lang="en-US" altLang="zh-CN" sz="1400" dirty="0">
                <a:solidFill>
                  <a:srgbClr val="C41A16"/>
                </a:solidFill>
                <a:latin typeface="Menlo" panose="020B0609030804020204" pitchFamily="49" charset="0"/>
                <a:ea typeface="宋体" panose="02010600030101010101" pitchFamily="2" charset="-122"/>
              </a:rPr>
              <a:t>“%x”</a:t>
            </a:r>
            <a:r>
              <a:rPr lang="en-US" altLang="zh-CN" sz="1400" dirty="0">
                <a:solidFill>
                  <a:srgbClr val="000000"/>
                </a:solidFill>
                <a:latin typeface="Menlo" panose="020B0609030804020204" pitchFamily="49" charset="0"/>
                <a:ea typeface="宋体" panose="02010600030101010101" pitchFamily="2" charset="-122"/>
              </a:rPr>
              <a:t>,</a:t>
            </a:r>
            <a:r>
              <a:rPr lang="zh-CN" altLang="en-US" sz="1400" dirty="0">
                <a:solidFill>
                  <a:srgbClr val="000000"/>
                </a:solidFill>
                <a:latin typeface="Menlo" panose="020B0609030804020204" pitchFamily="49" charset="0"/>
                <a:ea typeface="宋体" panose="02010600030101010101" pitchFamily="2" charset="-122"/>
              </a:rPr>
              <a:t> </a:t>
            </a:r>
            <a:r>
              <a:rPr lang="en-US" altLang="zh-CN" sz="1400" dirty="0">
                <a:solidFill>
                  <a:srgbClr val="000000"/>
                </a:solidFill>
                <a:latin typeface="Menlo" panose="020B0609030804020204" pitchFamily="49" charset="0"/>
                <a:ea typeface="宋体" panose="02010600030101010101" pitchFamily="2" charset="-122"/>
              </a:rPr>
              <a:t>&amp;a);</a:t>
            </a:r>
            <a:endParaRPr lang="en-US" altLang="zh-CN" dirty="0"/>
          </a:p>
          <a:p>
            <a:r>
              <a:rPr lang="en-US" altLang="zh-CN" dirty="0"/>
              <a:t>       </a:t>
            </a:r>
            <a:r>
              <a:rPr lang="zh-CN" altLang="zh-CN" dirty="0"/>
              <a:t>输入：11 </a:t>
            </a:r>
            <a:r>
              <a:rPr lang="en-US" altLang="zh-CN" dirty="0">
                <a:sym typeface="Symbol" panose="05050102010706020507" pitchFamily="18" charset="2"/>
              </a:rPr>
              <a:t></a:t>
            </a:r>
          </a:p>
          <a:p>
            <a:r>
              <a:rPr lang="en-US" altLang="zh-CN" dirty="0">
                <a:sym typeface="Symbol" panose="05050102010706020507" pitchFamily="18" charset="2"/>
              </a:rPr>
              <a:t>       </a:t>
            </a:r>
            <a:r>
              <a:rPr lang="zh-CN" altLang="zh-CN" dirty="0">
                <a:sym typeface="Symbol" panose="05050102010706020507" pitchFamily="18" charset="2"/>
              </a:rPr>
              <a:t>则    </a:t>
            </a:r>
            <a:r>
              <a:rPr lang="en-US" altLang="zh-CN" dirty="0">
                <a:sym typeface="Symbol" panose="05050102010706020507" pitchFamily="18" charset="2"/>
              </a:rPr>
              <a:t>a=17</a:t>
            </a:r>
          </a:p>
        </p:txBody>
      </p:sp>
      <p:sp>
        <p:nvSpPr>
          <p:cNvPr id="3" name="Date Placeholder 2"/>
          <p:cNvSpPr>
            <a:spLocks noGrp="1"/>
          </p:cNvSpPr>
          <p:nvPr>
            <p:ph type="dt" sz="half" idx="10"/>
          </p:nvPr>
        </p:nvSpPr>
        <p:spPr/>
        <p:txBody>
          <a:bodyPr/>
          <a:lstStyle/>
          <a:p>
            <a:fld id="{326EB5B0-1942-4F41-B916-85A6F9EC3BBA}" type="datetime1">
              <a:rPr lang="zh-CN" altLang="en-US" smtClean="0"/>
              <a:t>2020/9/25</a:t>
            </a:fld>
            <a:endParaRPr lang="zh-CN" altLang="en-US"/>
          </a:p>
        </p:txBody>
      </p:sp>
      <p:sp>
        <p:nvSpPr>
          <p:cNvPr id="4" name="Footer Placeholder 3"/>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
        <p:nvSpPr>
          <p:cNvPr id="5" name="Slide Number Placeholder 4"/>
          <p:cNvSpPr>
            <a:spLocks noGrp="1"/>
          </p:cNvSpPr>
          <p:nvPr>
            <p:ph type="sldNum" sz="quarter" idx="12"/>
          </p:nvPr>
        </p:nvSpPr>
        <p:spPr/>
        <p:txBody>
          <a:bodyPr/>
          <a:lstStyle/>
          <a:p>
            <a:fld id="{57E71E5F-B3DE-4457-8F57-E0F998074911}" type="slidenum">
              <a:rPr lang="zh-CN" altLang="en-US" smtClean="0"/>
              <a:pPr/>
              <a:t>65</a:t>
            </a:fld>
            <a:endParaRPr lang="zh-CN" altLang="en-US"/>
          </a:p>
        </p:txBody>
      </p:sp>
      <p:sp>
        <p:nvSpPr>
          <p:cNvPr id="11" name="Rectangle 4"/>
          <p:cNvSpPr>
            <a:spLocks noChangeArrowheads="1"/>
          </p:cNvSpPr>
          <p:nvPr/>
        </p:nvSpPr>
        <p:spPr bwMode="auto">
          <a:xfrm>
            <a:off x="817934" y="3300959"/>
            <a:ext cx="7330983" cy="162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50850" lvl="2" indent="-273050">
              <a:spcBef>
                <a:spcPct val="20000"/>
              </a:spcBef>
              <a:buFont typeface="Arial" panose="020B0604020202020204" pitchFamily="34" charset="0"/>
              <a:buChar char="•"/>
            </a:pPr>
            <a:r>
              <a:rPr lang="zh-CN" altLang="zh-CN" dirty="0">
                <a:latin typeface="微软雅黑" panose="020B0503020204020204" pitchFamily="34" charset="-122"/>
                <a:ea typeface="微软雅黑" panose="020B0503020204020204" pitchFamily="34" charset="-122"/>
              </a:rPr>
              <a:t>格式控制串：包含两种信息</a:t>
            </a:r>
            <a:br>
              <a:rPr lang="en-US" altLang="zh-CN" dirty="0">
                <a:latin typeface="微软雅黑" panose="020B0503020204020204" pitchFamily="34" charset="-122"/>
                <a:ea typeface="微软雅黑" panose="020B0503020204020204" pitchFamily="34" charset="-122"/>
              </a:rPr>
            </a:br>
            <a:r>
              <a:rPr lang="zh-CN" altLang="en-US" dirty="0">
                <a:latin typeface="微软雅黑" panose="020B0503020204020204" pitchFamily="34" charset="-122"/>
                <a:ea typeface="微软雅黑" panose="020B0503020204020204" pitchFamily="34" charset="-122"/>
              </a:rPr>
              <a:t>格式说明：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修饰符</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格式字符  ，用于指定输入格式</a:t>
            </a:r>
            <a:br>
              <a:rPr lang="en-US" altLang="zh-CN" dirty="0">
                <a:latin typeface="微软雅黑" panose="020B0503020204020204" pitchFamily="34" charset="-122"/>
                <a:ea typeface="微软雅黑" panose="020B0503020204020204" pitchFamily="34" charset="-122"/>
              </a:rPr>
            </a:br>
            <a:r>
              <a:rPr lang="zh-CN" altLang="en-US" dirty="0">
                <a:latin typeface="微软雅黑" panose="020B0503020204020204" pitchFamily="34" charset="-122"/>
                <a:ea typeface="微软雅黑" panose="020B0503020204020204" pitchFamily="34" charset="-122"/>
              </a:rPr>
              <a:t>普通字符：</a:t>
            </a:r>
            <a:r>
              <a:rPr lang="zh-CN" altLang="en-US" b="1" dirty="0">
                <a:solidFill>
                  <a:srgbClr val="C00000"/>
                </a:solidFill>
                <a:latin typeface="微软雅黑" panose="020B0503020204020204" pitchFamily="34" charset="-122"/>
                <a:ea typeface="微软雅黑" panose="020B0503020204020204" pitchFamily="34" charset="-122"/>
              </a:rPr>
              <a:t>非空必须与输入完全匹配</a:t>
            </a:r>
          </a:p>
          <a:p>
            <a:pPr marL="450850" lvl="2" indent="-273050">
              <a:spcBef>
                <a:spcPct val="200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地址</a:t>
            </a:r>
            <a:r>
              <a:rPr lang="zh-CN" altLang="zh-CN" dirty="0">
                <a:latin typeface="微软雅黑" panose="020B0503020204020204" pitchFamily="34" charset="-122"/>
                <a:ea typeface="微软雅黑" panose="020B0503020204020204" pitchFamily="34" charset="-122"/>
              </a:rPr>
              <a:t>表：</a:t>
            </a:r>
            <a:r>
              <a:rPr lang="zh-CN" altLang="en-US" dirty="0">
                <a:latin typeface="微软雅黑" panose="020B0503020204020204" pitchFamily="34" charset="-122"/>
                <a:ea typeface="微软雅黑" panose="020B0503020204020204" pitchFamily="34" charset="-122"/>
              </a:rPr>
              <a:t>待输入变量</a:t>
            </a:r>
            <a:r>
              <a:rPr lang="zh-CN" altLang="zh-CN" dirty="0">
                <a:latin typeface="微软雅黑" panose="020B0503020204020204" pitchFamily="34" charset="-122"/>
                <a:ea typeface="微软雅黑" panose="020B0503020204020204" pitchFamily="34" charset="-122"/>
              </a:rPr>
              <a:t>的</a:t>
            </a:r>
            <a:r>
              <a:rPr lang="zh-CN" altLang="en-US" dirty="0">
                <a:latin typeface="微软雅黑" panose="020B0503020204020204" pitchFamily="34" charset="-122"/>
                <a:ea typeface="微软雅黑" panose="020B0503020204020204" pitchFamily="34" charset="-122"/>
              </a:rPr>
              <a:t>地址，常用取地址运算符</a:t>
            </a:r>
            <a:r>
              <a:rPr lang="en-US" altLang="zh-CN" dirty="0">
                <a:latin typeface="微软雅黑" panose="020B0503020204020204" pitchFamily="34" charset="-122"/>
                <a:ea typeface="微软雅黑" panose="020B0503020204020204" pitchFamily="34" charset="-122"/>
              </a:rPr>
              <a:t>&amp; </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可以没有，多个时以</a:t>
            </a:r>
            <a:r>
              <a:rPr lang="en-US" altLang="zh-CN"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分隔</a:t>
            </a:r>
            <a:endParaRPr lang="en-US" altLang="zh-CN" dirty="0">
              <a:latin typeface="微软雅黑" panose="020B0503020204020204" pitchFamily="34" charset="-122"/>
              <a:ea typeface="微软雅黑" panose="020B0503020204020204" pitchFamily="34" charset="-122"/>
            </a:endParaRPr>
          </a:p>
          <a:p>
            <a:pPr marL="450850" lvl="2" indent="-273050">
              <a:spcBef>
                <a:spcPct val="200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类型不匹配，</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强制</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类型转换 （</a:t>
            </a:r>
            <a:r>
              <a:rPr lang="zh-CN" altLang="en-US" b="1" dirty="0">
                <a:solidFill>
                  <a:srgbClr val="C00000"/>
                </a:solidFill>
                <a:latin typeface="微软雅黑" panose="020B0503020204020204" pitchFamily="34" charset="-122"/>
                <a:ea typeface="微软雅黑" panose="020B0503020204020204" pitchFamily="34" charset="-122"/>
              </a:rPr>
              <a:t>后果不可预期</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sp>
        <p:nvSpPr>
          <p:cNvPr id="12" name="Text Box 8"/>
          <p:cNvSpPr txBox="1">
            <a:spLocks noChangeArrowheads="1"/>
          </p:cNvSpPr>
          <p:nvPr/>
        </p:nvSpPr>
        <p:spPr bwMode="auto">
          <a:xfrm>
            <a:off x="6067516" y="5200359"/>
            <a:ext cx="2428784" cy="925511"/>
          </a:xfrm>
          <a:prstGeom prst="rect">
            <a:avLst/>
          </a:prstGeom>
          <a:solidFill>
            <a:schemeClr val="accent6">
              <a:lumMod val="40000"/>
              <a:lumOff val="60000"/>
            </a:schemeClr>
          </a:solidFill>
          <a:ln>
            <a:noFill/>
          </a:ln>
        </p:spPr>
        <p:txBody>
          <a:bodyPr wrap="square" lIns="90000" tIns="46800" rIns="90000" bIns="46800" anchor="ctr">
            <a:spAutoFit/>
          </a:bodyPr>
          <a:lstStyle>
            <a:defPPr>
              <a:defRPr lang="zh-CN"/>
            </a:defPPr>
            <a:lvl1pPr>
              <a:lnSpc>
                <a:spcPct val="100000"/>
              </a:lnSpc>
              <a:spcBef>
                <a:spcPts val="0"/>
              </a:spcBef>
              <a:defRPr>
                <a:latin typeface="+mj-lt"/>
                <a:ea typeface="微软雅黑" panose="020B0503020204020204" pitchFamily="34" charset="-122"/>
              </a:defRPr>
            </a:lvl1pPr>
            <a:lvl2pPr marL="533400" lvl="1" indent="0">
              <a:lnSpc>
                <a:spcPct val="90000"/>
              </a:lnSpc>
              <a:spcBef>
                <a:spcPts val="1000"/>
              </a:spcBef>
              <a:defRPr>
                <a:latin typeface="+mj-lt"/>
                <a:ea typeface="微软雅黑" panose="020B0503020204020204" pitchFamily="34" charset="-122"/>
              </a:defRPr>
            </a:lvl2pPr>
            <a:lvl3pPr marL="1143000" indent="-228600" eaLnBrk="0" hangingPunct="0">
              <a:defRPr>
                <a:latin typeface="Verdana" panose="020B0604030504040204" pitchFamily="34" charset="0"/>
                <a:ea typeface="宋体" panose="02010600030101010101" pitchFamily="2" charset="-122"/>
              </a:defRPr>
            </a:lvl3pPr>
            <a:lvl4pPr marL="1600200" indent="-228600" eaLnBrk="0" hangingPunct="0">
              <a:defRPr>
                <a:latin typeface="Verdana" panose="020B0604030504040204" pitchFamily="34" charset="0"/>
                <a:ea typeface="宋体" panose="02010600030101010101" pitchFamily="2" charset="-122"/>
              </a:defRPr>
            </a:lvl4pPr>
            <a:lvl5pPr marL="2057400" indent="-228600" eaLnBrk="0" hangingPunct="0">
              <a:defRPr>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latin typeface="Verdana" panose="020B0604030504040204" pitchFamily="34" charset="0"/>
                <a:ea typeface="宋体" panose="02010600030101010101" pitchFamily="2" charset="-122"/>
              </a:defRPr>
            </a:lvl9pPr>
          </a:lstStyle>
          <a:p>
            <a:r>
              <a:rPr lang="zh-CN" altLang="en-US" dirty="0"/>
              <a:t>例 </a:t>
            </a:r>
            <a:r>
              <a:rPr lang="en-US" altLang="zh-CN" sz="1400" dirty="0" err="1">
                <a:solidFill>
                  <a:srgbClr val="000000"/>
                </a:solidFill>
                <a:latin typeface="Menlo" panose="020B0609030804020204" pitchFamily="49" charset="0"/>
                <a:ea typeface="宋体" panose="02010600030101010101" pitchFamily="2" charset="-122"/>
              </a:rPr>
              <a:t>scanf</a:t>
            </a:r>
            <a:r>
              <a:rPr lang="en-US" altLang="zh-CN" sz="1400" dirty="0">
                <a:solidFill>
                  <a:srgbClr val="000000"/>
                </a:solidFill>
                <a:latin typeface="Menlo" panose="020B0609030804020204" pitchFamily="49" charset="0"/>
                <a:ea typeface="宋体" panose="02010600030101010101" pitchFamily="2" charset="-122"/>
              </a:rPr>
              <a:t>(</a:t>
            </a:r>
            <a:r>
              <a:rPr lang="en-US" altLang="zh-CN" sz="1400" dirty="0">
                <a:solidFill>
                  <a:srgbClr val="C41A16"/>
                </a:solidFill>
                <a:latin typeface="Menlo" panose="020B0609030804020204" pitchFamily="49" charset="0"/>
                <a:ea typeface="宋体" panose="02010600030101010101" pitchFamily="2" charset="-122"/>
              </a:rPr>
              <a:t>“%d”</a:t>
            </a:r>
            <a:r>
              <a:rPr lang="en-US" altLang="zh-CN" sz="1400" dirty="0">
                <a:solidFill>
                  <a:srgbClr val="000000"/>
                </a:solidFill>
                <a:latin typeface="Menlo" panose="020B0609030804020204" pitchFamily="49" charset="0"/>
                <a:ea typeface="宋体" panose="02010600030101010101" pitchFamily="2" charset="-122"/>
              </a:rPr>
              <a:t>,</a:t>
            </a:r>
            <a:r>
              <a:rPr lang="zh-CN" altLang="en-US" sz="1400" dirty="0">
                <a:solidFill>
                  <a:srgbClr val="000000"/>
                </a:solidFill>
                <a:latin typeface="Menlo" panose="020B0609030804020204" pitchFamily="49" charset="0"/>
                <a:ea typeface="宋体" panose="02010600030101010101" pitchFamily="2" charset="-122"/>
              </a:rPr>
              <a:t> </a:t>
            </a:r>
            <a:r>
              <a:rPr lang="en-US" altLang="zh-CN" sz="1400" dirty="0">
                <a:solidFill>
                  <a:srgbClr val="000000"/>
                </a:solidFill>
                <a:latin typeface="Menlo" panose="020B0609030804020204" pitchFamily="49" charset="0"/>
                <a:ea typeface="宋体" panose="02010600030101010101" pitchFamily="2" charset="-122"/>
              </a:rPr>
              <a:t>&amp;a);</a:t>
            </a:r>
            <a:endParaRPr lang="en-US" altLang="zh-CN" dirty="0"/>
          </a:p>
          <a:p>
            <a:r>
              <a:rPr lang="en-US" altLang="zh-CN" dirty="0"/>
              <a:t>       </a:t>
            </a:r>
            <a:r>
              <a:rPr lang="zh-CN" altLang="zh-CN" dirty="0"/>
              <a:t>输入：</a:t>
            </a:r>
            <a:r>
              <a:rPr lang="zh-CN" altLang="en-US" dirty="0"/>
              <a:t>̺̺ </a:t>
            </a:r>
            <a:r>
              <a:rPr lang="en-US" altLang="zh-CN" dirty="0">
                <a:sym typeface="Symbol" panose="05050102010706020507" pitchFamily="18" charset="2"/>
              </a:rPr>
              <a:t></a:t>
            </a:r>
          </a:p>
          <a:p>
            <a:r>
              <a:rPr lang="en-US" altLang="zh-CN" dirty="0">
                <a:sym typeface="Symbol" panose="05050102010706020507" pitchFamily="18" charset="2"/>
              </a:rPr>
              <a:t>       </a:t>
            </a:r>
            <a:r>
              <a:rPr lang="zh-CN" altLang="zh-CN" dirty="0">
                <a:sym typeface="Symbol" panose="05050102010706020507" pitchFamily="18" charset="2"/>
              </a:rPr>
              <a:t>则    </a:t>
            </a:r>
            <a:r>
              <a:rPr lang="en-US" altLang="zh-CN" dirty="0">
                <a:sym typeface="Symbol" panose="05050102010706020507" pitchFamily="18" charset="2"/>
              </a:rPr>
              <a:t>a=1370147576</a:t>
            </a:r>
          </a:p>
        </p:txBody>
      </p:sp>
    </p:spTree>
    <p:extLst>
      <p:ext uri="{BB962C8B-B14F-4D97-AF65-F5344CB8AC3E}">
        <p14:creationId xmlns:p14="http://schemas.microsoft.com/office/powerpoint/2010/main" val="16544203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a:t>3.2 </a:t>
            </a:r>
            <a:r>
              <a:rPr lang="zh-CN" altLang="en-US" dirty="0"/>
              <a:t>输入</a:t>
            </a:r>
            <a:r>
              <a:rPr lang="zh-CN" altLang="en-US" sz="2400" dirty="0">
                <a:solidFill>
                  <a:srgbClr val="FFFF00"/>
                </a:solidFill>
              </a:rPr>
              <a:t>：格式输入（属于缓冲输入）</a:t>
            </a:r>
          </a:p>
        </p:txBody>
      </p:sp>
      <p:sp>
        <p:nvSpPr>
          <p:cNvPr id="4" name="Date Placeholder 3"/>
          <p:cNvSpPr>
            <a:spLocks noGrp="1"/>
          </p:cNvSpPr>
          <p:nvPr>
            <p:ph type="dt" sz="half" idx="10"/>
          </p:nvPr>
        </p:nvSpPr>
        <p:spPr/>
        <p:txBody>
          <a:bodyPr/>
          <a:lstStyle/>
          <a:p>
            <a:fld id="{F2573660-248D-4779-8DEF-FB1E7F6D18AE}" type="datetime1">
              <a:rPr lang="zh-CN" altLang="en-US" smtClean="0"/>
              <a:t>2020/9/25</a:t>
            </a:fld>
            <a:endParaRPr lang="zh-CN" altLang="en-US"/>
          </a:p>
        </p:txBody>
      </p:sp>
      <p:sp>
        <p:nvSpPr>
          <p:cNvPr id="5" name="Footer Placeholder 4"/>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
        <p:nvSpPr>
          <p:cNvPr id="6" name="Slide Number Placeholder 5"/>
          <p:cNvSpPr>
            <a:spLocks noGrp="1"/>
          </p:cNvSpPr>
          <p:nvPr>
            <p:ph type="sldNum" sz="quarter" idx="12"/>
          </p:nvPr>
        </p:nvSpPr>
        <p:spPr/>
        <p:txBody>
          <a:bodyPr/>
          <a:lstStyle/>
          <a:p>
            <a:fld id="{57E71E5F-B3DE-4457-8F57-E0F998074911}" type="slidenum">
              <a:rPr lang="zh-CN" altLang="en-US" smtClean="0"/>
              <a:pPr/>
              <a:t>66</a:t>
            </a:fld>
            <a:endParaRPr lang="zh-CN" altLang="en-US"/>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784202200"/>
              </p:ext>
            </p:extLst>
          </p:nvPr>
        </p:nvGraphicFramePr>
        <p:xfrm>
          <a:off x="334053" y="1396032"/>
          <a:ext cx="8285512" cy="1854200"/>
        </p:xfrm>
        <a:graphic>
          <a:graphicData uri="http://schemas.openxmlformats.org/drawingml/2006/table">
            <a:tbl>
              <a:tblPr firstRow="1" bandRow="1">
                <a:tableStyleId>{5C22544A-7EE6-4342-B048-85BDC9FD1C3A}</a:tableStyleId>
              </a:tblPr>
              <a:tblGrid>
                <a:gridCol w="1077888">
                  <a:extLst>
                    <a:ext uri="{9D8B030D-6E8A-4147-A177-3AD203B41FA5}">
                      <a16:colId xmlns:a16="http://schemas.microsoft.com/office/drawing/2014/main" val="20000"/>
                    </a:ext>
                  </a:extLst>
                </a:gridCol>
                <a:gridCol w="7207624">
                  <a:extLst>
                    <a:ext uri="{9D8B030D-6E8A-4147-A177-3AD203B41FA5}">
                      <a16:colId xmlns:a16="http://schemas.microsoft.com/office/drawing/2014/main" val="20001"/>
                    </a:ext>
                  </a:extLst>
                </a:gridCol>
              </a:tblGrid>
              <a:tr h="370840">
                <a:tc>
                  <a:txBody>
                    <a:bodyPr/>
                    <a:lstStyle/>
                    <a:p>
                      <a:pPr marL="0" indent="0" algn="ctr" defTabSz="914400" rtl="0" eaLnBrk="1" latinLnBrk="0" hangingPunct="1"/>
                      <a:r>
                        <a:rPr lang="zh-CN" altLang="en-US" sz="1600" kern="1200" dirty="0">
                          <a:solidFill>
                            <a:schemeClr val="tx1"/>
                          </a:solidFill>
                          <a:effectLst/>
                          <a:latin typeface="微软雅黑" panose="020B0503020204020204" pitchFamily="34" charset="-122"/>
                          <a:ea typeface="微软雅黑" panose="020B0503020204020204" pitchFamily="34" charset="-122"/>
                          <a:cs typeface="+mn-cs"/>
                        </a:rPr>
                        <a:t>修饰符</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zh-CN" altLang="en-US" sz="1600" kern="1200" dirty="0">
                          <a:solidFill>
                            <a:schemeClr val="tx1"/>
                          </a:solidFill>
                          <a:effectLst/>
                          <a:latin typeface="微软雅黑" panose="020B0503020204020204" pitchFamily="34" charset="-122"/>
                          <a:ea typeface="微软雅黑" panose="020B0503020204020204" pitchFamily="34" charset="-122"/>
                          <a:cs typeface="+mn-cs"/>
                        </a:rPr>
                        <a:t>功能</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marL="0" algn="ctr" defTabSz="914400" rtl="0" eaLnBrk="1" latinLnBrk="0" hangingPunct="1"/>
                      <a:r>
                        <a:rPr lang="en-US" altLang="zh-CN" sz="1600" kern="1200" dirty="0">
                          <a:solidFill>
                            <a:schemeClr val="tx1"/>
                          </a:solidFill>
                          <a:effectLst/>
                          <a:latin typeface="微软雅黑" panose="020B0503020204020204" pitchFamily="34" charset="-122"/>
                          <a:ea typeface="微软雅黑" panose="020B0503020204020204" pitchFamily="34" charset="-122"/>
                          <a:cs typeface="+mn-cs"/>
                        </a:rPr>
                        <a:t>h</a:t>
                      </a:r>
                      <a:endParaRPr lang="zh-CN" altLang="en-US" sz="1600" kern="1200" dirty="0">
                        <a:solidFill>
                          <a:schemeClr val="tx1"/>
                        </a:solidFill>
                        <a:effectLst/>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a:latin typeface="微软雅黑" panose="020B0503020204020204" pitchFamily="34" charset="-122"/>
                          <a:ea typeface="微软雅黑" panose="020B0503020204020204" pitchFamily="34" charset="-122"/>
                        </a:rPr>
                        <a:t>用于</a:t>
                      </a:r>
                      <a:r>
                        <a:rPr lang="en-US" altLang="zh-CN" sz="1600" dirty="0" err="1">
                          <a:latin typeface="微软雅黑" panose="020B0503020204020204" pitchFamily="34" charset="-122"/>
                          <a:ea typeface="微软雅黑" panose="020B0503020204020204" pitchFamily="34" charset="-122"/>
                        </a:rPr>
                        <a:t>d,o,x</a:t>
                      </a:r>
                      <a:r>
                        <a:rPr lang="zh-CN" altLang="en-US" sz="1600" dirty="0">
                          <a:latin typeface="微软雅黑" panose="020B0503020204020204" pitchFamily="34" charset="-122"/>
                          <a:ea typeface="微软雅黑" panose="020B0503020204020204" pitchFamily="34" charset="-122"/>
                        </a:rPr>
                        <a:t>前，指定输入为</a:t>
                      </a:r>
                      <a:r>
                        <a:rPr lang="en-US" altLang="zh-CN" sz="1600" dirty="0">
                          <a:latin typeface="微软雅黑" panose="020B0503020204020204" pitchFamily="34" charset="-122"/>
                          <a:ea typeface="微软雅黑" panose="020B0503020204020204" pitchFamily="34" charset="-122"/>
                        </a:rPr>
                        <a:t>short</a:t>
                      </a:r>
                      <a:r>
                        <a:rPr lang="zh-CN" altLang="en-US" sz="1600" dirty="0">
                          <a:latin typeface="微软雅黑" panose="020B0503020204020204" pitchFamily="34" charset="-122"/>
                          <a:ea typeface="微软雅黑" panose="020B0503020204020204" pitchFamily="34" charset="-122"/>
                        </a:rPr>
                        <a:t>型整数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marL="0" algn="ctr" defTabSz="914400" rtl="0" eaLnBrk="1" latinLnBrk="0" hangingPunct="1"/>
                      <a:r>
                        <a:rPr lang="en-US" altLang="zh-CN" sz="1600" kern="1200" dirty="0">
                          <a:solidFill>
                            <a:schemeClr val="tx1"/>
                          </a:solidFill>
                          <a:effectLst/>
                          <a:latin typeface="微软雅黑" panose="020B0503020204020204" pitchFamily="34" charset="-122"/>
                          <a:ea typeface="微软雅黑" panose="020B0503020204020204" pitchFamily="34" charset="-122"/>
                          <a:cs typeface="+mn-cs"/>
                        </a:rPr>
                        <a:t>l</a:t>
                      </a:r>
                      <a:endParaRPr lang="zh-CN" altLang="en-US" sz="1600" kern="1200" dirty="0">
                        <a:solidFill>
                          <a:schemeClr val="tx1"/>
                        </a:solidFill>
                        <a:effectLst/>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a:latin typeface="微软雅黑" panose="020B0503020204020204" pitchFamily="34" charset="-122"/>
                          <a:ea typeface="微软雅黑" panose="020B0503020204020204" pitchFamily="34" charset="-122"/>
                        </a:rPr>
                        <a:t>用于</a:t>
                      </a:r>
                      <a:r>
                        <a:rPr lang="en-US" altLang="zh-CN" sz="1600" dirty="0" err="1">
                          <a:latin typeface="微软雅黑" panose="020B0503020204020204" pitchFamily="34" charset="-122"/>
                          <a:ea typeface="微软雅黑" panose="020B0503020204020204" pitchFamily="34" charset="-122"/>
                        </a:rPr>
                        <a:t>e,f</a:t>
                      </a:r>
                      <a:r>
                        <a:rPr lang="zh-CN" altLang="en-US" sz="1600" dirty="0">
                          <a:latin typeface="微软雅黑" panose="020B0503020204020204" pitchFamily="34" charset="-122"/>
                          <a:ea typeface="微软雅黑" panose="020B0503020204020204" pitchFamily="34" charset="-122"/>
                        </a:rPr>
                        <a:t>前，指定输入为</a:t>
                      </a:r>
                      <a:r>
                        <a:rPr lang="en-US" altLang="zh-CN" sz="1600" dirty="0">
                          <a:latin typeface="微软雅黑" panose="020B0503020204020204" pitchFamily="34" charset="-122"/>
                          <a:ea typeface="微软雅黑" panose="020B0503020204020204" pitchFamily="34" charset="-122"/>
                        </a:rPr>
                        <a:t>double</a:t>
                      </a:r>
                      <a:r>
                        <a:rPr lang="zh-CN" altLang="en-US" sz="1600" dirty="0">
                          <a:latin typeface="微软雅黑" panose="020B0503020204020204" pitchFamily="34" charset="-122"/>
                          <a:ea typeface="微软雅黑" panose="020B0503020204020204" pitchFamily="34" charset="-122"/>
                        </a:rPr>
                        <a:t>型实数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marL="0" algn="ctr" defTabSz="914400" rtl="0" eaLnBrk="1" latinLnBrk="0" hangingPunct="1"/>
                      <a:r>
                        <a:rPr lang="en-US" altLang="zh-CN" sz="1600" kern="1200" dirty="0">
                          <a:solidFill>
                            <a:schemeClr val="tx1"/>
                          </a:solidFill>
                          <a:effectLst/>
                          <a:latin typeface="微软雅黑" panose="020B0503020204020204" pitchFamily="34" charset="-122"/>
                          <a:ea typeface="微软雅黑" panose="020B0503020204020204" pitchFamily="34" charset="-122"/>
                          <a:cs typeface="+mn-cs"/>
                        </a:rPr>
                        <a:t>m</a:t>
                      </a:r>
                      <a:endParaRPr lang="zh-CN" altLang="en-US" sz="1600" kern="1200" dirty="0">
                        <a:solidFill>
                          <a:schemeClr val="tx1"/>
                        </a:solidFill>
                        <a:effectLst/>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a:latin typeface="微软雅黑" panose="020B0503020204020204" pitchFamily="34" charset="-122"/>
                          <a:ea typeface="微软雅黑" panose="020B0503020204020204" pitchFamily="34" charset="-122"/>
                        </a:rPr>
                        <a:t>指定输入数据宽度，遇空格或不可转换字符则结束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marL="0" algn="ctr" defTabSz="914400" rtl="0" eaLnBrk="1" latinLnBrk="0" hangingPunct="1"/>
                      <a:r>
                        <a:rPr lang="en-US" altLang="zh-CN" sz="1600" kern="1200" dirty="0">
                          <a:solidFill>
                            <a:schemeClr val="tx1"/>
                          </a:solidFill>
                          <a:effectLst/>
                          <a:latin typeface="微软雅黑" panose="020B0503020204020204" pitchFamily="34" charset="-122"/>
                          <a:ea typeface="微软雅黑" panose="020B0503020204020204" pitchFamily="34" charset="-122"/>
                          <a:cs typeface="+mn-cs"/>
                        </a:rPr>
                        <a:t>*</a:t>
                      </a:r>
                      <a:endParaRPr lang="zh-CN" altLang="en-US" sz="1600" kern="1200" dirty="0">
                        <a:solidFill>
                          <a:schemeClr val="tx1"/>
                        </a:solidFill>
                        <a:effectLst/>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a:latin typeface="微软雅黑" panose="020B0503020204020204" pitchFamily="34" charset="-122"/>
                          <a:ea typeface="微软雅黑" panose="020B0503020204020204" pitchFamily="34" charset="-122"/>
                        </a:rPr>
                        <a:t>抑制符，指定输入项读入后不赋给变量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8" name="Rectangle 3"/>
          <p:cNvSpPr>
            <a:spLocks noChangeArrowheads="1"/>
          </p:cNvSpPr>
          <p:nvPr/>
        </p:nvSpPr>
        <p:spPr bwMode="auto">
          <a:xfrm>
            <a:off x="142492" y="3775621"/>
            <a:ext cx="4848426" cy="925511"/>
          </a:xfrm>
          <a:prstGeom prst="rect">
            <a:avLst/>
          </a:prstGeom>
          <a:solidFill>
            <a:schemeClr val="accent6">
              <a:lumMod val="40000"/>
              <a:lumOff val="60000"/>
            </a:schemeClr>
          </a:solidFill>
          <a:ln>
            <a:noFill/>
          </a:ln>
        </p:spPr>
        <p:txBody>
          <a:bodyPr wrap="square" lIns="90000" tIns="46800" rIns="90000" bIns="46800" anchor="ctr">
            <a:spAutoFit/>
          </a:bodyPr>
          <a:lstStyle/>
          <a:p>
            <a:r>
              <a:rPr lang="zh-CN" altLang="en-US" dirty="0">
                <a:latin typeface="+mj-lt"/>
                <a:ea typeface="微软雅黑" panose="020B0503020204020204" pitchFamily="34" charset="-122"/>
                <a:sym typeface="Symbol" panose="05050102010706020507" pitchFamily="18" charset="2"/>
              </a:rPr>
              <a:t>例 </a:t>
            </a:r>
            <a:r>
              <a:rPr lang="en-US" altLang="zh-CN" sz="1600" dirty="0" err="1">
                <a:solidFill>
                  <a:srgbClr val="000000"/>
                </a:solidFill>
                <a:latin typeface="Menlo" panose="020B0609030804020204" pitchFamily="49" charset="0"/>
              </a:rPr>
              <a:t>scanf</a:t>
            </a:r>
            <a:r>
              <a:rPr lang="en-US" altLang="zh-CN" sz="1600" dirty="0">
                <a:solidFill>
                  <a:srgbClr val="000000"/>
                </a:solidFill>
                <a:latin typeface="Menlo" panose="020B0609030804020204" pitchFamily="49" charset="0"/>
              </a:rPr>
              <a:t>(</a:t>
            </a:r>
            <a:r>
              <a:rPr lang="en-US" altLang="zh-CN" sz="1600" dirty="0">
                <a:solidFill>
                  <a:srgbClr val="C41A16"/>
                </a:solidFill>
                <a:latin typeface="Menlo" panose="020B0609030804020204" pitchFamily="49" charset="0"/>
              </a:rPr>
              <a:t>"%4d%2d%2d"</a:t>
            </a:r>
            <a:r>
              <a:rPr lang="en-US" altLang="zh-CN" sz="1600" dirty="0">
                <a:solidFill>
                  <a:srgbClr val="000000"/>
                </a:solidFill>
                <a:latin typeface="Menlo" panose="020B0609030804020204" pitchFamily="49" charset="0"/>
              </a:rPr>
              <a:t>, &amp;</a:t>
            </a:r>
            <a:r>
              <a:rPr lang="en-US" altLang="zh-CN" sz="1600" dirty="0" err="1">
                <a:solidFill>
                  <a:srgbClr val="000000"/>
                </a:solidFill>
                <a:latin typeface="Menlo" panose="020B0609030804020204" pitchFamily="49" charset="0"/>
              </a:rPr>
              <a:t>yy</a:t>
            </a:r>
            <a:r>
              <a:rPr lang="en-US" altLang="zh-CN" sz="1600" dirty="0">
                <a:solidFill>
                  <a:srgbClr val="000000"/>
                </a:solidFill>
                <a:latin typeface="Menlo" panose="020B0609030804020204" pitchFamily="49" charset="0"/>
              </a:rPr>
              <a:t>, &amp;mm, &amp;dd);</a:t>
            </a:r>
            <a:endParaRPr lang="en-US" altLang="zh-CN" dirty="0">
              <a:solidFill>
                <a:srgbClr val="000000"/>
              </a:solidFill>
              <a:latin typeface="Menlo" panose="020B0609030804020204" pitchFamily="49" charset="0"/>
            </a:endParaRPr>
          </a:p>
          <a:p>
            <a:pPr marL="363538" lvl="3" indent="-188913" eaLnBrk="0" hangingPunct="0"/>
            <a:r>
              <a:rPr lang="en-US" altLang="zh-CN" dirty="0">
                <a:latin typeface="+mj-lt"/>
                <a:ea typeface="微软雅黑" panose="020B0503020204020204" pitchFamily="34" charset="-122"/>
                <a:sym typeface="Symbol" panose="05050102010706020507" pitchFamily="18" charset="2"/>
              </a:rPr>
              <a:t>  </a:t>
            </a:r>
            <a:r>
              <a:rPr lang="zh-CN" altLang="zh-CN" dirty="0">
                <a:latin typeface="+mj-lt"/>
                <a:ea typeface="微软雅黑" panose="020B0503020204020204" pitchFamily="34" charset="-122"/>
                <a:sym typeface="Symbol" panose="05050102010706020507" pitchFamily="18" charset="2"/>
              </a:rPr>
              <a:t>输入  19991015 </a:t>
            </a:r>
            <a:r>
              <a:rPr lang="zh-CN" altLang="zh-CN" dirty="0">
                <a:latin typeface="+mj-lt"/>
                <a:ea typeface="微软雅黑" panose="020B0503020204020204" pitchFamily="34" charset="-122"/>
              </a:rPr>
              <a:t> </a:t>
            </a:r>
            <a:r>
              <a:rPr lang="zh-CN" altLang="zh-CN" dirty="0">
                <a:latin typeface="+mj-lt"/>
                <a:ea typeface="微软雅黑" panose="020B0503020204020204" pitchFamily="34" charset="-122"/>
                <a:sym typeface="Symbol" panose="05050102010706020507" pitchFamily="18" charset="2"/>
              </a:rPr>
              <a:t> </a:t>
            </a:r>
            <a:endParaRPr lang="en-US" altLang="zh-CN" dirty="0">
              <a:latin typeface="+mj-lt"/>
              <a:ea typeface="微软雅黑" panose="020B0503020204020204" pitchFamily="34" charset="-122"/>
              <a:sym typeface="Symbol" panose="05050102010706020507" pitchFamily="18" charset="2"/>
            </a:endParaRPr>
          </a:p>
          <a:p>
            <a:pPr marL="363538" lvl="3" indent="-188913" eaLnBrk="0" hangingPunct="0"/>
            <a:r>
              <a:rPr lang="en-US" altLang="zh-CN" dirty="0">
                <a:latin typeface="+mj-lt"/>
                <a:ea typeface="微软雅黑" panose="020B0503020204020204" pitchFamily="34" charset="-122"/>
                <a:sym typeface="Symbol" panose="05050102010706020507" pitchFamily="18" charset="2"/>
              </a:rPr>
              <a:t>  </a:t>
            </a:r>
            <a:r>
              <a:rPr lang="zh-CN" altLang="zh-CN" dirty="0">
                <a:latin typeface="+mj-lt"/>
                <a:ea typeface="微软雅黑" panose="020B0503020204020204" pitchFamily="34" charset="-122"/>
                <a:sym typeface="Symbol" panose="05050102010706020507" pitchFamily="18" charset="2"/>
              </a:rPr>
              <a:t>则1999</a:t>
            </a:r>
            <a:r>
              <a:rPr lang="en-US" altLang="zh-CN" dirty="0" err="1">
                <a:latin typeface="+mj-lt"/>
                <a:ea typeface="微软雅黑" panose="020B0503020204020204" pitchFamily="34" charset="-122"/>
                <a:sym typeface="Symbol" panose="05050102010706020507" pitchFamily="18" charset="2"/>
              </a:rPr>
              <a:t>yy</a:t>
            </a:r>
            <a:r>
              <a:rPr lang="en-US" altLang="zh-CN" dirty="0">
                <a:latin typeface="+mj-lt"/>
                <a:ea typeface="微软雅黑" panose="020B0503020204020204" pitchFamily="34" charset="-122"/>
                <a:sym typeface="Symbol" panose="05050102010706020507" pitchFamily="18" charset="2"/>
              </a:rPr>
              <a:t>, 10 mm, 15 </a:t>
            </a:r>
            <a:r>
              <a:rPr lang="en-US" altLang="zh-CN" dirty="0" err="1">
                <a:latin typeface="+mj-lt"/>
                <a:ea typeface="微软雅黑" panose="020B0503020204020204" pitchFamily="34" charset="-122"/>
                <a:sym typeface="Symbol" panose="05050102010706020507" pitchFamily="18" charset="2"/>
              </a:rPr>
              <a:t>dd</a:t>
            </a:r>
            <a:endParaRPr lang="en-US" altLang="zh-CN" dirty="0">
              <a:latin typeface="+mj-lt"/>
              <a:ea typeface="微软雅黑" panose="020B0503020204020204" pitchFamily="34" charset="-122"/>
              <a:sym typeface="Symbol" panose="05050102010706020507" pitchFamily="18" charset="2"/>
            </a:endParaRPr>
          </a:p>
        </p:txBody>
      </p:sp>
      <p:sp>
        <p:nvSpPr>
          <p:cNvPr id="9" name="Rectangle 26"/>
          <p:cNvSpPr>
            <a:spLocks noChangeArrowheads="1"/>
          </p:cNvSpPr>
          <p:nvPr/>
        </p:nvSpPr>
        <p:spPr bwMode="auto">
          <a:xfrm>
            <a:off x="142492" y="5076919"/>
            <a:ext cx="4174014" cy="925511"/>
          </a:xfrm>
          <a:prstGeom prst="rect">
            <a:avLst/>
          </a:prstGeom>
          <a:solidFill>
            <a:schemeClr val="accent6">
              <a:lumMod val="40000"/>
              <a:lumOff val="60000"/>
            </a:schemeClr>
          </a:solidFill>
          <a:ln>
            <a:noFill/>
          </a:ln>
        </p:spPr>
        <p:txBody>
          <a:bodyPr wrap="square" lIns="90000" tIns="46800" rIns="90000" bIns="46800" anchor="ctr">
            <a:spAutoFit/>
          </a:bodyPr>
          <a:lstStyle/>
          <a:p>
            <a:r>
              <a:rPr lang="zh-CN" altLang="zh-CN" dirty="0">
                <a:latin typeface="+mj-lt"/>
                <a:ea typeface="微软雅黑" panose="020B0503020204020204" pitchFamily="34" charset="-122"/>
                <a:sym typeface="Symbol" panose="05050102010706020507" pitchFamily="18" charset="2"/>
              </a:rPr>
              <a:t>例  </a:t>
            </a:r>
            <a:r>
              <a:rPr lang="en-US" altLang="zh-CN" sz="1600" dirty="0" err="1">
                <a:solidFill>
                  <a:srgbClr val="000000"/>
                </a:solidFill>
                <a:latin typeface="Menlo" panose="020B0609030804020204" pitchFamily="49" charset="0"/>
              </a:rPr>
              <a:t>scanf</a:t>
            </a:r>
            <a:r>
              <a:rPr lang="en-US" altLang="zh-CN" sz="1600" dirty="0">
                <a:solidFill>
                  <a:srgbClr val="000000"/>
                </a:solidFill>
                <a:latin typeface="Menlo" panose="020B0609030804020204" pitchFamily="49" charset="0"/>
              </a:rPr>
              <a:t>(</a:t>
            </a:r>
            <a:r>
              <a:rPr lang="en-US" altLang="zh-CN" sz="1600" dirty="0">
                <a:solidFill>
                  <a:srgbClr val="C41A16"/>
                </a:solidFill>
                <a:latin typeface="Menlo" panose="020B0609030804020204" pitchFamily="49" charset="0"/>
              </a:rPr>
              <a:t>"%3d%*4d%f"</a:t>
            </a:r>
            <a:r>
              <a:rPr lang="en-US" altLang="zh-CN" sz="1600" dirty="0">
                <a:solidFill>
                  <a:srgbClr val="000000"/>
                </a:solidFill>
                <a:latin typeface="Menlo" panose="020B0609030804020204" pitchFamily="49" charset="0"/>
              </a:rPr>
              <a:t>, &amp;k, &amp;f);</a:t>
            </a:r>
            <a:endParaRPr lang="en-US" altLang="zh-CN" dirty="0">
              <a:solidFill>
                <a:srgbClr val="000000"/>
              </a:solidFill>
              <a:latin typeface="Menlo" panose="020B0609030804020204" pitchFamily="49" charset="0"/>
            </a:endParaRPr>
          </a:p>
          <a:p>
            <a:pPr marL="0" lvl="3" eaLnBrk="0" hangingPunct="0"/>
            <a:r>
              <a:rPr lang="en-US" altLang="zh-CN" dirty="0">
                <a:latin typeface="+mj-lt"/>
                <a:ea typeface="微软雅黑" panose="020B0503020204020204" pitchFamily="34" charset="-122"/>
                <a:sym typeface="Symbol" panose="05050102010706020507" pitchFamily="18" charset="2"/>
              </a:rPr>
              <a:t>      </a:t>
            </a:r>
            <a:r>
              <a:rPr lang="zh-CN" altLang="zh-CN" dirty="0">
                <a:latin typeface="+mj-lt"/>
                <a:ea typeface="微软雅黑" panose="020B0503020204020204" pitchFamily="34" charset="-122"/>
                <a:sym typeface="Symbol" panose="05050102010706020507" pitchFamily="18" charset="2"/>
              </a:rPr>
              <a:t>输入  12345678765.43</a:t>
            </a:r>
          </a:p>
          <a:p>
            <a:pPr marL="0" lvl="3" eaLnBrk="0" hangingPunct="0"/>
            <a:r>
              <a:rPr lang="zh-CN" altLang="zh-CN" dirty="0">
                <a:latin typeface="+mj-lt"/>
                <a:ea typeface="微软雅黑" panose="020B0503020204020204" pitchFamily="34" charset="-122"/>
                <a:sym typeface="Symbol" panose="05050102010706020507" pitchFamily="18" charset="2"/>
              </a:rPr>
              <a:t>      则123</a:t>
            </a:r>
            <a:r>
              <a:rPr lang="en-US" altLang="zh-CN" dirty="0">
                <a:latin typeface="+mj-lt"/>
                <a:ea typeface="微软雅黑" panose="020B0503020204020204" pitchFamily="34" charset="-122"/>
                <a:sym typeface="Symbol" panose="05050102010706020507" pitchFamily="18" charset="2"/>
              </a:rPr>
              <a:t>k, 8765.43f</a:t>
            </a:r>
          </a:p>
        </p:txBody>
      </p:sp>
      <p:sp>
        <p:nvSpPr>
          <p:cNvPr id="10" name="Rectangle 27"/>
          <p:cNvSpPr>
            <a:spLocks noChangeArrowheads="1"/>
          </p:cNvSpPr>
          <p:nvPr/>
        </p:nvSpPr>
        <p:spPr bwMode="auto">
          <a:xfrm>
            <a:off x="4424083" y="5076919"/>
            <a:ext cx="4536000" cy="925511"/>
          </a:xfrm>
          <a:prstGeom prst="rect">
            <a:avLst/>
          </a:prstGeom>
          <a:solidFill>
            <a:schemeClr val="accent6">
              <a:lumMod val="40000"/>
              <a:lumOff val="60000"/>
            </a:schemeClr>
          </a:solidFill>
          <a:ln>
            <a:noFill/>
          </a:ln>
        </p:spPr>
        <p:txBody>
          <a:bodyPr wrap="square" lIns="90000" tIns="46800" rIns="90000" bIns="46800" anchor="ctr">
            <a:spAutoFit/>
          </a:bodyPr>
          <a:lstStyle/>
          <a:p>
            <a:pPr marL="0" lvl="3" eaLnBrk="0" hangingPunct="0"/>
            <a:r>
              <a:rPr lang="zh-CN" altLang="zh-CN" dirty="0">
                <a:latin typeface="+mj-lt"/>
                <a:ea typeface="微软雅黑" panose="020B0503020204020204" pitchFamily="34" charset="-122"/>
                <a:sym typeface="Symbol" panose="05050102010706020507" pitchFamily="18" charset="2"/>
              </a:rPr>
              <a:t>例  </a:t>
            </a:r>
            <a:r>
              <a:rPr lang="en-US" altLang="zh-CN" sz="1400" dirty="0" err="1">
                <a:solidFill>
                  <a:srgbClr val="000000"/>
                </a:solidFill>
                <a:latin typeface="Menlo" panose="020B0609030804020204" pitchFamily="49" charset="0"/>
                <a:sym typeface="Symbol" panose="05050102010706020507" pitchFamily="18" charset="2"/>
              </a:rPr>
              <a:t>scanf</a:t>
            </a:r>
            <a:r>
              <a:rPr lang="en-US" altLang="zh-CN" sz="1400" dirty="0">
                <a:latin typeface="Menlo" panose="020B0609030804020204" pitchFamily="49" charset="0"/>
                <a:sym typeface="Symbol" panose="05050102010706020507" pitchFamily="18" charset="2"/>
              </a:rPr>
              <a:t>(</a:t>
            </a:r>
            <a:r>
              <a:rPr lang="en-US" altLang="zh-CN" sz="1400" dirty="0">
                <a:solidFill>
                  <a:srgbClr val="C41A16"/>
                </a:solidFill>
                <a:latin typeface="Menlo" panose="020B0609030804020204" pitchFamily="49" charset="0"/>
              </a:rPr>
              <a:t>"</a:t>
            </a:r>
            <a:r>
              <a:rPr lang="en-US" altLang="zh-CN" sz="1400" dirty="0">
                <a:solidFill>
                  <a:srgbClr val="C41A16"/>
                </a:solidFill>
                <a:latin typeface="Menlo" panose="020B0609030804020204" pitchFamily="49" charset="0"/>
                <a:sym typeface="Symbol" panose="05050102010706020507" pitchFamily="18" charset="2"/>
              </a:rPr>
              <a:t>%2d</a:t>
            </a:r>
            <a:r>
              <a:rPr lang="en-US" altLang="zh-CN" sz="1400" dirty="0">
                <a:solidFill>
                  <a:srgbClr val="C41A16"/>
                </a:solidFill>
                <a:latin typeface="Menlo" panose="020B0609030804020204" pitchFamily="49" charset="0"/>
                <a:sym typeface="Wingdings 3" panose="05040102010807070707" pitchFamily="18" charset="2"/>
              </a:rPr>
              <a:t> %*3d %2d</a:t>
            </a:r>
            <a:r>
              <a:rPr lang="en-US" altLang="zh-CN" sz="1400" dirty="0">
                <a:solidFill>
                  <a:srgbClr val="C41A16"/>
                </a:solidFill>
                <a:latin typeface="Menlo" panose="020B0609030804020204" pitchFamily="49" charset="0"/>
              </a:rPr>
              <a:t>"</a:t>
            </a:r>
            <a:r>
              <a:rPr lang="en-US" altLang="zh-CN" sz="1400" dirty="0">
                <a:solidFill>
                  <a:srgbClr val="000000"/>
                </a:solidFill>
                <a:latin typeface="Menlo" panose="020B0609030804020204" pitchFamily="49" charset="0"/>
                <a:sym typeface="Wingdings 3" panose="05040102010807070707" pitchFamily="18" charset="2"/>
              </a:rPr>
              <a:t>,</a:t>
            </a:r>
            <a:r>
              <a:rPr lang="zh-CN" altLang="en-US" sz="1400" dirty="0">
                <a:solidFill>
                  <a:srgbClr val="000000"/>
                </a:solidFill>
                <a:latin typeface="Menlo" panose="020B0609030804020204" pitchFamily="49" charset="0"/>
                <a:sym typeface="Wingdings 3" panose="05040102010807070707" pitchFamily="18" charset="2"/>
              </a:rPr>
              <a:t> </a:t>
            </a:r>
            <a:r>
              <a:rPr lang="en-US" altLang="zh-CN" sz="1400" dirty="0">
                <a:solidFill>
                  <a:srgbClr val="000000"/>
                </a:solidFill>
                <a:latin typeface="Menlo" panose="020B0609030804020204" pitchFamily="49" charset="0"/>
                <a:sym typeface="Wingdings 3" panose="05040102010807070707" pitchFamily="18" charset="2"/>
              </a:rPr>
              <a:t>&amp;a,</a:t>
            </a:r>
            <a:r>
              <a:rPr lang="zh-CN" altLang="en-US" sz="1400" dirty="0">
                <a:solidFill>
                  <a:srgbClr val="000000"/>
                </a:solidFill>
                <a:latin typeface="Menlo" panose="020B0609030804020204" pitchFamily="49" charset="0"/>
                <a:sym typeface="Wingdings 3" panose="05040102010807070707" pitchFamily="18" charset="2"/>
              </a:rPr>
              <a:t> </a:t>
            </a:r>
            <a:r>
              <a:rPr lang="en-US" altLang="zh-CN" sz="1400" dirty="0">
                <a:solidFill>
                  <a:srgbClr val="000000"/>
                </a:solidFill>
                <a:latin typeface="Menlo" panose="020B0609030804020204" pitchFamily="49" charset="0"/>
                <a:sym typeface="Wingdings 3" panose="05040102010807070707" pitchFamily="18" charset="2"/>
              </a:rPr>
              <a:t>&amp;b);</a:t>
            </a:r>
            <a:endParaRPr lang="en-US" altLang="zh-CN" sz="1600" dirty="0">
              <a:solidFill>
                <a:srgbClr val="000000"/>
              </a:solidFill>
              <a:latin typeface="Menlo" panose="020B0609030804020204" pitchFamily="49" charset="0"/>
              <a:sym typeface="Wingdings 3" panose="05040102010807070707" pitchFamily="18" charset="2"/>
            </a:endParaRPr>
          </a:p>
          <a:p>
            <a:pPr marL="0" lvl="3" eaLnBrk="0" hangingPunct="0"/>
            <a:r>
              <a:rPr lang="en-US" altLang="zh-CN" dirty="0">
                <a:latin typeface="+mj-lt"/>
                <a:ea typeface="微软雅黑" panose="020B0503020204020204" pitchFamily="34" charset="-122"/>
                <a:sym typeface="Wingdings 3" panose="05040102010807070707" pitchFamily="18" charset="2"/>
              </a:rPr>
              <a:t>      </a:t>
            </a:r>
            <a:r>
              <a:rPr lang="zh-CN" altLang="zh-CN" dirty="0">
                <a:latin typeface="+mj-lt"/>
                <a:ea typeface="微软雅黑" panose="020B0503020204020204" pitchFamily="34" charset="-122"/>
                <a:sym typeface="Wingdings 3" panose="05040102010807070707" pitchFamily="18" charset="2"/>
              </a:rPr>
              <a:t>输入</a:t>
            </a:r>
            <a:r>
              <a:rPr lang="en-US" altLang="zh-CN" dirty="0">
                <a:latin typeface="+mj-lt"/>
                <a:ea typeface="微软雅黑" panose="020B0503020204020204" pitchFamily="34" charset="-122"/>
                <a:sym typeface="Wingdings 3" panose="05040102010807070707" pitchFamily="18" charset="2"/>
              </a:rPr>
              <a:t> 12</a:t>
            </a:r>
            <a:r>
              <a:rPr lang="zh-CN" altLang="zh-CN" dirty="0">
                <a:latin typeface="+mj-lt"/>
                <a:ea typeface="微软雅黑" panose="020B0503020204020204" pitchFamily="34" charset="-122"/>
                <a:sym typeface="Wingdings 3" panose="05040102010807070707" pitchFamily="18" charset="2"/>
              </a:rPr>
              <a:t> </a:t>
            </a:r>
            <a:r>
              <a:rPr lang="en-US" altLang="zh-CN" dirty="0">
                <a:latin typeface="+mj-lt"/>
                <a:ea typeface="微软雅黑" panose="020B0503020204020204" pitchFamily="34" charset="-122"/>
                <a:sym typeface="Wingdings 3" panose="05040102010807070707" pitchFamily="18" charset="2"/>
              </a:rPr>
              <a:t>̺ </a:t>
            </a:r>
            <a:r>
              <a:rPr lang="zh-CN" altLang="zh-CN" dirty="0">
                <a:latin typeface="+mj-lt"/>
                <a:ea typeface="微软雅黑" panose="020B0503020204020204" pitchFamily="34" charset="-122"/>
                <a:sym typeface="Wingdings 3" panose="05040102010807070707" pitchFamily="18" charset="2"/>
              </a:rPr>
              <a:t>345</a:t>
            </a:r>
            <a:r>
              <a:rPr lang="en-US" altLang="zh-CN" dirty="0">
                <a:latin typeface="+mj-lt"/>
                <a:ea typeface="微软雅黑" panose="020B0503020204020204" pitchFamily="34" charset="-122"/>
                <a:sym typeface="Wingdings 3" panose="05040102010807070707" pitchFamily="18" charset="2"/>
              </a:rPr>
              <a:t> ̺ </a:t>
            </a:r>
            <a:r>
              <a:rPr lang="zh-CN" altLang="zh-CN" dirty="0">
                <a:latin typeface="+mj-lt"/>
                <a:ea typeface="微软雅黑" panose="020B0503020204020204" pitchFamily="34" charset="-122"/>
                <a:sym typeface="Wingdings 3" panose="05040102010807070707" pitchFamily="18" charset="2"/>
              </a:rPr>
              <a:t>67</a:t>
            </a:r>
            <a:r>
              <a:rPr lang="zh-CN" altLang="zh-CN" dirty="0">
                <a:latin typeface="+mj-lt"/>
                <a:ea typeface="微软雅黑" panose="020B0503020204020204" pitchFamily="34" charset="-122"/>
                <a:sym typeface="Symbol" panose="05050102010706020507" pitchFamily="18" charset="2"/>
              </a:rPr>
              <a:t> </a:t>
            </a:r>
          </a:p>
          <a:p>
            <a:pPr marL="0" lvl="3" eaLnBrk="0" hangingPunct="0"/>
            <a:r>
              <a:rPr lang="zh-CN" altLang="zh-CN" dirty="0">
                <a:latin typeface="+mj-lt"/>
                <a:ea typeface="微软雅黑" panose="020B0503020204020204" pitchFamily="34" charset="-122"/>
                <a:sym typeface="Symbol" panose="05050102010706020507" pitchFamily="18" charset="2"/>
              </a:rPr>
              <a:t>      则12</a:t>
            </a:r>
            <a:r>
              <a:rPr lang="en-US" altLang="zh-CN" dirty="0">
                <a:latin typeface="+mj-lt"/>
                <a:ea typeface="微软雅黑" panose="020B0503020204020204" pitchFamily="34" charset="-122"/>
                <a:sym typeface="Symbol" panose="05050102010706020507" pitchFamily="18" charset="2"/>
              </a:rPr>
              <a:t>a,  67b</a:t>
            </a:r>
          </a:p>
        </p:txBody>
      </p:sp>
      <p:sp>
        <p:nvSpPr>
          <p:cNvPr id="11" name="Rectangle 24"/>
          <p:cNvSpPr>
            <a:spLocks noChangeArrowheads="1"/>
          </p:cNvSpPr>
          <p:nvPr/>
        </p:nvSpPr>
        <p:spPr bwMode="auto">
          <a:xfrm>
            <a:off x="5111094" y="3787798"/>
            <a:ext cx="3852000" cy="925511"/>
          </a:xfrm>
          <a:prstGeom prst="rect">
            <a:avLst/>
          </a:prstGeom>
          <a:solidFill>
            <a:schemeClr val="accent6">
              <a:lumMod val="40000"/>
              <a:lumOff val="60000"/>
            </a:schemeClr>
          </a:solidFill>
          <a:ln>
            <a:noFill/>
          </a:ln>
        </p:spPr>
        <p:txBody>
          <a:bodyPr wrap="square" lIns="90000" tIns="46800" rIns="90000" bIns="46800" anchor="ctr">
            <a:spAutoFit/>
          </a:bodyPr>
          <a:lstStyle/>
          <a:p>
            <a:r>
              <a:rPr lang="zh-CN" altLang="en-US" dirty="0">
                <a:latin typeface="+mj-lt"/>
                <a:ea typeface="微软雅黑" panose="020B0503020204020204" pitchFamily="34" charset="-122"/>
                <a:sym typeface="Symbol" panose="05050102010706020507" pitchFamily="18" charset="2"/>
              </a:rPr>
              <a:t>例 </a:t>
            </a:r>
            <a:r>
              <a:rPr lang="en-US" altLang="zh-CN" sz="1600" dirty="0" err="1">
                <a:solidFill>
                  <a:srgbClr val="000000"/>
                </a:solidFill>
                <a:latin typeface="Menlo" panose="020B0609030804020204" pitchFamily="49" charset="0"/>
              </a:rPr>
              <a:t>scanf</a:t>
            </a:r>
            <a:r>
              <a:rPr lang="en-US" altLang="zh-CN" sz="1600" dirty="0">
                <a:solidFill>
                  <a:srgbClr val="000000"/>
                </a:solidFill>
                <a:latin typeface="Menlo" panose="020B0609030804020204" pitchFamily="49" charset="0"/>
              </a:rPr>
              <a:t>(</a:t>
            </a:r>
            <a:r>
              <a:rPr lang="en-US" altLang="zh-CN" sz="1600" dirty="0">
                <a:solidFill>
                  <a:srgbClr val="C41A16"/>
                </a:solidFill>
                <a:latin typeface="Menlo" panose="020B0609030804020204" pitchFamily="49" charset="0"/>
              </a:rPr>
              <a:t>"%3c%2c"</a:t>
            </a:r>
            <a:r>
              <a:rPr lang="en-US" altLang="zh-CN" sz="1600" dirty="0">
                <a:solidFill>
                  <a:srgbClr val="000000"/>
                </a:solidFill>
                <a:latin typeface="Menlo" panose="020B0609030804020204" pitchFamily="49" charset="0"/>
              </a:rPr>
              <a:t>, &amp;c1, &amp;c2);</a:t>
            </a:r>
            <a:endParaRPr lang="en-US" altLang="zh-CN" dirty="0">
              <a:solidFill>
                <a:srgbClr val="000000"/>
              </a:solidFill>
              <a:latin typeface="Menlo" panose="020B0609030804020204" pitchFamily="49" charset="0"/>
            </a:endParaRPr>
          </a:p>
          <a:p>
            <a:pPr marL="0" lvl="3" eaLnBrk="0" hangingPunct="0"/>
            <a:r>
              <a:rPr lang="en-US" altLang="zh-CN" dirty="0">
                <a:latin typeface="+mj-lt"/>
                <a:ea typeface="微软雅黑" panose="020B0503020204020204" pitchFamily="34" charset="-122"/>
                <a:sym typeface="Symbol" panose="05050102010706020507" pitchFamily="18" charset="2"/>
              </a:rPr>
              <a:t>      </a:t>
            </a:r>
            <a:r>
              <a:rPr lang="zh-CN" altLang="zh-CN" dirty="0">
                <a:latin typeface="+mj-lt"/>
                <a:ea typeface="微软雅黑" panose="020B0503020204020204" pitchFamily="34" charset="-122"/>
                <a:sym typeface="Symbol" panose="05050102010706020507" pitchFamily="18" charset="2"/>
              </a:rPr>
              <a:t>输入  </a:t>
            </a:r>
            <a:r>
              <a:rPr lang="en-US" altLang="zh-CN" dirty="0" err="1">
                <a:latin typeface="+mj-lt"/>
                <a:ea typeface="微软雅黑" panose="020B0503020204020204" pitchFamily="34" charset="-122"/>
                <a:sym typeface="Symbol" panose="05050102010706020507" pitchFamily="18" charset="2"/>
              </a:rPr>
              <a:t>abcde</a:t>
            </a:r>
            <a:r>
              <a:rPr lang="en-US" altLang="zh-CN" dirty="0">
                <a:latin typeface="+mj-lt"/>
                <a:ea typeface="微软雅黑" panose="020B0503020204020204" pitchFamily="34" charset="-122"/>
                <a:sym typeface="Symbol" panose="05050102010706020507" pitchFamily="18" charset="2"/>
              </a:rPr>
              <a:t> </a:t>
            </a:r>
            <a:r>
              <a:rPr lang="en-US" altLang="zh-CN" dirty="0">
                <a:latin typeface="+mj-lt"/>
                <a:ea typeface="微软雅黑" panose="020B0503020204020204" pitchFamily="34" charset="-122"/>
              </a:rPr>
              <a:t> </a:t>
            </a:r>
            <a:r>
              <a:rPr lang="en-US" altLang="zh-CN" dirty="0">
                <a:latin typeface="+mj-lt"/>
                <a:ea typeface="微软雅黑" panose="020B0503020204020204" pitchFamily="34" charset="-122"/>
                <a:sym typeface="Symbol" panose="05050102010706020507" pitchFamily="18" charset="2"/>
              </a:rPr>
              <a:t> </a:t>
            </a:r>
          </a:p>
          <a:p>
            <a:pPr marL="0" lvl="3" eaLnBrk="0" hangingPunct="0"/>
            <a:r>
              <a:rPr lang="en-US" altLang="zh-CN" dirty="0">
                <a:latin typeface="+mj-lt"/>
                <a:ea typeface="微软雅黑" panose="020B0503020204020204" pitchFamily="34" charset="-122"/>
                <a:sym typeface="Symbol" panose="05050102010706020507" pitchFamily="18" charset="2"/>
              </a:rPr>
              <a:t>      </a:t>
            </a:r>
            <a:r>
              <a:rPr lang="zh-CN" altLang="zh-CN" dirty="0">
                <a:latin typeface="+mj-lt"/>
                <a:ea typeface="微软雅黑" panose="020B0503020204020204" pitchFamily="34" charset="-122"/>
                <a:sym typeface="Symbol" panose="05050102010706020507" pitchFamily="18" charset="2"/>
              </a:rPr>
              <a:t>则</a:t>
            </a:r>
            <a:r>
              <a:rPr lang="en-US" altLang="zh-CN" dirty="0">
                <a:latin typeface="+mj-lt"/>
                <a:ea typeface="微软雅黑" panose="020B0503020204020204" pitchFamily="34" charset="-122"/>
                <a:sym typeface="Symbol" panose="05050102010706020507" pitchFamily="18" charset="2"/>
              </a:rPr>
              <a:t>'a'c1, 'd' c2</a:t>
            </a:r>
          </a:p>
        </p:txBody>
      </p:sp>
    </p:spTree>
    <p:extLst>
      <p:ext uri="{BB962C8B-B14F-4D97-AF65-F5344CB8AC3E}">
        <p14:creationId xmlns:p14="http://schemas.microsoft.com/office/powerpoint/2010/main" val="2457982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zh-CN" altLang="en-US" dirty="0"/>
              <a:t>输入分隔符的指定</a:t>
            </a:r>
          </a:p>
          <a:p>
            <a:pPr lvl="1"/>
            <a:r>
              <a:rPr lang="zh-CN" altLang="en-US" dirty="0"/>
              <a:t>一般以空格、</a:t>
            </a:r>
            <a:r>
              <a:rPr lang="en-US" altLang="zh-CN" dirty="0"/>
              <a:t>TAB</a:t>
            </a:r>
            <a:r>
              <a:rPr lang="zh-CN" altLang="en-US" dirty="0"/>
              <a:t>或回车键作为分隔符</a:t>
            </a:r>
          </a:p>
          <a:p>
            <a:pPr lvl="1"/>
            <a:r>
              <a:rPr lang="zh-CN" altLang="en-US" dirty="0"/>
              <a:t>其它字符做分隔符：格式串中两个格式符间字符</a:t>
            </a:r>
          </a:p>
          <a:p>
            <a:endParaRPr lang="zh-CN" altLang="en-US" dirty="0"/>
          </a:p>
          <a:p>
            <a:endParaRPr lang="zh-CN" altLang="en-US" dirty="0"/>
          </a:p>
        </p:txBody>
      </p:sp>
      <p:sp>
        <p:nvSpPr>
          <p:cNvPr id="2" name="Title 1"/>
          <p:cNvSpPr>
            <a:spLocks noGrp="1"/>
          </p:cNvSpPr>
          <p:nvPr>
            <p:ph type="title"/>
          </p:nvPr>
        </p:nvSpPr>
        <p:spPr/>
        <p:txBody>
          <a:bodyPr/>
          <a:lstStyle/>
          <a:p>
            <a:r>
              <a:rPr lang="en-US" altLang="zh-CN" dirty="0"/>
              <a:t>3.2 </a:t>
            </a:r>
            <a:r>
              <a:rPr lang="zh-CN" altLang="en-US" dirty="0"/>
              <a:t>输</a:t>
            </a:r>
            <a:r>
              <a:rPr lang="zh-CN" altLang="en-US" dirty="0">
                <a:solidFill>
                  <a:prstClr val="white"/>
                </a:solidFill>
              </a:rPr>
              <a:t>入</a:t>
            </a:r>
            <a:r>
              <a:rPr lang="zh-CN" altLang="en-US" sz="2400" dirty="0">
                <a:solidFill>
                  <a:srgbClr val="FFFF00"/>
                </a:solidFill>
              </a:rPr>
              <a:t>：格式输入</a:t>
            </a:r>
            <a:endParaRPr lang="zh-CN" altLang="en-US" dirty="0"/>
          </a:p>
        </p:txBody>
      </p:sp>
      <p:sp>
        <p:nvSpPr>
          <p:cNvPr id="50180" name="Rectangle 4"/>
          <p:cNvSpPr>
            <a:spLocks noChangeArrowheads="1"/>
          </p:cNvSpPr>
          <p:nvPr/>
        </p:nvSpPr>
        <p:spPr bwMode="auto">
          <a:xfrm>
            <a:off x="377371" y="2943155"/>
            <a:ext cx="8527027" cy="1140954"/>
          </a:xfrm>
          <a:prstGeom prst="rect">
            <a:avLst/>
          </a:prstGeom>
          <a:solidFill>
            <a:schemeClr val="accent6">
              <a:lumMod val="40000"/>
              <a:lumOff val="60000"/>
            </a:schemeClr>
          </a:solidFill>
          <a:ln>
            <a:noFill/>
          </a:ln>
        </p:spPr>
        <p:txBody>
          <a:bodyPr wrap="square" lIns="90000" tIns="46800" rIns="90000" bIns="46800" anchor="ctr">
            <a:spAutoFit/>
          </a:bodyPr>
          <a:lstStyle/>
          <a:p>
            <a:r>
              <a:rPr lang="en-US" altLang="zh-CN" sz="1600" dirty="0" err="1">
                <a:solidFill>
                  <a:srgbClr val="000000"/>
                </a:solidFill>
                <a:latin typeface="Menlo" panose="020B0609030804020204" pitchFamily="49" charset="0"/>
              </a:rPr>
              <a:t>scanf</a:t>
            </a:r>
            <a:r>
              <a:rPr lang="en-US" altLang="zh-CN" sz="1600" dirty="0">
                <a:solidFill>
                  <a:srgbClr val="000000"/>
                </a:solidFill>
                <a:latin typeface="Menlo" panose="020B0609030804020204" pitchFamily="49" charset="0"/>
              </a:rPr>
              <a:t>(</a:t>
            </a:r>
            <a:r>
              <a:rPr lang="en-US" altLang="zh-CN" sz="1600" dirty="0">
                <a:solidFill>
                  <a:srgbClr val="C41A16"/>
                </a:solidFill>
                <a:latin typeface="Menlo" panose="020B0609030804020204" pitchFamily="49" charset="0"/>
              </a:rPr>
              <a:t>"%</a:t>
            </a:r>
            <a:r>
              <a:rPr lang="en-US" altLang="zh-CN" sz="1600" dirty="0" err="1">
                <a:solidFill>
                  <a:srgbClr val="C41A16"/>
                </a:solidFill>
                <a:latin typeface="Menlo" panose="020B0609030804020204" pitchFamily="49" charset="0"/>
              </a:rPr>
              <a:t>d%o%x</a:t>
            </a:r>
            <a:r>
              <a:rPr lang="en-US" altLang="zh-CN" sz="1600" dirty="0">
                <a:solidFill>
                  <a:srgbClr val="C41A16"/>
                </a:solidFill>
                <a:latin typeface="Menlo" panose="020B0609030804020204" pitchFamily="49" charset="0"/>
              </a:rPr>
              <a:t>"</a:t>
            </a:r>
            <a:r>
              <a:rPr lang="en-US" altLang="zh-CN" sz="1600" dirty="0">
                <a:solidFill>
                  <a:srgbClr val="000000"/>
                </a:solidFill>
                <a:latin typeface="Menlo" panose="020B0609030804020204" pitchFamily="49" charset="0"/>
              </a:rPr>
              <a:t>, &amp;a, &amp;b, &amp;c);</a:t>
            </a:r>
          </a:p>
          <a:p>
            <a:r>
              <a:rPr lang="en-US" altLang="zh-CN" sz="1600" dirty="0" err="1">
                <a:solidFill>
                  <a:srgbClr val="000000"/>
                </a:solidFill>
                <a:latin typeface="Menlo" panose="020B0609030804020204" pitchFamily="49" charset="0"/>
              </a:rPr>
              <a:t>printf</a:t>
            </a:r>
            <a:r>
              <a:rPr lang="en-US" altLang="zh-CN" sz="1600" dirty="0">
                <a:solidFill>
                  <a:srgbClr val="000000"/>
                </a:solidFill>
                <a:latin typeface="Menlo" panose="020B0609030804020204" pitchFamily="49" charset="0"/>
              </a:rPr>
              <a:t>(</a:t>
            </a:r>
            <a:r>
              <a:rPr lang="en-US" altLang="zh-CN" sz="1600" dirty="0">
                <a:solidFill>
                  <a:srgbClr val="C41A16"/>
                </a:solidFill>
                <a:latin typeface="Menlo" panose="020B0609030804020204" pitchFamily="49" charset="0"/>
              </a:rPr>
              <a:t>"a=%</a:t>
            </a:r>
            <a:r>
              <a:rPr lang="en-US" altLang="zh-CN" sz="1600" dirty="0" err="1">
                <a:solidFill>
                  <a:srgbClr val="C41A16"/>
                </a:solidFill>
                <a:latin typeface="Menlo" panose="020B0609030804020204" pitchFamily="49" charset="0"/>
              </a:rPr>
              <a:t>d,b</a:t>
            </a:r>
            <a:r>
              <a:rPr lang="en-US" altLang="zh-CN" sz="1600" dirty="0">
                <a:solidFill>
                  <a:srgbClr val="C41A16"/>
                </a:solidFill>
                <a:latin typeface="Menlo" panose="020B0609030804020204" pitchFamily="49" charset="0"/>
              </a:rPr>
              <a:t>=%</a:t>
            </a:r>
            <a:r>
              <a:rPr lang="en-US" altLang="zh-CN" sz="1600" dirty="0" err="1">
                <a:solidFill>
                  <a:srgbClr val="C41A16"/>
                </a:solidFill>
                <a:latin typeface="Menlo" panose="020B0609030804020204" pitchFamily="49" charset="0"/>
              </a:rPr>
              <a:t>d,c</a:t>
            </a:r>
            <a:r>
              <a:rPr lang="en-US" altLang="zh-CN" sz="1600" dirty="0">
                <a:solidFill>
                  <a:srgbClr val="C41A16"/>
                </a:solidFill>
                <a:latin typeface="Menlo" panose="020B0609030804020204" pitchFamily="49" charset="0"/>
              </a:rPr>
              <a:t>=%d\n"</a:t>
            </a:r>
            <a:r>
              <a:rPr lang="en-US" altLang="zh-CN" sz="1600" dirty="0">
                <a:solidFill>
                  <a:srgbClr val="000000"/>
                </a:solidFill>
                <a:latin typeface="Menlo" panose="020B0609030804020204" pitchFamily="49" charset="0"/>
              </a:rPr>
              <a:t>, a, b, c);</a:t>
            </a:r>
          </a:p>
          <a:p>
            <a:pPr marL="0" lvl="3" eaLnBrk="0" hangingPunct="0"/>
            <a:r>
              <a:rPr lang="zh-CN" altLang="zh-CN" dirty="0">
                <a:latin typeface="+mj-lt"/>
                <a:ea typeface="微软雅黑" panose="020B0503020204020204" pitchFamily="34" charset="-122"/>
                <a:sym typeface="Symbol" panose="05050102010706020507" pitchFamily="18" charset="2"/>
              </a:rPr>
              <a:t>输入  123  123  123 </a:t>
            </a:r>
            <a:endParaRPr lang="en-US" altLang="zh-CN" dirty="0">
              <a:latin typeface="+mj-lt"/>
              <a:ea typeface="微软雅黑" panose="020B0503020204020204" pitchFamily="34" charset="-122"/>
              <a:sym typeface="Symbol" panose="05050102010706020507" pitchFamily="18" charset="2"/>
            </a:endParaRPr>
          </a:p>
          <a:p>
            <a:pPr marL="0" lvl="3" eaLnBrk="0" hangingPunct="0"/>
            <a:r>
              <a:rPr lang="zh-CN" altLang="zh-CN" dirty="0">
                <a:latin typeface="+mj-lt"/>
                <a:ea typeface="微软雅黑" panose="020B0503020204020204" pitchFamily="34" charset="-122"/>
                <a:sym typeface="Symbol" panose="05050102010706020507" pitchFamily="18" charset="2"/>
              </a:rPr>
              <a:t>输出  </a:t>
            </a:r>
            <a:r>
              <a:rPr lang="en-US" altLang="zh-CN" dirty="0">
                <a:latin typeface="+mj-lt"/>
                <a:ea typeface="微软雅黑" panose="020B0503020204020204" pitchFamily="34" charset="-122"/>
                <a:sym typeface="Symbol" panose="05050102010706020507" pitchFamily="18" charset="2"/>
              </a:rPr>
              <a:t>a=123,b=83,c=291</a:t>
            </a:r>
            <a:endParaRPr lang="en-US" altLang="zh-CN" dirty="0">
              <a:latin typeface="+mj-lt"/>
              <a:ea typeface="微软雅黑" panose="020B0503020204020204" pitchFamily="34" charset="-122"/>
            </a:endParaRPr>
          </a:p>
        </p:txBody>
      </p:sp>
      <p:sp>
        <p:nvSpPr>
          <p:cNvPr id="50181" name="Rectangle 5"/>
          <p:cNvSpPr>
            <a:spLocks noChangeArrowheads="1"/>
          </p:cNvSpPr>
          <p:nvPr/>
        </p:nvSpPr>
        <p:spPr bwMode="auto">
          <a:xfrm>
            <a:off x="5295972" y="4416471"/>
            <a:ext cx="3608425" cy="863955"/>
          </a:xfrm>
          <a:prstGeom prst="rect">
            <a:avLst/>
          </a:prstGeom>
          <a:solidFill>
            <a:schemeClr val="accent6">
              <a:lumMod val="40000"/>
              <a:lumOff val="60000"/>
            </a:schemeClr>
          </a:solidFill>
          <a:ln>
            <a:noFill/>
          </a:ln>
        </p:spPr>
        <p:txBody>
          <a:bodyPr wrap="square" lIns="90000" tIns="46800" rIns="90000" bIns="46800" anchor="ctr">
            <a:spAutoFit/>
          </a:bodyPr>
          <a:lstStyle/>
          <a:p>
            <a:r>
              <a:rPr lang="en-US" altLang="zh-CN" sz="1400" dirty="0" err="1">
                <a:solidFill>
                  <a:srgbClr val="000000"/>
                </a:solidFill>
                <a:latin typeface="Menlo" panose="020B0609030804020204" pitchFamily="49" charset="0"/>
              </a:rPr>
              <a:t>scanf</a:t>
            </a:r>
            <a:r>
              <a:rPr lang="en-US" altLang="zh-CN" sz="1400" dirty="0">
                <a:solidFill>
                  <a:srgbClr val="000000"/>
                </a:solidFill>
                <a:latin typeface="Menlo" panose="020B0609030804020204" pitchFamily="49" charset="0"/>
              </a:rPr>
              <a:t>(</a:t>
            </a:r>
            <a:r>
              <a:rPr lang="en-US" altLang="zh-CN" sz="1400" dirty="0">
                <a:solidFill>
                  <a:srgbClr val="C41A16"/>
                </a:solidFill>
                <a:latin typeface="Menlo" panose="020B0609030804020204" pitchFamily="49" charset="0"/>
              </a:rPr>
              <a:t>"%d:%d:%d"</a:t>
            </a:r>
            <a:r>
              <a:rPr lang="en-US" altLang="zh-CN" sz="1400" dirty="0">
                <a:solidFill>
                  <a:srgbClr val="000000"/>
                </a:solidFill>
                <a:latin typeface="Menlo" panose="020B0609030804020204" pitchFamily="49" charset="0"/>
              </a:rPr>
              <a:t>, &amp;h, &amp;m, &amp;s);</a:t>
            </a:r>
          </a:p>
          <a:p>
            <a:pPr marL="0" lvl="3" eaLnBrk="0" hangingPunct="0"/>
            <a:r>
              <a:rPr lang="zh-CN" altLang="zh-CN" dirty="0">
                <a:latin typeface="+mj-lt"/>
                <a:ea typeface="微软雅黑" panose="020B0503020204020204" pitchFamily="34" charset="-122"/>
                <a:sym typeface="Symbol" panose="05050102010706020507" pitchFamily="18" charset="2"/>
              </a:rPr>
              <a:t>输入  12:30:45 </a:t>
            </a:r>
          </a:p>
          <a:p>
            <a:pPr marL="0" lvl="3" eaLnBrk="0" hangingPunct="0"/>
            <a:r>
              <a:rPr lang="zh-CN" altLang="zh-CN" dirty="0">
                <a:latin typeface="+mj-lt"/>
                <a:ea typeface="微软雅黑" panose="020B0503020204020204" pitchFamily="34" charset="-122"/>
                <a:sym typeface="Symbol" panose="05050102010706020507" pitchFamily="18" charset="2"/>
              </a:rPr>
              <a:t>则12 </a:t>
            </a:r>
            <a:r>
              <a:rPr lang="en-US" altLang="zh-CN" dirty="0">
                <a:latin typeface="+mj-lt"/>
                <a:ea typeface="微软雅黑" panose="020B0503020204020204" pitchFamily="34" charset="-122"/>
                <a:sym typeface="Symbol" panose="05050102010706020507" pitchFamily="18" charset="2"/>
              </a:rPr>
              <a:t>h, 30 m, 45 s</a:t>
            </a:r>
          </a:p>
        </p:txBody>
      </p:sp>
      <p:sp>
        <p:nvSpPr>
          <p:cNvPr id="50182" name="Rectangle 6"/>
          <p:cNvSpPr>
            <a:spLocks noChangeArrowheads="1"/>
          </p:cNvSpPr>
          <p:nvPr/>
        </p:nvSpPr>
        <p:spPr bwMode="auto">
          <a:xfrm>
            <a:off x="377371" y="4239654"/>
            <a:ext cx="4296229" cy="925511"/>
          </a:xfrm>
          <a:prstGeom prst="rect">
            <a:avLst/>
          </a:prstGeom>
          <a:solidFill>
            <a:schemeClr val="accent6">
              <a:lumMod val="40000"/>
              <a:lumOff val="60000"/>
            </a:schemeClr>
          </a:solidFill>
          <a:ln>
            <a:noFill/>
          </a:ln>
        </p:spPr>
        <p:txBody>
          <a:bodyPr wrap="square" lIns="90000" tIns="46800" rIns="90000" bIns="46800" anchor="ctr">
            <a:spAutoFit/>
          </a:bodyPr>
          <a:lstStyle/>
          <a:p>
            <a:r>
              <a:rPr lang="en-US" altLang="zh-CN" sz="1600" dirty="0" err="1">
                <a:solidFill>
                  <a:srgbClr val="000000"/>
                </a:solidFill>
                <a:latin typeface="Menlo" panose="020B0609030804020204" pitchFamily="49" charset="0"/>
              </a:rPr>
              <a:t>scanf</a:t>
            </a:r>
            <a:r>
              <a:rPr lang="en-US" altLang="zh-CN" sz="1600" dirty="0">
                <a:solidFill>
                  <a:srgbClr val="000000"/>
                </a:solidFill>
                <a:latin typeface="Menlo" panose="020B0609030804020204" pitchFamily="49" charset="0"/>
              </a:rPr>
              <a:t>(</a:t>
            </a:r>
            <a:r>
              <a:rPr lang="en-US" altLang="zh-CN" sz="1600" dirty="0">
                <a:solidFill>
                  <a:srgbClr val="C41A16"/>
                </a:solidFill>
                <a:latin typeface="Menlo" panose="020B0609030804020204" pitchFamily="49" charset="0"/>
              </a:rPr>
              <a:t>"%</a:t>
            </a:r>
            <a:r>
              <a:rPr lang="en-US" altLang="zh-CN" sz="1600" dirty="0" err="1">
                <a:solidFill>
                  <a:srgbClr val="C41A16"/>
                </a:solidFill>
                <a:latin typeface="Menlo" panose="020B0609030804020204" pitchFamily="49" charset="0"/>
              </a:rPr>
              <a:t>d,%d</a:t>
            </a:r>
            <a:r>
              <a:rPr lang="en-US" altLang="zh-CN" sz="1600" dirty="0">
                <a:solidFill>
                  <a:srgbClr val="C41A16"/>
                </a:solidFill>
                <a:latin typeface="Menlo" panose="020B0609030804020204" pitchFamily="49" charset="0"/>
              </a:rPr>
              <a:t>"</a:t>
            </a:r>
            <a:r>
              <a:rPr lang="en-US" altLang="zh-CN" sz="1600" dirty="0">
                <a:solidFill>
                  <a:srgbClr val="000000"/>
                </a:solidFill>
                <a:latin typeface="Menlo" panose="020B0609030804020204" pitchFamily="49" charset="0"/>
              </a:rPr>
              <a:t>, &amp;a, &amp;b);</a:t>
            </a:r>
          </a:p>
          <a:p>
            <a:pPr marL="0" lvl="3" eaLnBrk="0" hangingPunct="0"/>
            <a:r>
              <a:rPr lang="zh-CN" altLang="zh-CN" dirty="0">
                <a:latin typeface="+mj-lt"/>
                <a:ea typeface="微软雅黑" panose="020B0503020204020204" pitchFamily="34" charset="-122"/>
                <a:sym typeface="Symbol" panose="05050102010706020507" pitchFamily="18" charset="2"/>
              </a:rPr>
              <a:t>输入  3,4 </a:t>
            </a:r>
            <a:r>
              <a:rPr lang="zh-CN" altLang="zh-CN" dirty="0">
                <a:latin typeface="+mj-lt"/>
                <a:ea typeface="微软雅黑" panose="020B0503020204020204" pitchFamily="34" charset="-122"/>
              </a:rPr>
              <a:t> </a:t>
            </a:r>
            <a:r>
              <a:rPr lang="zh-CN" altLang="zh-CN" dirty="0">
                <a:latin typeface="+mj-lt"/>
                <a:ea typeface="微软雅黑" panose="020B0503020204020204" pitchFamily="34" charset="-122"/>
                <a:sym typeface="Symbol" panose="05050102010706020507" pitchFamily="18" charset="2"/>
              </a:rPr>
              <a:t> </a:t>
            </a:r>
            <a:endParaRPr lang="en-US" altLang="zh-CN" dirty="0">
              <a:latin typeface="+mj-lt"/>
              <a:ea typeface="微软雅黑" panose="020B0503020204020204" pitchFamily="34" charset="-122"/>
              <a:sym typeface="Symbol" panose="05050102010706020507" pitchFamily="18" charset="2"/>
            </a:endParaRPr>
          </a:p>
          <a:p>
            <a:pPr marL="0" lvl="3" eaLnBrk="0" hangingPunct="0"/>
            <a:r>
              <a:rPr lang="zh-CN" altLang="zh-CN" dirty="0">
                <a:latin typeface="+mj-lt"/>
                <a:ea typeface="微软雅黑" panose="020B0503020204020204" pitchFamily="34" charset="-122"/>
                <a:sym typeface="Symbol" panose="05050102010706020507" pitchFamily="18" charset="2"/>
              </a:rPr>
              <a:t>则3</a:t>
            </a:r>
            <a:r>
              <a:rPr lang="en-US" altLang="zh-CN" dirty="0">
                <a:latin typeface="+mj-lt"/>
                <a:ea typeface="微软雅黑" panose="020B0503020204020204" pitchFamily="34" charset="-122"/>
                <a:sym typeface="Symbol" panose="05050102010706020507" pitchFamily="18" charset="2"/>
              </a:rPr>
              <a:t>a, 4 b</a:t>
            </a:r>
          </a:p>
        </p:txBody>
      </p:sp>
      <p:sp>
        <p:nvSpPr>
          <p:cNvPr id="50183" name="Rectangle 7"/>
          <p:cNvSpPr>
            <a:spLocks noChangeArrowheads="1"/>
          </p:cNvSpPr>
          <p:nvPr/>
        </p:nvSpPr>
        <p:spPr bwMode="auto">
          <a:xfrm>
            <a:off x="377371" y="5455355"/>
            <a:ext cx="4296229" cy="586957"/>
          </a:xfrm>
          <a:prstGeom prst="rect">
            <a:avLst/>
          </a:prstGeom>
          <a:solidFill>
            <a:schemeClr val="accent6">
              <a:lumMod val="40000"/>
              <a:lumOff val="60000"/>
            </a:schemeClr>
          </a:solidFill>
          <a:ln>
            <a:noFill/>
          </a:ln>
        </p:spPr>
        <p:txBody>
          <a:bodyPr wrap="square" lIns="90000" tIns="46800" rIns="90000" bIns="46800" anchor="ctr">
            <a:spAutoFit/>
          </a:bodyPr>
          <a:lstStyle/>
          <a:p>
            <a:r>
              <a:rPr lang="en-US" altLang="zh-CN" sz="1400" dirty="0" err="1">
                <a:solidFill>
                  <a:srgbClr val="000000"/>
                </a:solidFill>
                <a:latin typeface="Menlo" panose="020B0609030804020204" pitchFamily="49" charset="0"/>
              </a:rPr>
              <a:t>scanf</a:t>
            </a:r>
            <a:r>
              <a:rPr lang="en-US" altLang="zh-CN" sz="1400" dirty="0">
                <a:solidFill>
                  <a:srgbClr val="000000"/>
                </a:solidFill>
                <a:latin typeface="Menlo" panose="020B0609030804020204" pitchFamily="49" charset="0"/>
              </a:rPr>
              <a:t>(</a:t>
            </a:r>
            <a:r>
              <a:rPr lang="en-US" altLang="zh-CN" sz="1400" dirty="0">
                <a:solidFill>
                  <a:srgbClr val="C41A16"/>
                </a:solidFill>
                <a:latin typeface="Menlo" panose="020B0609030804020204" pitchFamily="49" charset="0"/>
              </a:rPr>
              <a:t>"a=%</a:t>
            </a:r>
            <a:r>
              <a:rPr lang="en-US" altLang="zh-CN" sz="1400" dirty="0" err="1">
                <a:solidFill>
                  <a:srgbClr val="C41A16"/>
                </a:solidFill>
                <a:latin typeface="Menlo" panose="020B0609030804020204" pitchFamily="49" charset="0"/>
              </a:rPr>
              <a:t>d,b</a:t>
            </a:r>
            <a:r>
              <a:rPr lang="en-US" altLang="zh-CN" sz="1400" dirty="0">
                <a:solidFill>
                  <a:srgbClr val="C41A16"/>
                </a:solidFill>
                <a:latin typeface="Menlo" panose="020B0609030804020204" pitchFamily="49" charset="0"/>
              </a:rPr>
              <a:t>=%</a:t>
            </a:r>
            <a:r>
              <a:rPr lang="en-US" altLang="zh-CN" sz="1400" dirty="0" err="1">
                <a:solidFill>
                  <a:srgbClr val="C41A16"/>
                </a:solidFill>
                <a:latin typeface="Menlo" panose="020B0609030804020204" pitchFamily="49" charset="0"/>
              </a:rPr>
              <a:t>d,c</a:t>
            </a:r>
            <a:r>
              <a:rPr lang="en-US" altLang="zh-CN" sz="1400" dirty="0">
                <a:solidFill>
                  <a:srgbClr val="C41A16"/>
                </a:solidFill>
                <a:latin typeface="Menlo" panose="020B0609030804020204" pitchFamily="49" charset="0"/>
              </a:rPr>
              <a:t>=%d"</a:t>
            </a:r>
            <a:r>
              <a:rPr lang="en-US" altLang="zh-CN" sz="1400" dirty="0">
                <a:solidFill>
                  <a:srgbClr val="000000"/>
                </a:solidFill>
                <a:latin typeface="Menlo" panose="020B0609030804020204" pitchFamily="49" charset="0"/>
              </a:rPr>
              <a:t>, &amp;a, &amp;b, &amp;c);</a:t>
            </a:r>
            <a:endParaRPr lang="en-US" altLang="zh-CN" sz="1400" dirty="0">
              <a:solidFill>
                <a:srgbClr val="C41A16"/>
              </a:solidFill>
              <a:latin typeface="Menlo" panose="020B0609030804020204" pitchFamily="49" charset="0"/>
            </a:endParaRPr>
          </a:p>
          <a:p>
            <a:pPr marL="0" lvl="3" eaLnBrk="0" hangingPunct="0"/>
            <a:r>
              <a:rPr lang="zh-CN" altLang="zh-CN" dirty="0">
                <a:latin typeface="+mj-lt"/>
                <a:ea typeface="微软雅黑" panose="020B0503020204020204" pitchFamily="34" charset="-122"/>
                <a:sym typeface="Symbol" panose="05050102010706020507" pitchFamily="18" charset="2"/>
              </a:rPr>
              <a:t>输入 </a:t>
            </a:r>
            <a:r>
              <a:rPr lang="en-US" altLang="zh-CN" dirty="0">
                <a:latin typeface="+mj-lt"/>
                <a:ea typeface="微软雅黑" panose="020B0503020204020204" pitchFamily="34" charset="-122"/>
                <a:sym typeface="Symbol" panose="05050102010706020507" pitchFamily="18" charset="2"/>
              </a:rPr>
              <a:t>a=12,b=24,c=36 </a:t>
            </a:r>
          </a:p>
        </p:txBody>
      </p:sp>
      <p:sp>
        <p:nvSpPr>
          <p:cNvPr id="4" name="Date Placeholder 3"/>
          <p:cNvSpPr>
            <a:spLocks noGrp="1"/>
          </p:cNvSpPr>
          <p:nvPr>
            <p:ph type="dt" sz="half" idx="10"/>
          </p:nvPr>
        </p:nvSpPr>
        <p:spPr/>
        <p:txBody>
          <a:bodyPr/>
          <a:lstStyle/>
          <a:p>
            <a:fld id="{25B57C92-A560-4298-8835-93C3391102A7}" type="datetime1">
              <a:rPr lang="zh-CN" altLang="en-US" smtClean="0"/>
              <a:t>2020/9/25</a:t>
            </a:fld>
            <a:endParaRPr lang="zh-CN" altLang="en-US"/>
          </a:p>
        </p:txBody>
      </p:sp>
      <p:sp>
        <p:nvSpPr>
          <p:cNvPr id="5" name="Footer Placeholder 4"/>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
        <p:nvSpPr>
          <p:cNvPr id="6" name="Slide Number Placeholder 5"/>
          <p:cNvSpPr>
            <a:spLocks noGrp="1"/>
          </p:cNvSpPr>
          <p:nvPr>
            <p:ph type="sldNum" sz="quarter" idx="12"/>
          </p:nvPr>
        </p:nvSpPr>
        <p:spPr/>
        <p:txBody>
          <a:bodyPr/>
          <a:lstStyle/>
          <a:p>
            <a:fld id="{57E71E5F-B3DE-4457-8F57-E0F998074911}" type="slidenum">
              <a:rPr lang="zh-CN" altLang="en-US" smtClean="0"/>
              <a:pPr/>
              <a:t>67</a:t>
            </a:fld>
            <a:endParaRPr lang="zh-CN" altLang="en-US"/>
          </a:p>
        </p:txBody>
      </p:sp>
      <p:sp>
        <p:nvSpPr>
          <p:cNvPr id="7" name="Rectangle 6"/>
          <p:cNvSpPr/>
          <p:nvPr/>
        </p:nvSpPr>
        <p:spPr>
          <a:xfrm>
            <a:off x="5295972" y="5582982"/>
            <a:ext cx="3528530" cy="369332"/>
          </a:xfrm>
          <a:prstGeom prst="rect">
            <a:avLst/>
          </a:prstGeom>
          <a:solidFill>
            <a:srgbClr val="FFFF00"/>
          </a:solidFill>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建议在scanf中不要使用普通字符</a:t>
            </a:r>
          </a:p>
        </p:txBody>
      </p:sp>
    </p:spTree>
    <p:extLst>
      <p:ext uri="{BB962C8B-B14F-4D97-AF65-F5344CB8AC3E}">
        <p14:creationId xmlns:p14="http://schemas.microsoft.com/office/powerpoint/2010/main" val="42225768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3" name="Rectangle 3"/>
          <p:cNvSpPr>
            <a:spLocks noGrp="1" noChangeArrowheads="1"/>
          </p:cNvSpPr>
          <p:nvPr>
            <p:ph idx="1"/>
          </p:nvPr>
        </p:nvSpPr>
        <p:spPr/>
        <p:txBody>
          <a:bodyPr/>
          <a:lstStyle/>
          <a:p>
            <a:r>
              <a:rPr lang="zh-CN" altLang="en-US" sz="2400" dirty="0"/>
              <a:t>一般情况下格式字符串忽略</a:t>
            </a:r>
            <a:r>
              <a:rPr lang="zh-CN" altLang="en-US" dirty="0"/>
              <a:t>空格、制表符、回车等空白，</a:t>
            </a:r>
            <a:r>
              <a:rPr lang="zh-CN" altLang="zh-CN" sz="2400" b="1" dirty="0">
                <a:solidFill>
                  <a:srgbClr val="C00000"/>
                </a:solidFill>
              </a:rPr>
              <a:t>用</a:t>
            </a:r>
            <a:r>
              <a:rPr lang="en-US" altLang="zh-CN" sz="2400" b="1" dirty="0">
                <a:solidFill>
                  <a:srgbClr val="C00000"/>
                </a:solidFill>
              </a:rPr>
              <a:t>"</a:t>
            </a:r>
            <a:r>
              <a:rPr lang="zh-CN" altLang="zh-CN" sz="2400" b="1" dirty="0">
                <a:solidFill>
                  <a:srgbClr val="C00000"/>
                </a:solidFill>
              </a:rPr>
              <a:t>%</a:t>
            </a:r>
            <a:r>
              <a:rPr lang="en-US" altLang="zh-CN" sz="2400" b="1" dirty="0">
                <a:solidFill>
                  <a:srgbClr val="C00000"/>
                </a:solidFill>
              </a:rPr>
              <a:t>c"</a:t>
            </a:r>
            <a:r>
              <a:rPr lang="zh-CN" altLang="zh-CN" sz="2400" b="1" dirty="0">
                <a:solidFill>
                  <a:srgbClr val="C00000"/>
                </a:solidFill>
              </a:rPr>
              <a:t>格式符时，空格和转义字符作为有效字符输入</a:t>
            </a:r>
            <a:endParaRPr lang="en-US" altLang="zh-CN" sz="2400" b="1" dirty="0">
              <a:solidFill>
                <a:srgbClr val="C00000"/>
              </a:solidFill>
            </a:endParaRPr>
          </a:p>
          <a:p>
            <a:pPr lvl="1"/>
            <a:endParaRPr lang="en-US" altLang="zh-CN" sz="2000" dirty="0"/>
          </a:p>
          <a:p>
            <a:pPr lvl="1"/>
            <a:endParaRPr lang="en-US" altLang="zh-CN" sz="2000" dirty="0"/>
          </a:p>
          <a:p>
            <a:pPr lvl="1"/>
            <a:endParaRPr lang="en-US" altLang="zh-CN" sz="2000" dirty="0"/>
          </a:p>
          <a:p>
            <a:r>
              <a:rPr lang="zh-CN" altLang="en-US" dirty="0"/>
              <a:t>输入数据时，遇以下情况认为该数据结束</a:t>
            </a:r>
          </a:p>
          <a:p>
            <a:pPr lvl="1"/>
            <a:r>
              <a:rPr lang="zh-CN" altLang="en-US" dirty="0"/>
              <a:t>遇空格、</a:t>
            </a:r>
            <a:r>
              <a:rPr lang="en-US" altLang="zh-CN" dirty="0"/>
              <a:t>TAB</a:t>
            </a:r>
            <a:r>
              <a:rPr lang="zh-CN" altLang="en-US" dirty="0"/>
              <a:t>、或回车</a:t>
            </a:r>
          </a:p>
          <a:p>
            <a:pPr lvl="1"/>
            <a:r>
              <a:rPr lang="zh-CN" altLang="en-US" dirty="0"/>
              <a:t>遇宽度结束</a:t>
            </a:r>
          </a:p>
          <a:p>
            <a:pPr lvl="1"/>
            <a:r>
              <a:rPr lang="zh-CN" altLang="en-US" dirty="0"/>
              <a:t>遇非法输入</a:t>
            </a:r>
          </a:p>
          <a:p>
            <a:endParaRPr lang="zh-CN" altLang="en-US" sz="2400" dirty="0"/>
          </a:p>
        </p:txBody>
      </p:sp>
      <p:sp>
        <p:nvSpPr>
          <p:cNvPr id="2" name="Title 1"/>
          <p:cNvSpPr>
            <a:spLocks noGrp="1"/>
          </p:cNvSpPr>
          <p:nvPr>
            <p:ph type="title"/>
          </p:nvPr>
        </p:nvSpPr>
        <p:spPr/>
        <p:txBody>
          <a:bodyPr/>
          <a:lstStyle/>
          <a:p>
            <a:r>
              <a:rPr lang="en-US" altLang="zh-CN" dirty="0"/>
              <a:t>3.2 </a:t>
            </a:r>
            <a:r>
              <a:rPr lang="zh-CN" altLang="en-US" dirty="0"/>
              <a:t>输</a:t>
            </a:r>
            <a:r>
              <a:rPr lang="zh-CN" altLang="en-US" dirty="0">
                <a:solidFill>
                  <a:prstClr val="white"/>
                </a:solidFill>
              </a:rPr>
              <a:t>入</a:t>
            </a:r>
            <a:r>
              <a:rPr lang="zh-CN" altLang="en-US" sz="2400" dirty="0">
                <a:solidFill>
                  <a:srgbClr val="FFFF00"/>
                </a:solidFill>
              </a:rPr>
              <a:t>：格式输入（属于缓冲输入）</a:t>
            </a:r>
            <a:endParaRPr lang="zh-CN" altLang="en-US" dirty="0"/>
          </a:p>
        </p:txBody>
      </p:sp>
      <p:sp>
        <p:nvSpPr>
          <p:cNvPr id="3" name="Date Placeholder 2"/>
          <p:cNvSpPr>
            <a:spLocks noGrp="1"/>
          </p:cNvSpPr>
          <p:nvPr>
            <p:ph type="dt" sz="half" idx="10"/>
          </p:nvPr>
        </p:nvSpPr>
        <p:spPr/>
        <p:txBody>
          <a:bodyPr/>
          <a:lstStyle/>
          <a:p>
            <a:fld id="{5FCB695E-79F0-4595-9D66-9FAC02C67416}" type="datetime1">
              <a:rPr lang="zh-CN" altLang="en-US" smtClean="0"/>
              <a:t>2020/9/25</a:t>
            </a:fld>
            <a:endParaRPr lang="zh-CN" altLang="en-US"/>
          </a:p>
        </p:txBody>
      </p:sp>
      <p:sp>
        <p:nvSpPr>
          <p:cNvPr id="4" name="Footer Placeholder 3"/>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
        <p:nvSpPr>
          <p:cNvPr id="5" name="Slide Number Placeholder 4"/>
          <p:cNvSpPr>
            <a:spLocks noGrp="1"/>
          </p:cNvSpPr>
          <p:nvPr>
            <p:ph type="sldNum" sz="quarter" idx="12"/>
          </p:nvPr>
        </p:nvSpPr>
        <p:spPr/>
        <p:txBody>
          <a:bodyPr/>
          <a:lstStyle/>
          <a:p>
            <a:fld id="{57E71E5F-B3DE-4457-8F57-E0F998074911}" type="slidenum">
              <a:rPr lang="zh-CN" altLang="en-US" smtClean="0"/>
              <a:pPr/>
              <a:t>68</a:t>
            </a:fld>
            <a:endParaRPr lang="zh-CN" altLang="en-US"/>
          </a:p>
        </p:txBody>
      </p:sp>
      <p:sp>
        <p:nvSpPr>
          <p:cNvPr id="51205" name="Rectangle 5"/>
          <p:cNvSpPr>
            <a:spLocks noChangeArrowheads="1"/>
          </p:cNvSpPr>
          <p:nvPr/>
        </p:nvSpPr>
        <p:spPr bwMode="auto">
          <a:xfrm>
            <a:off x="997487" y="2363479"/>
            <a:ext cx="7783655" cy="925511"/>
          </a:xfrm>
          <a:prstGeom prst="rect">
            <a:avLst/>
          </a:prstGeom>
          <a:solidFill>
            <a:schemeClr val="accent6">
              <a:lumMod val="40000"/>
              <a:lumOff val="60000"/>
            </a:schemeClr>
          </a:solidFill>
          <a:ln>
            <a:noFill/>
          </a:ln>
        </p:spPr>
        <p:txBody>
          <a:bodyPr wrap="square" lIns="90000" tIns="46800" rIns="90000" bIns="46800" anchor="ctr">
            <a:spAutoFit/>
          </a:bodyPr>
          <a:lstStyle/>
          <a:p>
            <a:r>
              <a:rPr lang="en-US" altLang="zh-CN" sz="1600" dirty="0" err="1">
                <a:solidFill>
                  <a:srgbClr val="000000"/>
                </a:solidFill>
                <a:latin typeface="Menlo" panose="020B0609030804020204" pitchFamily="49" charset="0"/>
              </a:rPr>
              <a:t>scanf</a:t>
            </a:r>
            <a:r>
              <a:rPr lang="en-US" altLang="zh-CN" sz="1600" dirty="0">
                <a:solidFill>
                  <a:srgbClr val="000000"/>
                </a:solidFill>
                <a:latin typeface="Menlo" panose="020B0609030804020204" pitchFamily="49" charset="0"/>
              </a:rPr>
              <a:t>(</a:t>
            </a:r>
            <a:r>
              <a:rPr lang="en-US" altLang="zh-CN" sz="1600" dirty="0">
                <a:solidFill>
                  <a:srgbClr val="C41A16"/>
                </a:solidFill>
                <a:latin typeface="Menlo" panose="020B0609030804020204" pitchFamily="49" charset="0"/>
              </a:rPr>
              <a:t>"%</a:t>
            </a:r>
            <a:r>
              <a:rPr lang="en-US" altLang="zh-CN" sz="1600" dirty="0" err="1">
                <a:solidFill>
                  <a:srgbClr val="C41A16"/>
                </a:solidFill>
                <a:latin typeface="Menlo" panose="020B0609030804020204" pitchFamily="49" charset="0"/>
              </a:rPr>
              <a:t>c%c%c</a:t>
            </a:r>
            <a:r>
              <a:rPr lang="en-US" altLang="zh-CN" sz="1600" dirty="0">
                <a:solidFill>
                  <a:srgbClr val="C41A16"/>
                </a:solidFill>
                <a:latin typeface="Menlo" panose="020B0609030804020204" pitchFamily="49" charset="0"/>
              </a:rPr>
              <a:t>"</a:t>
            </a:r>
            <a:r>
              <a:rPr lang="en-US" altLang="zh-CN" sz="1600" dirty="0">
                <a:solidFill>
                  <a:srgbClr val="000000"/>
                </a:solidFill>
                <a:latin typeface="Menlo" panose="020B0609030804020204" pitchFamily="49" charset="0"/>
              </a:rPr>
              <a:t>, &amp;c1, &amp;c2, &amp;c3);</a:t>
            </a:r>
          </a:p>
          <a:p>
            <a:pPr marL="93663" lvl="4"/>
            <a:r>
              <a:rPr lang="zh-CN" altLang="zh-CN" dirty="0">
                <a:latin typeface="+mj-lt"/>
                <a:ea typeface="微软雅黑" panose="020B0503020204020204" pitchFamily="34" charset="-122"/>
              </a:rPr>
              <a:t>输入</a:t>
            </a:r>
            <a:r>
              <a:rPr lang="zh-CN" altLang="en-US" dirty="0">
                <a:latin typeface="+mj-lt"/>
                <a:ea typeface="微软雅黑" panose="020B0503020204020204" pitchFamily="34" charset="-122"/>
              </a:rPr>
              <a:t>：</a:t>
            </a:r>
            <a:r>
              <a:rPr lang="en-US" altLang="zh-CN" dirty="0">
                <a:latin typeface="+mj-lt"/>
                <a:ea typeface="微软雅黑" panose="020B0503020204020204" pitchFamily="34" charset="-122"/>
              </a:rPr>
              <a:t>a ̺ </a:t>
            </a:r>
            <a:r>
              <a:rPr lang="en-US" altLang="zh-CN" dirty="0">
                <a:latin typeface="+mj-lt"/>
                <a:ea typeface="微软雅黑" panose="020B0503020204020204" pitchFamily="34" charset="-122"/>
                <a:sym typeface="Wingdings 3" panose="05040102010807070707" pitchFamily="18" charset="2"/>
              </a:rPr>
              <a:t>b</a:t>
            </a:r>
            <a:r>
              <a:rPr lang="en-US" altLang="zh-CN" dirty="0">
                <a:latin typeface="+mj-lt"/>
                <a:ea typeface="微软雅黑" panose="020B0503020204020204" pitchFamily="34" charset="-122"/>
              </a:rPr>
              <a:t> ̺ </a:t>
            </a:r>
            <a:r>
              <a:rPr lang="en-US" altLang="zh-CN" dirty="0">
                <a:latin typeface="+mj-lt"/>
                <a:ea typeface="微软雅黑" panose="020B0503020204020204" pitchFamily="34" charset="-122"/>
                <a:sym typeface="Wingdings 3" panose="05040102010807070707" pitchFamily="18" charset="2"/>
              </a:rPr>
              <a:t>c</a:t>
            </a:r>
            <a:r>
              <a:rPr lang="en-US" altLang="zh-CN" dirty="0">
                <a:latin typeface="+mj-lt"/>
                <a:ea typeface="微软雅黑" panose="020B0503020204020204" pitchFamily="34" charset="-122"/>
                <a:sym typeface="Symbol" panose="05050102010706020507" pitchFamily="18" charset="2"/>
              </a:rPr>
              <a:t> </a:t>
            </a:r>
          </a:p>
          <a:p>
            <a:pPr marL="93663" lvl="4"/>
            <a:r>
              <a:rPr lang="zh-CN" altLang="en-US" dirty="0">
                <a:latin typeface="+mj-lt"/>
                <a:ea typeface="微软雅黑" panose="020B0503020204020204" pitchFamily="34" charset="-122"/>
                <a:sym typeface="Symbol" panose="05050102010706020507" pitchFamily="18" charset="2"/>
              </a:rPr>
              <a:t>则 </a:t>
            </a:r>
            <a:r>
              <a:rPr lang="en-US" altLang="zh-CN" dirty="0">
                <a:latin typeface="+mj-lt"/>
                <a:ea typeface="微软雅黑" panose="020B0503020204020204" pitchFamily="34" charset="-122"/>
                <a:sym typeface="Symbol" panose="05050102010706020507" pitchFamily="18" charset="2"/>
              </a:rPr>
              <a:t>ac1,</a:t>
            </a:r>
            <a:r>
              <a:rPr lang="zh-CN" altLang="en-US" dirty="0">
                <a:latin typeface="+mj-lt"/>
                <a:ea typeface="微软雅黑" panose="020B0503020204020204" pitchFamily="34" charset="-122"/>
                <a:sym typeface="Symbol" panose="05050102010706020507" pitchFamily="18" charset="2"/>
              </a:rPr>
              <a:t> </a:t>
            </a:r>
            <a:r>
              <a:rPr lang="en-US" altLang="zh-CN" dirty="0">
                <a:latin typeface="+mj-lt"/>
                <a:ea typeface="微软雅黑" panose="020B0503020204020204" pitchFamily="34" charset="-122"/>
                <a:sym typeface="Symbol" panose="05050102010706020507" pitchFamily="18" charset="2"/>
              </a:rPr>
              <a:t>  ̺̺ c2, b c3</a:t>
            </a:r>
          </a:p>
        </p:txBody>
      </p:sp>
      <p:sp>
        <p:nvSpPr>
          <p:cNvPr id="51207" name="Rectangle 7"/>
          <p:cNvSpPr>
            <a:spLocks noChangeArrowheads="1"/>
          </p:cNvSpPr>
          <p:nvPr/>
        </p:nvSpPr>
        <p:spPr bwMode="auto">
          <a:xfrm>
            <a:off x="997487" y="5307339"/>
            <a:ext cx="3561813" cy="894733"/>
          </a:xfrm>
          <a:prstGeom prst="rect">
            <a:avLst/>
          </a:prstGeom>
          <a:solidFill>
            <a:schemeClr val="accent6">
              <a:lumMod val="40000"/>
              <a:lumOff val="60000"/>
            </a:schemeClr>
          </a:solidFill>
          <a:ln>
            <a:noFill/>
          </a:ln>
        </p:spPr>
        <p:txBody>
          <a:bodyPr wrap="square" lIns="90000" tIns="46800" rIns="90000" bIns="46800" anchor="ctr">
            <a:spAutoFit/>
          </a:bodyPr>
          <a:lstStyle/>
          <a:p>
            <a:r>
              <a:rPr lang="en-US" altLang="zh-CN" sz="1600" dirty="0" err="1">
                <a:solidFill>
                  <a:srgbClr val="000000"/>
                </a:solidFill>
                <a:latin typeface="Menlo" panose="020B0609030804020204" pitchFamily="49" charset="0"/>
              </a:rPr>
              <a:t>scanf</a:t>
            </a:r>
            <a:r>
              <a:rPr lang="en-US" altLang="zh-CN" sz="1600" dirty="0">
                <a:solidFill>
                  <a:srgbClr val="000000"/>
                </a:solidFill>
                <a:latin typeface="Menlo" panose="020B0609030804020204" pitchFamily="49" charset="0"/>
              </a:rPr>
              <a:t>(</a:t>
            </a:r>
            <a:r>
              <a:rPr lang="en-US" altLang="zh-CN" sz="1600" dirty="0">
                <a:solidFill>
                  <a:srgbClr val="C41A16"/>
                </a:solidFill>
                <a:latin typeface="Menlo" panose="020B0609030804020204" pitchFamily="49" charset="0"/>
              </a:rPr>
              <a:t>"%</a:t>
            </a:r>
            <a:r>
              <a:rPr lang="en-US" altLang="zh-CN" sz="1600" dirty="0" err="1">
                <a:solidFill>
                  <a:srgbClr val="C41A16"/>
                </a:solidFill>
                <a:latin typeface="Menlo" panose="020B0609030804020204" pitchFamily="49" charset="0"/>
              </a:rPr>
              <a:t>d%c%f</a:t>
            </a:r>
            <a:r>
              <a:rPr lang="en-US" altLang="zh-CN" sz="1600" dirty="0">
                <a:solidFill>
                  <a:srgbClr val="C41A16"/>
                </a:solidFill>
                <a:latin typeface="Menlo" panose="020B0609030804020204" pitchFamily="49" charset="0"/>
              </a:rPr>
              <a:t>"</a:t>
            </a:r>
            <a:r>
              <a:rPr lang="en-US" altLang="zh-CN" sz="1600" dirty="0">
                <a:solidFill>
                  <a:srgbClr val="000000"/>
                </a:solidFill>
                <a:latin typeface="Menlo" panose="020B0609030804020204" pitchFamily="49" charset="0"/>
              </a:rPr>
              <a:t>,&amp;a, &amp;b, &amp;c);</a:t>
            </a:r>
          </a:p>
          <a:p>
            <a:pPr marL="93663" lvl="4"/>
            <a:r>
              <a:rPr lang="zh-CN" altLang="zh-CN" dirty="0">
                <a:latin typeface="+mj-lt"/>
                <a:ea typeface="微软雅黑" panose="020B0503020204020204" pitchFamily="34" charset="-122"/>
              </a:rPr>
              <a:t>输入</a:t>
            </a:r>
            <a:r>
              <a:rPr lang="zh-CN" altLang="en-US" dirty="0">
                <a:latin typeface="+mj-lt"/>
                <a:ea typeface="微软雅黑" panose="020B0503020204020204" pitchFamily="34" charset="-122"/>
              </a:rPr>
              <a:t>：</a:t>
            </a:r>
            <a:r>
              <a:rPr lang="zh-CN" altLang="zh-CN" dirty="0">
                <a:latin typeface="+mj-lt"/>
                <a:ea typeface="微软雅黑" panose="020B0503020204020204" pitchFamily="34" charset="-122"/>
              </a:rPr>
              <a:t>1234</a:t>
            </a:r>
            <a:r>
              <a:rPr lang="en-US" altLang="zh-CN" dirty="0">
                <a:latin typeface="+mj-lt"/>
                <a:ea typeface="微软雅黑" panose="020B0503020204020204" pitchFamily="34" charset="-122"/>
              </a:rPr>
              <a:t>a123o.26 </a:t>
            </a:r>
            <a:r>
              <a:rPr lang="en-US" altLang="zh-CN" dirty="0">
                <a:latin typeface="+mj-lt"/>
                <a:ea typeface="微软雅黑" panose="020B0503020204020204" pitchFamily="34" charset="-122"/>
                <a:sym typeface="Symbol" panose="05050102010706020507" pitchFamily="18" charset="2"/>
              </a:rPr>
              <a:t> </a:t>
            </a:r>
          </a:p>
          <a:p>
            <a:pPr marL="93663" lvl="4"/>
            <a:r>
              <a:rPr lang="zh-CN" altLang="en-US" dirty="0">
                <a:ea typeface="微软雅黑" panose="020B0503020204020204" pitchFamily="34" charset="-122"/>
                <a:sym typeface="Symbol" panose="05050102010706020507" pitchFamily="18" charset="2"/>
              </a:rPr>
              <a:t>则 </a:t>
            </a:r>
            <a:r>
              <a:rPr lang="zh-CN" altLang="zh-CN" dirty="0">
                <a:latin typeface="+mj-lt"/>
                <a:ea typeface="微软雅黑" panose="020B0503020204020204" pitchFamily="34" charset="-122"/>
                <a:sym typeface="Symbol" panose="05050102010706020507" pitchFamily="18" charset="2"/>
              </a:rPr>
              <a:t>1234 </a:t>
            </a:r>
            <a:r>
              <a:rPr lang="en-US" altLang="zh-CN" dirty="0">
                <a:latin typeface="+mj-lt"/>
                <a:ea typeface="微软雅黑" panose="020B0503020204020204" pitchFamily="34" charset="-122"/>
                <a:sym typeface="Symbol" panose="05050102010706020507" pitchFamily="18" charset="2"/>
              </a:rPr>
              <a:t>a, 'a' b, 123 c</a:t>
            </a:r>
          </a:p>
        </p:txBody>
      </p:sp>
      <p:sp>
        <p:nvSpPr>
          <p:cNvPr id="51209" name="Rectangle 9"/>
          <p:cNvSpPr>
            <a:spLocks noChangeArrowheads="1"/>
          </p:cNvSpPr>
          <p:nvPr/>
        </p:nvSpPr>
        <p:spPr bwMode="auto">
          <a:xfrm>
            <a:off x="400050" y="3279775"/>
            <a:ext cx="7772400" cy="63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anose="02020603050405020304" pitchFamily="18" charset="0"/>
                <a:ea typeface="隶书" panose="02010509060101010101" pitchFamily="49" charset="-122"/>
              </a:defRPr>
            </a:lvl1pPr>
            <a:lvl2pPr marL="742950" indent="-285750">
              <a:spcBef>
                <a:spcPct val="20000"/>
              </a:spcBef>
              <a:buFont typeface="Wingdings" panose="05000000000000000000" pitchFamily="2" charset="2"/>
              <a:buChar char="«"/>
              <a:defRPr sz="2800">
                <a:solidFill>
                  <a:schemeClr val="tx1"/>
                </a:solidFill>
                <a:latin typeface="Times New Roman" panose="02020603050405020304" pitchFamily="18" charset="0"/>
                <a:ea typeface="隶书" panose="02010509060101010101" pitchFamily="49" charset="-122"/>
              </a:defRPr>
            </a:lvl2pPr>
            <a:lvl3pPr marL="1143000" indent="-228600">
              <a:spcBef>
                <a:spcPct val="20000"/>
              </a:spcBef>
              <a:buFont typeface="Wingdings" panose="05000000000000000000" pitchFamily="2" charset="2"/>
              <a:buChar char="v"/>
              <a:defRPr sz="2400">
                <a:solidFill>
                  <a:schemeClr val="tx1"/>
                </a:solidFill>
                <a:latin typeface="Times New Roman" panose="02020603050405020304" pitchFamily="18" charset="0"/>
                <a:ea typeface="隶书" panose="02010509060101010101" pitchFamily="49" charset="-122"/>
              </a:defRPr>
            </a:lvl3pPr>
            <a:lvl4pPr marL="1600200" indent="-228600">
              <a:spcBef>
                <a:spcPct val="20000"/>
              </a:spcBef>
              <a:buFont typeface="Wingdings" panose="05000000000000000000" pitchFamily="2" charset="2"/>
              <a:buChar char="l"/>
              <a:defRPr sz="2000">
                <a:solidFill>
                  <a:schemeClr val="tx1"/>
                </a:solidFill>
                <a:latin typeface="Times New Roman" panose="02020603050405020304" pitchFamily="18" charset="0"/>
                <a:ea typeface="隶书" panose="02010509060101010101" pitchFamily="49" charset="-122"/>
              </a:defRPr>
            </a:lvl4pPr>
            <a:lvl5pPr marL="2057400" indent="-228600">
              <a:spcBef>
                <a:spcPct val="20000"/>
              </a:spcBef>
              <a:buFont typeface="Wingdings" panose="05000000000000000000" pitchFamily="2" charset="2"/>
              <a:buChar char="u"/>
              <a:defRPr sz="2000">
                <a:solidFill>
                  <a:schemeClr val="tx1"/>
                </a:solidFill>
                <a:latin typeface="Times New Roman" panose="02020603050405020304" pitchFamily="18" charset="0"/>
                <a:ea typeface="隶书" panose="02010509060101010101" pitchFamily="49" charset="-122"/>
              </a:defRPr>
            </a:lvl5pPr>
            <a:lvl6pPr marL="2514600" indent="-228600" fontAlgn="base">
              <a:spcBef>
                <a:spcPct val="20000"/>
              </a:spcBef>
              <a:spcAft>
                <a:spcPct val="0"/>
              </a:spcAft>
              <a:buFont typeface="Wingdings" panose="05000000000000000000" pitchFamily="2" charset="2"/>
              <a:buChar char="u"/>
              <a:defRPr sz="2000">
                <a:solidFill>
                  <a:schemeClr val="tx1"/>
                </a:solidFill>
                <a:latin typeface="Times New Roman" panose="02020603050405020304" pitchFamily="18" charset="0"/>
                <a:ea typeface="隶书" panose="02010509060101010101" pitchFamily="49" charset="-122"/>
              </a:defRPr>
            </a:lvl6pPr>
            <a:lvl7pPr marL="2971800" indent="-228600" fontAlgn="base">
              <a:spcBef>
                <a:spcPct val="20000"/>
              </a:spcBef>
              <a:spcAft>
                <a:spcPct val="0"/>
              </a:spcAft>
              <a:buFont typeface="Wingdings" panose="05000000000000000000" pitchFamily="2" charset="2"/>
              <a:buChar char="u"/>
              <a:defRPr sz="2000">
                <a:solidFill>
                  <a:schemeClr val="tx1"/>
                </a:solidFill>
                <a:latin typeface="Times New Roman" panose="02020603050405020304" pitchFamily="18" charset="0"/>
                <a:ea typeface="隶书" panose="02010509060101010101" pitchFamily="49" charset="-122"/>
              </a:defRPr>
            </a:lvl7pPr>
            <a:lvl8pPr marL="3429000" indent="-228600" fontAlgn="base">
              <a:spcBef>
                <a:spcPct val="20000"/>
              </a:spcBef>
              <a:spcAft>
                <a:spcPct val="0"/>
              </a:spcAft>
              <a:buFont typeface="Wingdings" panose="05000000000000000000" pitchFamily="2" charset="2"/>
              <a:buChar char="u"/>
              <a:defRPr sz="2000">
                <a:solidFill>
                  <a:schemeClr val="tx1"/>
                </a:solidFill>
                <a:latin typeface="Times New Roman" panose="02020603050405020304" pitchFamily="18" charset="0"/>
                <a:ea typeface="隶书" panose="02010509060101010101" pitchFamily="49" charset="-122"/>
              </a:defRPr>
            </a:lvl8pPr>
            <a:lvl9pPr marL="3886200" indent="-228600" fontAlgn="base">
              <a:spcBef>
                <a:spcPct val="20000"/>
              </a:spcBef>
              <a:spcAft>
                <a:spcPct val="0"/>
              </a:spcAft>
              <a:buFont typeface="Wingdings" panose="05000000000000000000" pitchFamily="2" charset="2"/>
              <a:buChar char="u"/>
              <a:defRPr sz="2000">
                <a:solidFill>
                  <a:schemeClr val="tx1"/>
                </a:solidFill>
                <a:latin typeface="Times New Roman" panose="02020603050405020304" pitchFamily="18" charset="0"/>
                <a:ea typeface="隶书" panose="02010509060101010101" pitchFamily="49" charset="-122"/>
              </a:defRPr>
            </a:lvl9pPr>
          </a:lstStyle>
          <a:p>
            <a:pPr lvl="3" eaLnBrk="1" hangingPunct="1"/>
            <a:endParaRPr kumimoji="0" lang="zh-CN" altLang="en-US" sz="2400" dirty="0"/>
          </a:p>
        </p:txBody>
      </p:sp>
      <p:sp>
        <p:nvSpPr>
          <p:cNvPr id="19" name="Text Box 12"/>
          <p:cNvSpPr txBox="1">
            <a:spLocks noChangeArrowheads="1"/>
          </p:cNvSpPr>
          <p:nvPr/>
        </p:nvSpPr>
        <p:spPr bwMode="auto">
          <a:xfrm>
            <a:off x="4889314" y="4374289"/>
            <a:ext cx="3745387" cy="1725730"/>
          </a:xfrm>
          <a:prstGeom prst="rect">
            <a:avLst/>
          </a:prstGeom>
          <a:solidFill>
            <a:schemeClr val="accent6">
              <a:lumMod val="40000"/>
              <a:lumOff val="60000"/>
            </a:schemeClr>
          </a:solidFill>
          <a:ln>
            <a:noFill/>
          </a:ln>
        </p:spPr>
        <p:txBody>
          <a:bodyPr wrap="square" lIns="90000" tIns="46800" rIns="90000" bIns="46800" anchor="ctr">
            <a:spAutoFit/>
          </a:bodyPr>
          <a:lstStyle>
            <a:defPPr>
              <a:defRPr lang="zh-CN"/>
            </a:defPPr>
            <a:lvl5pPr marL="93663" lvl="4"/>
          </a:lstStyle>
          <a:p>
            <a:r>
              <a:rPr lang="en" altLang="zh-CN" sz="1400" dirty="0" err="1">
                <a:solidFill>
                  <a:srgbClr val="AA0D91"/>
                </a:solidFill>
                <a:latin typeface="Menlo" panose="020B0609030804020204" pitchFamily="49" charset="0"/>
              </a:rPr>
              <a:t>int</a:t>
            </a:r>
            <a:r>
              <a:rPr lang="en" altLang="zh-CN" sz="1400" dirty="0">
                <a:solidFill>
                  <a:srgbClr val="000000"/>
                </a:solidFill>
                <a:latin typeface="Menlo" panose="020B0609030804020204" pitchFamily="49" charset="0"/>
              </a:rPr>
              <a:t> x;</a:t>
            </a:r>
          </a:p>
          <a:p>
            <a:r>
              <a:rPr lang="en" altLang="zh-CN" sz="1400" dirty="0">
                <a:solidFill>
                  <a:srgbClr val="AA0D91"/>
                </a:solidFill>
                <a:latin typeface="Menlo" panose="020B0609030804020204" pitchFamily="49" charset="0"/>
              </a:rPr>
              <a:t>char</a:t>
            </a:r>
            <a:r>
              <a:rPr lang="en" altLang="zh-CN" sz="1400" dirty="0">
                <a:solidFill>
                  <a:srgbClr val="000000"/>
                </a:solidFill>
                <a:latin typeface="Menlo" panose="020B0609030804020204" pitchFamily="49" charset="0"/>
              </a:rPr>
              <a:t> </a:t>
            </a:r>
            <a:r>
              <a:rPr lang="en" altLang="zh-CN" sz="1400" dirty="0" err="1">
                <a:solidFill>
                  <a:srgbClr val="000000"/>
                </a:solidFill>
                <a:latin typeface="Menlo" panose="020B0609030804020204" pitchFamily="49" charset="0"/>
              </a:rPr>
              <a:t>ch</a:t>
            </a:r>
            <a:r>
              <a:rPr lang="en" altLang="zh-CN" sz="1400" dirty="0">
                <a:solidFill>
                  <a:srgbClr val="000000"/>
                </a:solidFill>
                <a:latin typeface="Menlo" panose="020B0609030804020204" pitchFamily="49" charset="0"/>
              </a:rPr>
              <a:t>;</a:t>
            </a:r>
          </a:p>
          <a:p>
            <a:r>
              <a:rPr lang="en" altLang="zh-CN" sz="1400" dirty="0" err="1">
                <a:solidFill>
                  <a:srgbClr val="2E0D6E"/>
                </a:solidFill>
                <a:latin typeface="Menlo" panose="020B0609030804020204" pitchFamily="49" charset="0"/>
              </a:rPr>
              <a:t>scanf</a:t>
            </a:r>
            <a:r>
              <a:rPr lang="en" altLang="zh-CN" sz="1400" dirty="0">
                <a:solidFill>
                  <a:srgbClr val="000000"/>
                </a:solidFill>
                <a:latin typeface="Menlo" panose="020B0609030804020204" pitchFamily="49" charset="0"/>
              </a:rPr>
              <a:t>(</a:t>
            </a:r>
            <a:r>
              <a:rPr lang="en" altLang="zh-CN" sz="1400" dirty="0">
                <a:solidFill>
                  <a:srgbClr val="C41A16"/>
                </a:solidFill>
                <a:latin typeface="Menlo" panose="020B0609030804020204" pitchFamily="49" charset="0"/>
              </a:rPr>
              <a:t>"%d"</a:t>
            </a:r>
            <a:r>
              <a:rPr lang="en" altLang="zh-CN" sz="1400" dirty="0">
                <a:solidFill>
                  <a:srgbClr val="000000"/>
                </a:solidFill>
                <a:latin typeface="Menlo" panose="020B0609030804020204" pitchFamily="49" charset="0"/>
              </a:rPr>
              <a:t>, &amp;x);</a:t>
            </a:r>
          </a:p>
          <a:p>
            <a:r>
              <a:rPr lang="en" altLang="zh-CN" sz="1400" dirty="0" err="1">
                <a:solidFill>
                  <a:srgbClr val="2E0D6E"/>
                </a:solidFill>
                <a:latin typeface="Menlo" panose="020B0609030804020204" pitchFamily="49" charset="0"/>
              </a:rPr>
              <a:t>scanf</a:t>
            </a:r>
            <a:r>
              <a:rPr lang="en" altLang="zh-CN" sz="1400" dirty="0">
                <a:solidFill>
                  <a:srgbClr val="000000"/>
                </a:solidFill>
                <a:latin typeface="Menlo" panose="020B0609030804020204" pitchFamily="49" charset="0"/>
              </a:rPr>
              <a:t>(</a:t>
            </a:r>
            <a:r>
              <a:rPr lang="en" altLang="zh-CN" sz="1400" dirty="0">
                <a:solidFill>
                  <a:srgbClr val="C41A16"/>
                </a:solidFill>
                <a:latin typeface="Menlo" panose="020B0609030804020204" pitchFamily="49" charset="0"/>
              </a:rPr>
              <a:t>"%c"</a:t>
            </a:r>
            <a:r>
              <a:rPr lang="en" altLang="zh-CN" sz="1400" dirty="0">
                <a:solidFill>
                  <a:srgbClr val="000000"/>
                </a:solidFill>
                <a:latin typeface="Menlo" panose="020B0609030804020204" pitchFamily="49" charset="0"/>
              </a:rPr>
              <a:t>, &amp;</a:t>
            </a:r>
            <a:r>
              <a:rPr lang="en" altLang="zh-CN" sz="1400" dirty="0" err="1">
                <a:solidFill>
                  <a:srgbClr val="000000"/>
                </a:solidFill>
                <a:latin typeface="Menlo" panose="020B0609030804020204" pitchFamily="49" charset="0"/>
              </a:rPr>
              <a:t>ch</a:t>
            </a:r>
            <a:r>
              <a:rPr lang="en" altLang="zh-CN" sz="1400" dirty="0">
                <a:solidFill>
                  <a:srgbClr val="000000"/>
                </a:solidFill>
                <a:latin typeface="Menlo" panose="020B0609030804020204" pitchFamily="49" charset="0"/>
              </a:rPr>
              <a:t>);</a:t>
            </a:r>
          </a:p>
          <a:p>
            <a:r>
              <a:rPr lang="en" altLang="zh-CN" sz="1400" dirty="0" err="1">
                <a:solidFill>
                  <a:srgbClr val="2E0D6E"/>
                </a:solidFill>
                <a:latin typeface="Menlo" panose="020B0609030804020204" pitchFamily="49" charset="0"/>
              </a:rPr>
              <a:t>printf</a:t>
            </a:r>
            <a:r>
              <a:rPr lang="en" altLang="zh-CN" sz="1400" dirty="0">
                <a:solidFill>
                  <a:srgbClr val="000000"/>
                </a:solidFill>
                <a:latin typeface="Menlo" panose="020B0609030804020204" pitchFamily="49" charset="0"/>
              </a:rPr>
              <a:t>(</a:t>
            </a:r>
            <a:r>
              <a:rPr lang="en" altLang="zh-CN" sz="1400" dirty="0">
                <a:solidFill>
                  <a:srgbClr val="C41A16"/>
                </a:solidFill>
                <a:latin typeface="Menlo" panose="020B0609030804020204" pitchFamily="49" charset="0"/>
              </a:rPr>
              <a:t>"x=%</a:t>
            </a:r>
            <a:r>
              <a:rPr lang="en" altLang="zh-CN" sz="1400" dirty="0" err="1">
                <a:solidFill>
                  <a:srgbClr val="C41A16"/>
                </a:solidFill>
                <a:latin typeface="Menlo" panose="020B0609030804020204" pitchFamily="49" charset="0"/>
              </a:rPr>
              <a:t>d,ch</a:t>
            </a:r>
            <a:r>
              <a:rPr lang="en" altLang="zh-CN" sz="1400" dirty="0">
                <a:solidFill>
                  <a:srgbClr val="C41A16"/>
                </a:solidFill>
                <a:latin typeface="Menlo" panose="020B0609030804020204" pitchFamily="49" charset="0"/>
              </a:rPr>
              <a:t>=%d\n"</a:t>
            </a:r>
            <a:r>
              <a:rPr lang="en" altLang="zh-CN" sz="1400" dirty="0">
                <a:solidFill>
                  <a:srgbClr val="000000"/>
                </a:solidFill>
                <a:latin typeface="Menlo" panose="020B0609030804020204" pitchFamily="49" charset="0"/>
              </a:rPr>
              <a:t>, x, </a:t>
            </a:r>
            <a:r>
              <a:rPr lang="en" altLang="zh-CN" sz="1400" dirty="0" err="1">
                <a:solidFill>
                  <a:srgbClr val="000000"/>
                </a:solidFill>
                <a:latin typeface="Menlo" panose="020B0609030804020204" pitchFamily="49" charset="0"/>
              </a:rPr>
              <a:t>ch</a:t>
            </a:r>
            <a:r>
              <a:rPr lang="en" altLang="zh-CN" sz="1400" dirty="0">
                <a:solidFill>
                  <a:srgbClr val="000000"/>
                </a:solidFill>
                <a:latin typeface="Menlo" panose="020B0609030804020204" pitchFamily="49" charset="0"/>
              </a:rPr>
              <a:t>);</a:t>
            </a:r>
            <a:endParaRPr lang="en" altLang="zh-CN" sz="1400" dirty="0">
              <a:solidFill>
                <a:srgbClr val="C41A16"/>
              </a:solidFill>
              <a:latin typeface="Menlo" panose="020B0609030804020204" pitchFamily="49" charset="0"/>
            </a:endParaRPr>
          </a:p>
          <a:p>
            <a:r>
              <a:rPr lang="zh-CN" altLang="en-US" sz="1600" dirty="0">
                <a:latin typeface="+mj-lt"/>
                <a:ea typeface="微软雅黑" panose="020B0503020204020204" pitchFamily="34" charset="-122"/>
              </a:rPr>
              <a:t>输入</a:t>
            </a:r>
            <a:r>
              <a:rPr lang="zh-CN" altLang="zh-CN" sz="1600" dirty="0">
                <a:latin typeface="+mj-lt"/>
                <a:ea typeface="微软雅黑" panose="020B0503020204020204" pitchFamily="34" charset="-122"/>
              </a:rPr>
              <a:t>：123</a:t>
            </a:r>
            <a:r>
              <a:rPr lang="zh-CN" altLang="zh-CN" sz="1600" dirty="0">
                <a:latin typeface="+mj-lt"/>
                <a:ea typeface="微软雅黑" panose="020B0503020204020204" pitchFamily="34" charset="-122"/>
                <a:sym typeface="Symbol" panose="05050102010706020507" pitchFamily="18" charset="2"/>
              </a:rPr>
              <a:t></a:t>
            </a:r>
          </a:p>
          <a:p>
            <a:r>
              <a:rPr lang="zh-CN" altLang="zh-CN" sz="1600" dirty="0">
                <a:latin typeface="+mj-lt"/>
                <a:ea typeface="微软雅黑" panose="020B0503020204020204" pitchFamily="34" charset="-122"/>
                <a:sym typeface="Symbol" panose="05050102010706020507" pitchFamily="18" charset="2"/>
              </a:rPr>
              <a:t>输出：</a:t>
            </a:r>
            <a:r>
              <a:rPr lang="en-US" altLang="zh-CN" sz="1600" dirty="0">
                <a:latin typeface="+mj-lt"/>
                <a:ea typeface="微软雅黑" panose="020B0503020204020204" pitchFamily="34" charset="-122"/>
                <a:sym typeface="Symbol" panose="05050102010706020507" pitchFamily="18" charset="2"/>
              </a:rPr>
              <a:t>x=123,ch=10</a:t>
            </a:r>
            <a:endParaRPr lang="en-US" altLang="zh-CN" sz="1600" dirty="0">
              <a:latin typeface="+mj-lt"/>
              <a:ea typeface="微软雅黑" panose="020B0503020204020204" pitchFamily="34" charset="-122"/>
            </a:endParaRPr>
          </a:p>
        </p:txBody>
      </p:sp>
    </p:spTree>
    <p:extLst>
      <p:ext uri="{BB962C8B-B14F-4D97-AF65-F5344CB8AC3E}">
        <p14:creationId xmlns:p14="http://schemas.microsoft.com/office/powerpoint/2010/main" val="2517360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lstStyle/>
          <a:p>
            <a:r>
              <a:rPr lang="en-US" altLang="zh-CN" dirty="0"/>
              <a:t> </a:t>
            </a:r>
            <a:r>
              <a:rPr lang="zh-CN" altLang="en-US" sz="2400" dirty="0"/>
              <a:t>输入函数留下的</a:t>
            </a:r>
            <a:r>
              <a:rPr lang="en-US" altLang="zh-CN" sz="2400" dirty="0"/>
              <a:t>"</a:t>
            </a:r>
            <a:r>
              <a:rPr lang="zh-CN" altLang="en-US" sz="2400" b="1" dirty="0">
                <a:solidFill>
                  <a:srgbClr val="C00000"/>
                </a:solidFill>
              </a:rPr>
              <a:t>库存</a:t>
            </a:r>
            <a:r>
              <a:rPr lang="en-US" altLang="zh-CN" sz="2400" dirty="0"/>
              <a:t>"</a:t>
            </a:r>
          </a:p>
          <a:p>
            <a:pPr lvl="1"/>
            <a:endParaRPr lang="en-US" altLang="zh-CN" sz="2000" dirty="0"/>
          </a:p>
          <a:p>
            <a:pPr lvl="1"/>
            <a:endParaRPr lang="en-US" altLang="zh-CN" sz="2000" dirty="0"/>
          </a:p>
          <a:p>
            <a:r>
              <a:rPr lang="zh-CN" altLang="en-US" dirty="0"/>
              <a:t>清库存</a:t>
            </a:r>
            <a:endParaRPr lang="en-US" altLang="zh-CN" dirty="0"/>
          </a:p>
          <a:p>
            <a:pPr lvl="1"/>
            <a:r>
              <a:rPr lang="zh-CN" altLang="en-US" sz="2000" dirty="0"/>
              <a:t>用</a:t>
            </a:r>
            <a:r>
              <a:rPr lang="en-US" altLang="zh-CN" sz="2000" dirty="0" err="1"/>
              <a:t>getchar</a:t>
            </a:r>
            <a:r>
              <a:rPr lang="en-US" altLang="zh-CN" sz="2000" dirty="0"/>
              <a:t>()</a:t>
            </a:r>
            <a:r>
              <a:rPr lang="zh-CN" altLang="en-US" sz="2000" dirty="0"/>
              <a:t>清除</a:t>
            </a:r>
            <a:endParaRPr lang="en-US" altLang="zh-CN" dirty="0"/>
          </a:p>
          <a:p>
            <a:pPr lvl="1"/>
            <a:r>
              <a:rPr lang="zh-CN" altLang="en-US" b="1" dirty="0">
                <a:solidFill>
                  <a:srgbClr val="C00000"/>
                </a:solidFill>
              </a:rPr>
              <a:t>用函数</a:t>
            </a:r>
            <a:r>
              <a:rPr lang="en-US" altLang="zh-CN" b="1" strike="sngStrike" dirty="0" err="1">
                <a:solidFill>
                  <a:srgbClr val="C00000"/>
                </a:solidFill>
              </a:rPr>
              <a:t>fflush</a:t>
            </a:r>
            <a:r>
              <a:rPr lang="en-US" altLang="zh-CN" b="1" strike="sngStrike" dirty="0">
                <a:solidFill>
                  <a:srgbClr val="C00000"/>
                </a:solidFill>
              </a:rPr>
              <a:t>(stdin)</a:t>
            </a:r>
            <a:r>
              <a:rPr lang="zh-CN" altLang="en-US" b="1" dirty="0">
                <a:solidFill>
                  <a:srgbClr val="C00000"/>
                </a:solidFill>
              </a:rPr>
              <a:t>不是标准用法，不允许使用</a:t>
            </a:r>
            <a:endParaRPr lang="en-US" altLang="zh-CN" b="1" dirty="0">
              <a:solidFill>
                <a:srgbClr val="C00000"/>
              </a:solidFill>
            </a:endParaRPr>
          </a:p>
          <a:p>
            <a:pPr lvl="1"/>
            <a:r>
              <a:rPr lang="zh-CN" altLang="en-US" dirty="0"/>
              <a:t>用格式串中空格或</a:t>
            </a:r>
            <a:r>
              <a:rPr lang="en-US" altLang="zh-CN" dirty="0"/>
              <a:t>"%*c"</a:t>
            </a:r>
            <a:r>
              <a:rPr lang="zh-CN" altLang="en-US" dirty="0"/>
              <a:t>来</a:t>
            </a:r>
            <a:r>
              <a:rPr lang="en-US" altLang="zh-CN" dirty="0"/>
              <a:t>"</a:t>
            </a:r>
            <a:r>
              <a:rPr lang="zh-CN" altLang="en-US" dirty="0"/>
              <a:t>吃掉</a:t>
            </a:r>
            <a:r>
              <a:rPr lang="en-US" altLang="zh-CN" dirty="0"/>
              <a:t>"</a:t>
            </a:r>
            <a:endParaRPr lang="zh-CN" altLang="en-US" dirty="0"/>
          </a:p>
          <a:p>
            <a:pPr marL="993775" lvl="4" indent="-536575">
              <a:lnSpc>
                <a:spcPct val="110000"/>
              </a:lnSpc>
              <a:spcBef>
                <a:spcPts val="1000"/>
              </a:spcBef>
              <a:buClr>
                <a:schemeClr val="tx1"/>
              </a:buClr>
              <a:buFont typeface="Wingdings" panose="05000000000000000000" pitchFamily="2" charset="2"/>
              <a:buChar char="p"/>
            </a:pPr>
            <a:endParaRPr lang="zh-CN" altLang="en-US" sz="2400" dirty="0"/>
          </a:p>
          <a:p>
            <a:endParaRPr lang="zh-CN" altLang="en-US" dirty="0"/>
          </a:p>
          <a:p>
            <a:endParaRPr lang="zh-CN" altLang="en-US" dirty="0"/>
          </a:p>
        </p:txBody>
      </p:sp>
      <p:sp>
        <p:nvSpPr>
          <p:cNvPr id="2" name="Title 1"/>
          <p:cNvSpPr>
            <a:spLocks noGrp="1"/>
          </p:cNvSpPr>
          <p:nvPr>
            <p:ph type="title"/>
          </p:nvPr>
        </p:nvSpPr>
        <p:spPr/>
        <p:txBody>
          <a:bodyPr/>
          <a:lstStyle/>
          <a:p>
            <a:r>
              <a:rPr lang="en-US" altLang="zh-CN" dirty="0"/>
              <a:t>3.2 </a:t>
            </a:r>
            <a:r>
              <a:rPr lang="zh-CN" altLang="en-US" dirty="0"/>
              <a:t>输</a:t>
            </a:r>
            <a:r>
              <a:rPr lang="zh-CN" altLang="en-US" dirty="0">
                <a:solidFill>
                  <a:prstClr val="white"/>
                </a:solidFill>
              </a:rPr>
              <a:t>入</a:t>
            </a:r>
            <a:r>
              <a:rPr lang="zh-CN" altLang="en-US" sz="2400" dirty="0">
                <a:solidFill>
                  <a:srgbClr val="FFFF00"/>
                </a:solidFill>
              </a:rPr>
              <a:t>：格式输入</a:t>
            </a:r>
            <a:endParaRPr lang="zh-CN" altLang="en-US" dirty="0"/>
          </a:p>
        </p:txBody>
      </p:sp>
      <p:sp>
        <p:nvSpPr>
          <p:cNvPr id="4" name="Date Placeholder 3"/>
          <p:cNvSpPr>
            <a:spLocks noGrp="1"/>
          </p:cNvSpPr>
          <p:nvPr>
            <p:ph type="dt" sz="half" idx="10"/>
          </p:nvPr>
        </p:nvSpPr>
        <p:spPr/>
        <p:txBody>
          <a:bodyPr/>
          <a:lstStyle/>
          <a:p>
            <a:fld id="{CD3227AB-FE12-4F72-9AC8-4D6B954413B1}" type="datetime1">
              <a:rPr lang="zh-CN" altLang="en-US" smtClean="0"/>
              <a:t>2020/9/25</a:t>
            </a:fld>
            <a:endParaRPr lang="zh-CN" altLang="en-US"/>
          </a:p>
        </p:txBody>
      </p:sp>
      <p:sp>
        <p:nvSpPr>
          <p:cNvPr id="5" name="Footer Placeholder 4"/>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
        <p:nvSpPr>
          <p:cNvPr id="6" name="Slide Number Placeholder 5"/>
          <p:cNvSpPr>
            <a:spLocks noGrp="1"/>
          </p:cNvSpPr>
          <p:nvPr>
            <p:ph type="sldNum" sz="quarter" idx="12"/>
          </p:nvPr>
        </p:nvSpPr>
        <p:spPr/>
        <p:txBody>
          <a:bodyPr/>
          <a:lstStyle/>
          <a:p>
            <a:fld id="{57E71E5F-B3DE-4457-8F57-E0F998074911}" type="slidenum">
              <a:rPr lang="zh-CN" altLang="en-US" smtClean="0"/>
              <a:pPr/>
              <a:t>69</a:t>
            </a:fld>
            <a:endParaRPr lang="zh-CN" altLang="en-US"/>
          </a:p>
        </p:txBody>
      </p:sp>
      <p:sp>
        <p:nvSpPr>
          <p:cNvPr id="51210" name="Text Box 10"/>
          <p:cNvSpPr txBox="1">
            <a:spLocks noChangeArrowheads="1"/>
          </p:cNvSpPr>
          <p:nvPr/>
        </p:nvSpPr>
        <p:spPr bwMode="auto">
          <a:xfrm>
            <a:off x="362858" y="4530834"/>
            <a:ext cx="3288432" cy="1725730"/>
          </a:xfrm>
          <a:prstGeom prst="rect">
            <a:avLst/>
          </a:prstGeom>
          <a:solidFill>
            <a:schemeClr val="accent6">
              <a:lumMod val="40000"/>
              <a:lumOff val="60000"/>
            </a:schemeClr>
          </a:solidFill>
          <a:ln>
            <a:noFill/>
          </a:ln>
        </p:spPr>
        <p:txBody>
          <a:bodyPr wrap="square" lIns="90000" tIns="46800" rIns="90000" bIns="46800" anchor="ctr">
            <a:spAutoFit/>
          </a:bodyPr>
          <a:lstStyle>
            <a:defPPr>
              <a:defRPr lang="zh-CN"/>
            </a:defPPr>
            <a:lvl5pPr marL="93663" lvl="4"/>
          </a:lstStyle>
          <a:p>
            <a:r>
              <a:rPr lang="en-US" altLang="zh-CN" sz="1400" dirty="0">
                <a:solidFill>
                  <a:srgbClr val="AA0D91"/>
                </a:solidFill>
                <a:latin typeface="Menlo" panose="020B0609030804020204" pitchFamily="49" charset="0"/>
              </a:rPr>
              <a:t>int</a:t>
            </a:r>
            <a:r>
              <a:rPr lang="en-US" altLang="zh-CN" sz="1400" dirty="0">
                <a:solidFill>
                  <a:srgbClr val="000000"/>
                </a:solidFill>
                <a:latin typeface="Menlo" panose="020B0609030804020204" pitchFamily="49" charset="0"/>
              </a:rPr>
              <a:t> x = </a:t>
            </a:r>
            <a:r>
              <a:rPr lang="en-US" altLang="zh-CN" sz="1400" dirty="0">
                <a:solidFill>
                  <a:srgbClr val="1C00CF"/>
                </a:solidFill>
                <a:latin typeface="Menlo" panose="020B0609030804020204" pitchFamily="49" charset="0"/>
              </a:rPr>
              <a:t>0</a:t>
            </a:r>
            <a:r>
              <a:rPr lang="en-US" altLang="zh-CN" sz="1400" dirty="0">
                <a:solidFill>
                  <a:srgbClr val="000000"/>
                </a:solidFill>
                <a:latin typeface="Menlo" panose="020B0609030804020204" pitchFamily="49" charset="0"/>
              </a:rPr>
              <a:t>;</a:t>
            </a:r>
          </a:p>
          <a:p>
            <a:r>
              <a:rPr lang="en-US" altLang="zh-CN" sz="1400" dirty="0">
                <a:solidFill>
                  <a:srgbClr val="AA0D91"/>
                </a:solidFill>
                <a:latin typeface="Menlo" panose="020B0609030804020204" pitchFamily="49" charset="0"/>
              </a:rPr>
              <a:t>char</a:t>
            </a:r>
            <a:r>
              <a:rPr lang="en-US" altLang="zh-CN" sz="1400" dirty="0">
                <a:solidFill>
                  <a:srgbClr val="000000"/>
                </a:solidFill>
                <a:latin typeface="Menlo" panose="020B0609030804020204" pitchFamily="49" charset="0"/>
              </a:rPr>
              <a:t> </a:t>
            </a:r>
            <a:r>
              <a:rPr lang="en-US" altLang="zh-CN" sz="1400" dirty="0" err="1">
                <a:solidFill>
                  <a:srgbClr val="000000"/>
                </a:solidFill>
                <a:latin typeface="Menlo" panose="020B0609030804020204" pitchFamily="49" charset="0"/>
              </a:rPr>
              <a:t>ch</a:t>
            </a:r>
            <a:r>
              <a:rPr lang="en-US" altLang="zh-CN" sz="1400" dirty="0">
                <a:solidFill>
                  <a:srgbClr val="000000"/>
                </a:solidFill>
                <a:latin typeface="Menlo" panose="020B0609030804020204" pitchFamily="49" charset="0"/>
              </a:rPr>
              <a:t> = </a:t>
            </a:r>
            <a:r>
              <a:rPr lang="en-US" altLang="zh-CN" sz="1400" dirty="0">
                <a:solidFill>
                  <a:srgbClr val="1C00CF"/>
                </a:solidFill>
                <a:latin typeface="Menlo" panose="020B0609030804020204" pitchFamily="49" charset="0"/>
              </a:rPr>
              <a:t>0</a:t>
            </a:r>
            <a:r>
              <a:rPr lang="en-US" altLang="zh-CN" sz="1400" dirty="0">
                <a:solidFill>
                  <a:srgbClr val="000000"/>
                </a:solidFill>
                <a:latin typeface="Menlo" panose="020B0609030804020204" pitchFamily="49" charset="0"/>
              </a:rPr>
              <a:t>;</a:t>
            </a:r>
          </a:p>
          <a:p>
            <a:r>
              <a:rPr lang="en-US" altLang="zh-CN" sz="1400" dirty="0" err="1">
                <a:solidFill>
                  <a:srgbClr val="2E0D6E"/>
                </a:solidFill>
                <a:latin typeface="Menlo" panose="020B0609030804020204" pitchFamily="49" charset="0"/>
              </a:rPr>
              <a:t>scanf</a:t>
            </a:r>
            <a:r>
              <a:rPr lang="en-US" altLang="zh-CN" sz="1400" dirty="0">
                <a:solidFill>
                  <a:srgbClr val="000000"/>
                </a:solidFill>
                <a:latin typeface="Menlo" panose="020B0609030804020204" pitchFamily="49" charset="0"/>
              </a:rPr>
              <a:t>(</a:t>
            </a:r>
            <a:r>
              <a:rPr lang="en-US" altLang="zh-CN" sz="1400" dirty="0">
                <a:solidFill>
                  <a:srgbClr val="C41A16"/>
                </a:solidFill>
                <a:latin typeface="Menlo" panose="020B0609030804020204" pitchFamily="49" charset="0"/>
              </a:rPr>
              <a:t>"%d"</a:t>
            </a:r>
            <a:r>
              <a:rPr lang="en-US" altLang="zh-CN" sz="1400" dirty="0">
                <a:solidFill>
                  <a:srgbClr val="000000"/>
                </a:solidFill>
                <a:latin typeface="Menlo" panose="020B0609030804020204" pitchFamily="49" charset="0"/>
              </a:rPr>
              <a:t>, &amp;x);</a:t>
            </a:r>
          </a:p>
          <a:p>
            <a:r>
              <a:rPr lang="en-US" altLang="zh-CN" sz="1400" b="1" dirty="0" err="1">
                <a:solidFill>
                  <a:srgbClr val="0000FF"/>
                </a:solidFill>
                <a:latin typeface="Menlo" panose="020B0609030804020204" pitchFamily="49" charset="0"/>
              </a:rPr>
              <a:t>ch</a:t>
            </a:r>
            <a:r>
              <a:rPr lang="en-US" altLang="zh-CN" sz="1400" b="1" dirty="0">
                <a:solidFill>
                  <a:srgbClr val="0000FF"/>
                </a:solidFill>
                <a:latin typeface="Menlo" panose="020B0609030804020204" pitchFamily="49" charset="0"/>
              </a:rPr>
              <a:t> = </a:t>
            </a:r>
            <a:r>
              <a:rPr lang="en-US" altLang="zh-CN" sz="1400" b="1" dirty="0" err="1">
                <a:solidFill>
                  <a:srgbClr val="0000FF"/>
                </a:solidFill>
                <a:latin typeface="Menlo" panose="020B0609030804020204" pitchFamily="49" charset="0"/>
              </a:rPr>
              <a:t>getchar</a:t>
            </a:r>
            <a:r>
              <a:rPr lang="en-US" altLang="zh-CN" sz="1400" b="1" dirty="0">
                <a:solidFill>
                  <a:srgbClr val="0000FF"/>
                </a:solidFill>
                <a:latin typeface="Menlo" panose="020B0609030804020204" pitchFamily="49" charset="0"/>
              </a:rPr>
              <a:t>();</a:t>
            </a:r>
          </a:p>
          <a:p>
            <a:r>
              <a:rPr lang="en-US" altLang="zh-CN" sz="1400" dirty="0" err="1">
                <a:solidFill>
                  <a:srgbClr val="2E0D6E"/>
                </a:solidFill>
                <a:latin typeface="Menlo" panose="020B0609030804020204" pitchFamily="49" charset="0"/>
              </a:rPr>
              <a:t>printf</a:t>
            </a:r>
            <a:r>
              <a:rPr lang="en-US" altLang="zh-CN" sz="1400" dirty="0">
                <a:solidFill>
                  <a:srgbClr val="000000"/>
                </a:solidFill>
                <a:latin typeface="Menlo" panose="020B0609030804020204" pitchFamily="49" charset="0"/>
              </a:rPr>
              <a:t>(</a:t>
            </a:r>
            <a:r>
              <a:rPr lang="en-US" altLang="zh-CN" sz="1400" dirty="0">
                <a:solidFill>
                  <a:srgbClr val="C41A16"/>
                </a:solidFill>
                <a:latin typeface="Menlo" panose="020B0609030804020204" pitchFamily="49" charset="0"/>
              </a:rPr>
              <a:t>"x=%</a:t>
            </a:r>
            <a:r>
              <a:rPr lang="en-US" altLang="zh-CN" sz="1400" dirty="0" err="1">
                <a:solidFill>
                  <a:srgbClr val="C41A16"/>
                </a:solidFill>
                <a:latin typeface="Menlo" panose="020B0609030804020204" pitchFamily="49" charset="0"/>
              </a:rPr>
              <a:t>d,ch</a:t>
            </a:r>
            <a:r>
              <a:rPr lang="en-US" altLang="zh-CN" sz="1400" dirty="0">
                <a:solidFill>
                  <a:srgbClr val="C41A16"/>
                </a:solidFill>
                <a:latin typeface="Menlo" panose="020B0609030804020204" pitchFamily="49" charset="0"/>
              </a:rPr>
              <a:t>=%d\n"</a:t>
            </a:r>
            <a:r>
              <a:rPr lang="en-US" altLang="zh-CN" sz="1400" dirty="0">
                <a:solidFill>
                  <a:srgbClr val="000000"/>
                </a:solidFill>
                <a:latin typeface="Menlo" panose="020B0609030804020204" pitchFamily="49" charset="0"/>
              </a:rPr>
              <a:t>, x, </a:t>
            </a:r>
            <a:r>
              <a:rPr lang="en-US" altLang="zh-CN" sz="1400" dirty="0" err="1">
                <a:solidFill>
                  <a:srgbClr val="000000"/>
                </a:solidFill>
                <a:latin typeface="Menlo" panose="020B0609030804020204" pitchFamily="49" charset="0"/>
              </a:rPr>
              <a:t>ch</a:t>
            </a:r>
            <a:r>
              <a:rPr lang="en-US" altLang="zh-CN" sz="1400" dirty="0">
                <a:solidFill>
                  <a:srgbClr val="000000"/>
                </a:solidFill>
                <a:latin typeface="Menlo" panose="020B0609030804020204" pitchFamily="49" charset="0"/>
              </a:rPr>
              <a:t>);</a:t>
            </a:r>
            <a:endParaRPr lang="en-US" altLang="zh-CN" sz="1400" dirty="0">
              <a:solidFill>
                <a:srgbClr val="C41A16"/>
              </a:solidFill>
              <a:latin typeface="Menlo" panose="020B0609030804020204" pitchFamily="49" charset="0"/>
            </a:endParaRPr>
          </a:p>
          <a:p>
            <a:r>
              <a:rPr lang="zh-CN" altLang="en-US" dirty="0">
                <a:latin typeface="+mj-lt"/>
                <a:ea typeface="微软雅黑" panose="020B0503020204020204" pitchFamily="34" charset="-122"/>
              </a:rPr>
              <a:t>若输入</a:t>
            </a:r>
            <a:r>
              <a:rPr lang="zh-CN" altLang="zh-CN" dirty="0">
                <a:latin typeface="+mj-lt"/>
                <a:ea typeface="微软雅黑" panose="020B0503020204020204" pitchFamily="34" charset="-122"/>
              </a:rPr>
              <a:t>：123</a:t>
            </a:r>
            <a:r>
              <a:rPr lang="zh-CN" altLang="zh-CN" dirty="0">
                <a:latin typeface="+mj-lt"/>
                <a:ea typeface="微软雅黑" panose="020B0503020204020204" pitchFamily="34" charset="-122"/>
                <a:sym typeface="Symbol" panose="05050102010706020507" pitchFamily="18" charset="2"/>
              </a:rPr>
              <a:t></a:t>
            </a:r>
          </a:p>
          <a:p>
            <a:r>
              <a:rPr lang="zh-CN" altLang="zh-CN" dirty="0">
                <a:latin typeface="+mj-lt"/>
                <a:ea typeface="微软雅黑" panose="020B0503020204020204" pitchFamily="34" charset="-122"/>
                <a:sym typeface="Symbol" panose="05050102010706020507" pitchFamily="18" charset="2"/>
              </a:rPr>
              <a:t>输出：</a:t>
            </a:r>
            <a:r>
              <a:rPr lang="en-US" altLang="zh-CN" dirty="0">
                <a:latin typeface="+mj-lt"/>
                <a:ea typeface="微软雅黑" panose="020B0503020204020204" pitchFamily="34" charset="-122"/>
                <a:sym typeface="Symbol" panose="05050102010706020507" pitchFamily="18" charset="2"/>
              </a:rPr>
              <a:t>x=123,ch=10</a:t>
            </a:r>
            <a:endParaRPr lang="en-US" altLang="zh-CN" dirty="0">
              <a:latin typeface="+mj-lt"/>
              <a:ea typeface="微软雅黑" panose="020B0503020204020204" pitchFamily="34" charset="-122"/>
            </a:endParaRPr>
          </a:p>
        </p:txBody>
      </p:sp>
      <p:sp>
        <p:nvSpPr>
          <p:cNvPr id="51216" name="Text Box 16"/>
          <p:cNvSpPr txBox="1">
            <a:spLocks noChangeArrowheads="1"/>
          </p:cNvSpPr>
          <p:nvPr/>
        </p:nvSpPr>
        <p:spPr bwMode="auto">
          <a:xfrm>
            <a:off x="3743483" y="4530834"/>
            <a:ext cx="2317835" cy="1571842"/>
          </a:xfrm>
          <a:prstGeom prst="rect">
            <a:avLst/>
          </a:prstGeom>
          <a:solidFill>
            <a:schemeClr val="accent6">
              <a:lumMod val="40000"/>
              <a:lumOff val="60000"/>
            </a:schemeClr>
          </a:solidFill>
          <a:ln>
            <a:noFill/>
          </a:ln>
        </p:spPr>
        <p:txBody>
          <a:bodyPr wrap="square" lIns="90000" tIns="46800" rIns="90000" bIns="46800" anchor="ctr">
            <a:spAutoFit/>
          </a:bodyPr>
          <a:lstStyle>
            <a:defPPr>
              <a:defRPr lang="zh-CN"/>
            </a:defPPr>
            <a:lvl5pPr marL="93663" lvl="4"/>
          </a:lstStyle>
          <a:p>
            <a:r>
              <a:rPr lang="en-US" altLang="zh-CN" sz="1400" dirty="0">
                <a:solidFill>
                  <a:srgbClr val="AA0D91"/>
                </a:solidFill>
                <a:latin typeface="Menlo" panose="020B0609030804020204" pitchFamily="49" charset="0"/>
              </a:rPr>
              <a:t>int</a:t>
            </a:r>
            <a:r>
              <a:rPr lang="en-US" altLang="zh-CN" sz="1400" dirty="0">
                <a:solidFill>
                  <a:srgbClr val="000000"/>
                </a:solidFill>
                <a:latin typeface="Menlo" panose="020B0609030804020204" pitchFamily="49" charset="0"/>
              </a:rPr>
              <a:t> x = </a:t>
            </a:r>
            <a:r>
              <a:rPr lang="en-US" altLang="zh-CN" sz="1400" dirty="0">
                <a:solidFill>
                  <a:srgbClr val="1C00CF"/>
                </a:solidFill>
                <a:latin typeface="Menlo" panose="020B0609030804020204" pitchFamily="49" charset="0"/>
              </a:rPr>
              <a:t>0</a:t>
            </a:r>
            <a:r>
              <a:rPr lang="en-US" altLang="zh-CN" sz="1400" dirty="0">
                <a:solidFill>
                  <a:srgbClr val="000000"/>
                </a:solidFill>
                <a:latin typeface="Menlo" panose="020B0609030804020204" pitchFamily="49" charset="0"/>
              </a:rPr>
              <a:t>;</a:t>
            </a:r>
          </a:p>
          <a:p>
            <a:r>
              <a:rPr lang="en-US" altLang="zh-CN" sz="1400" dirty="0">
                <a:solidFill>
                  <a:srgbClr val="AA0D91"/>
                </a:solidFill>
                <a:latin typeface="Menlo" panose="020B0609030804020204" pitchFamily="49" charset="0"/>
              </a:rPr>
              <a:t>char</a:t>
            </a:r>
            <a:r>
              <a:rPr lang="en-US" altLang="zh-CN" sz="1400" dirty="0">
                <a:solidFill>
                  <a:srgbClr val="000000"/>
                </a:solidFill>
                <a:latin typeface="Menlo" panose="020B0609030804020204" pitchFamily="49" charset="0"/>
              </a:rPr>
              <a:t> </a:t>
            </a:r>
            <a:r>
              <a:rPr lang="en-US" altLang="zh-CN" sz="1400" dirty="0" err="1">
                <a:solidFill>
                  <a:srgbClr val="000000"/>
                </a:solidFill>
                <a:latin typeface="Menlo" panose="020B0609030804020204" pitchFamily="49" charset="0"/>
              </a:rPr>
              <a:t>ch</a:t>
            </a:r>
            <a:r>
              <a:rPr lang="en-US" altLang="zh-CN" sz="1400" dirty="0">
                <a:solidFill>
                  <a:srgbClr val="000000"/>
                </a:solidFill>
                <a:latin typeface="Menlo" panose="020B0609030804020204" pitchFamily="49" charset="0"/>
              </a:rPr>
              <a:t> = </a:t>
            </a:r>
            <a:r>
              <a:rPr lang="en-US" altLang="zh-CN" sz="1400" dirty="0">
                <a:solidFill>
                  <a:srgbClr val="1C00CF"/>
                </a:solidFill>
                <a:latin typeface="Menlo" panose="020B0609030804020204" pitchFamily="49" charset="0"/>
              </a:rPr>
              <a:t>0</a:t>
            </a:r>
            <a:r>
              <a:rPr lang="en-US" altLang="zh-CN" sz="1400" dirty="0">
                <a:solidFill>
                  <a:srgbClr val="000000"/>
                </a:solidFill>
                <a:latin typeface="Menlo" panose="020B0609030804020204" pitchFamily="49" charset="0"/>
              </a:rPr>
              <a:t>;</a:t>
            </a:r>
          </a:p>
          <a:p>
            <a:r>
              <a:rPr lang="en-US" altLang="zh-CN" sz="1400" dirty="0" err="1">
                <a:solidFill>
                  <a:srgbClr val="2E0D6E"/>
                </a:solidFill>
                <a:latin typeface="Menlo" panose="020B0609030804020204" pitchFamily="49" charset="0"/>
              </a:rPr>
              <a:t>scanf</a:t>
            </a:r>
            <a:r>
              <a:rPr lang="en-US" altLang="zh-CN" sz="1400" dirty="0">
                <a:solidFill>
                  <a:srgbClr val="000000"/>
                </a:solidFill>
                <a:latin typeface="Menlo" panose="020B0609030804020204" pitchFamily="49" charset="0"/>
              </a:rPr>
              <a:t>(</a:t>
            </a:r>
            <a:r>
              <a:rPr lang="en-US" altLang="zh-CN" sz="1400" dirty="0">
                <a:solidFill>
                  <a:srgbClr val="C41A16"/>
                </a:solidFill>
                <a:latin typeface="Menlo" panose="020B0609030804020204" pitchFamily="49" charset="0"/>
              </a:rPr>
              <a:t>"%</a:t>
            </a:r>
            <a:r>
              <a:rPr lang="en-US" altLang="zh-CN" sz="1400" dirty="0" err="1">
                <a:solidFill>
                  <a:srgbClr val="C41A16"/>
                </a:solidFill>
                <a:latin typeface="Menlo" panose="020B0609030804020204" pitchFamily="49" charset="0"/>
              </a:rPr>
              <a:t>d"</a:t>
            </a:r>
            <a:r>
              <a:rPr lang="en-US" altLang="zh-CN" sz="1400" dirty="0" err="1">
                <a:solidFill>
                  <a:srgbClr val="000000"/>
                </a:solidFill>
                <a:latin typeface="Menlo" panose="020B0609030804020204" pitchFamily="49" charset="0"/>
              </a:rPr>
              <a:t>,&amp;x</a:t>
            </a:r>
            <a:r>
              <a:rPr lang="en-US" altLang="zh-CN" sz="1400" dirty="0">
                <a:solidFill>
                  <a:srgbClr val="000000"/>
                </a:solidFill>
                <a:latin typeface="Menlo" panose="020B0609030804020204" pitchFamily="49" charset="0"/>
              </a:rPr>
              <a:t>);</a:t>
            </a:r>
          </a:p>
          <a:p>
            <a:r>
              <a:rPr lang="en-US" altLang="zh-CN" b="1" dirty="0" err="1">
                <a:solidFill>
                  <a:srgbClr val="0000FF"/>
                </a:solidFill>
                <a:latin typeface="+mj-lt"/>
                <a:ea typeface="微软雅黑" panose="020B0503020204020204" pitchFamily="34" charset="-122"/>
              </a:rPr>
              <a:t>scanf</a:t>
            </a:r>
            <a:r>
              <a:rPr lang="en-US" altLang="zh-CN" b="1" dirty="0">
                <a:solidFill>
                  <a:srgbClr val="0000FF"/>
                </a:solidFill>
                <a:latin typeface="+mj-lt"/>
                <a:ea typeface="微软雅黑" panose="020B0503020204020204" pitchFamily="34" charset="-122"/>
              </a:rPr>
              <a:t>("  %c", &amp;</a:t>
            </a:r>
            <a:r>
              <a:rPr lang="en-US" altLang="zh-CN" b="1" dirty="0" err="1">
                <a:solidFill>
                  <a:srgbClr val="0000FF"/>
                </a:solidFill>
                <a:latin typeface="+mj-lt"/>
                <a:ea typeface="微软雅黑" panose="020B0503020204020204" pitchFamily="34" charset="-122"/>
              </a:rPr>
              <a:t>ch</a:t>
            </a:r>
            <a:r>
              <a:rPr lang="en-US" altLang="zh-CN" b="1" dirty="0">
                <a:solidFill>
                  <a:srgbClr val="0000FF"/>
                </a:solidFill>
                <a:latin typeface="+mj-lt"/>
                <a:ea typeface="微软雅黑" panose="020B0503020204020204" pitchFamily="34" charset="-122"/>
              </a:rPr>
              <a:t>);</a:t>
            </a:r>
          </a:p>
          <a:p>
            <a:r>
              <a:rPr lang="zh-CN" altLang="en-US" dirty="0">
                <a:latin typeface="+mj-lt"/>
                <a:ea typeface="微软雅黑" panose="020B0503020204020204" pitchFamily="34" charset="-122"/>
              </a:rPr>
              <a:t>或 </a:t>
            </a:r>
            <a:endParaRPr lang="en-US" altLang="zh-CN" dirty="0">
              <a:latin typeface="+mj-lt"/>
              <a:ea typeface="微软雅黑" panose="020B0503020204020204" pitchFamily="34" charset="-122"/>
            </a:endParaRPr>
          </a:p>
          <a:p>
            <a:r>
              <a:rPr lang="en-US" altLang="zh-CN" b="1" dirty="0" err="1">
                <a:solidFill>
                  <a:srgbClr val="0000FF"/>
                </a:solidFill>
                <a:latin typeface="+mj-lt"/>
                <a:ea typeface="微软雅黑" panose="020B0503020204020204" pitchFamily="34" charset="-122"/>
              </a:rPr>
              <a:t>scanf</a:t>
            </a:r>
            <a:r>
              <a:rPr lang="en-US" altLang="zh-CN" b="1" dirty="0">
                <a:solidFill>
                  <a:srgbClr val="0000FF"/>
                </a:solidFill>
                <a:latin typeface="+mj-lt"/>
                <a:ea typeface="微软雅黑" panose="020B0503020204020204" pitchFamily="34" charset="-122"/>
              </a:rPr>
              <a:t>("%*</a:t>
            </a:r>
            <a:r>
              <a:rPr lang="en-US" altLang="zh-CN" b="1" dirty="0" err="1">
                <a:solidFill>
                  <a:srgbClr val="0000FF"/>
                </a:solidFill>
                <a:latin typeface="+mj-lt"/>
                <a:ea typeface="微软雅黑" panose="020B0503020204020204" pitchFamily="34" charset="-122"/>
              </a:rPr>
              <a:t>c%c</a:t>
            </a:r>
            <a:r>
              <a:rPr lang="en-US" altLang="zh-CN" b="1" dirty="0">
                <a:solidFill>
                  <a:srgbClr val="0000FF"/>
                </a:solidFill>
                <a:latin typeface="+mj-lt"/>
                <a:ea typeface="微软雅黑" panose="020B0503020204020204" pitchFamily="34" charset="-122"/>
              </a:rPr>
              <a:t>",&amp;</a:t>
            </a:r>
            <a:r>
              <a:rPr lang="en-US" altLang="zh-CN" b="1" dirty="0" err="1">
                <a:solidFill>
                  <a:srgbClr val="0000FF"/>
                </a:solidFill>
                <a:latin typeface="+mj-lt"/>
                <a:ea typeface="微软雅黑" panose="020B0503020204020204" pitchFamily="34" charset="-122"/>
              </a:rPr>
              <a:t>ch</a:t>
            </a:r>
            <a:r>
              <a:rPr lang="en-US" altLang="zh-CN" b="1" dirty="0">
                <a:solidFill>
                  <a:srgbClr val="0000FF"/>
                </a:solidFill>
                <a:latin typeface="+mj-lt"/>
                <a:ea typeface="微软雅黑" panose="020B0503020204020204" pitchFamily="34" charset="-122"/>
              </a:rPr>
              <a:t>); </a:t>
            </a:r>
          </a:p>
        </p:txBody>
      </p:sp>
      <p:sp>
        <p:nvSpPr>
          <p:cNvPr id="10" name="Rectangle 9"/>
          <p:cNvSpPr/>
          <p:nvPr/>
        </p:nvSpPr>
        <p:spPr>
          <a:xfrm>
            <a:off x="1062925" y="1890283"/>
            <a:ext cx="2856872" cy="646331"/>
          </a:xfrm>
          <a:prstGeom prst="rect">
            <a:avLst/>
          </a:prstGeom>
        </p:spPr>
        <p:txBody>
          <a:bodyPr wrap="none">
            <a:spAutoFit/>
          </a:bodyPr>
          <a:lstStyle/>
          <a:p>
            <a:r>
              <a:rPr lang="zh-CN" altLang="en-US" dirty="0">
                <a:latin typeface="+mj-lt"/>
                <a:ea typeface="微软雅黑" panose="020B0503020204020204" pitchFamily="34" charset="-122"/>
              </a:rPr>
              <a:t>输入 1_2_3</a:t>
            </a:r>
            <a:r>
              <a:rPr lang="en-US" altLang="zh-CN" dirty="0">
                <a:sym typeface="Symbol" panose="05050102010706020507" pitchFamily="18" charset="2"/>
              </a:rPr>
              <a:t> </a:t>
            </a:r>
            <a:r>
              <a:rPr lang="en-US" altLang="zh-CN" dirty="0">
                <a:latin typeface="+mj-lt"/>
                <a:ea typeface="微软雅黑" panose="020B0503020204020204" pitchFamily="34" charset="-122"/>
              </a:rPr>
              <a:t>4</a:t>
            </a:r>
            <a:r>
              <a:rPr lang="zh-CN" altLang="en-US" dirty="0">
                <a:latin typeface="+mj-lt"/>
                <a:ea typeface="微软雅黑" panose="020B0503020204020204" pitchFamily="34" charset="-122"/>
              </a:rPr>
              <a:t>_</a:t>
            </a:r>
            <a:r>
              <a:rPr lang="en-US" altLang="zh-CN" dirty="0">
                <a:latin typeface="+mj-lt"/>
                <a:ea typeface="微软雅黑" panose="020B0503020204020204" pitchFamily="34" charset="-122"/>
              </a:rPr>
              <a:t>5</a:t>
            </a:r>
            <a:r>
              <a:rPr lang="zh-CN" altLang="en-US" dirty="0">
                <a:latin typeface="+mj-lt"/>
                <a:ea typeface="微软雅黑" panose="020B0503020204020204" pitchFamily="34" charset="-122"/>
              </a:rPr>
              <a:t>_</a:t>
            </a:r>
            <a:r>
              <a:rPr lang="en-US" altLang="zh-CN" dirty="0">
                <a:latin typeface="+mj-lt"/>
                <a:ea typeface="微软雅黑" panose="020B0503020204020204" pitchFamily="34" charset="-122"/>
              </a:rPr>
              <a:t>6</a:t>
            </a:r>
            <a:r>
              <a:rPr lang="en-US" altLang="zh-CN" dirty="0">
                <a:sym typeface="Symbol" panose="05050102010706020507" pitchFamily="18" charset="2"/>
              </a:rPr>
              <a:t> </a:t>
            </a:r>
            <a:endParaRPr lang="en-US" altLang="zh-CN" dirty="0">
              <a:latin typeface="+mj-lt"/>
              <a:ea typeface="微软雅黑" panose="020B0503020204020204" pitchFamily="34" charset="-122"/>
            </a:endParaRPr>
          </a:p>
          <a:p>
            <a:r>
              <a:rPr lang="zh-CN" altLang="en-US" dirty="0">
                <a:latin typeface="+mj-lt"/>
                <a:ea typeface="微软雅黑" panose="020B0503020204020204" pitchFamily="34" charset="-122"/>
              </a:rPr>
              <a:t>输出 a=1 b= c=2 </a:t>
            </a:r>
            <a:r>
              <a:rPr lang="en-US" altLang="zh-CN" dirty="0">
                <a:latin typeface="+mj-lt"/>
                <a:ea typeface="微软雅黑" panose="020B0503020204020204" pitchFamily="34" charset="-122"/>
              </a:rPr>
              <a:t>x=3 y=4 z=5</a:t>
            </a:r>
            <a:endParaRPr lang="zh-CN" altLang="en-US" dirty="0">
              <a:latin typeface="+mj-lt"/>
              <a:ea typeface="微软雅黑" panose="020B0503020204020204" pitchFamily="34" charset="-122"/>
            </a:endParaRPr>
          </a:p>
        </p:txBody>
      </p:sp>
      <p:sp>
        <p:nvSpPr>
          <p:cNvPr id="14" name="Text Box 16"/>
          <p:cNvSpPr txBox="1">
            <a:spLocks noChangeArrowheads="1"/>
          </p:cNvSpPr>
          <p:nvPr/>
        </p:nvSpPr>
        <p:spPr bwMode="auto">
          <a:xfrm>
            <a:off x="3919797" y="1750693"/>
            <a:ext cx="4673945" cy="1571842"/>
          </a:xfrm>
          <a:prstGeom prst="rect">
            <a:avLst/>
          </a:prstGeom>
          <a:solidFill>
            <a:schemeClr val="accent6">
              <a:lumMod val="40000"/>
              <a:lumOff val="60000"/>
            </a:schemeClr>
          </a:solidFill>
          <a:ln>
            <a:noFill/>
          </a:ln>
        </p:spPr>
        <p:txBody>
          <a:bodyPr wrap="square" lIns="90000" tIns="46800" rIns="90000" bIns="46800" anchor="ctr">
            <a:spAutoFit/>
          </a:bodyPr>
          <a:lstStyle>
            <a:defPPr>
              <a:defRPr lang="zh-CN"/>
            </a:defPPr>
            <a:lvl5pPr marL="93663" lvl="4"/>
          </a:lstStyle>
          <a:p>
            <a:r>
              <a:rPr lang="en-US" altLang="zh-CN" sz="1600" dirty="0">
                <a:solidFill>
                  <a:srgbClr val="AA0D91"/>
                </a:solidFill>
                <a:latin typeface="Menlo" panose="020B0609030804020204" pitchFamily="49" charset="0"/>
              </a:rPr>
              <a:t>char</a:t>
            </a:r>
            <a:r>
              <a:rPr lang="en-US" altLang="zh-CN" sz="1600" dirty="0">
                <a:solidFill>
                  <a:srgbClr val="000000"/>
                </a:solidFill>
                <a:latin typeface="Menlo" panose="020B0609030804020204" pitchFamily="49" charset="0"/>
              </a:rPr>
              <a:t> a, b, c;</a:t>
            </a:r>
          </a:p>
          <a:p>
            <a:r>
              <a:rPr lang="en-US" altLang="zh-CN" sz="1600" dirty="0" err="1">
                <a:solidFill>
                  <a:srgbClr val="2E0D6E"/>
                </a:solidFill>
                <a:latin typeface="Menlo" panose="020B0609030804020204" pitchFamily="49" charset="0"/>
              </a:rPr>
              <a:t>scanf</a:t>
            </a:r>
            <a:r>
              <a:rPr lang="en-US" altLang="zh-CN" sz="1600" dirty="0">
                <a:solidFill>
                  <a:srgbClr val="000000"/>
                </a:solidFill>
                <a:latin typeface="Menlo" panose="020B0609030804020204" pitchFamily="49" charset="0"/>
              </a:rPr>
              <a:t>(</a:t>
            </a:r>
            <a:r>
              <a:rPr lang="en-US" altLang="zh-CN" sz="1600" dirty="0">
                <a:solidFill>
                  <a:srgbClr val="C41A16"/>
                </a:solidFill>
                <a:latin typeface="Menlo" panose="020B0609030804020204" pitchFamily="49" charset="0"/>
              </a:rPr>
              <a:t>"%</a:t>
            </a:r>
            <a:r>
              <a:rPr lang="en-US" altLang="zh-CN" sz="1600" dirty="0" err="1">
                <a:solidFill>
                  <a:srgbClr val="C41A16"/>
                </a:solidFill>
                <a:latin typeface="Menlo" panose="020B0609030804020204" pitchFamily="49" charset="0"/>
              </a:rPr>
              <a:t>c%c%c</a:t>
            </a:r>
            <a:r>
              <a:rPr lang="en-US" altLang="zh-CN" sz="1600" dirty="0">
                <a:solidFill>
                  <a:srgbClr val="C41A16"/>
                </a:solidFill>
                <a:latin typeface="Menlo" panose="020B0609030804020204" pitchFamily="49" charset="0"/>
              </a:rPr>
              <a:t>"</a:t>
            </a:r>
            <a:r>
              <a:rPr lang="en-US" altLang="zh-CN" sz="1600" dirty="0">
                <a:solidFill>
                  <a:srgbClr val="000000"/>
                </a:solidFill>
                <a:latin typeface="Menlo" panose="020B0609030804020204" pitchFamily="49" charset="0"/>
              </a:rPr>
              <a:t>, &amp;a, &amp;b, &amp;c);</a:t>
            </a:r>
          </a:p>
          <a:p>
            <a:r>
              <a:rPr lang="en-US" altLang="zh-CN" sz="1600" dirty="0" err="1">
                <a:solidFill>
                  <a:srgbClr val="2E0D6E"/>
                </a:solidFill>
                <a:latin typeface="Menlo" panose="020B0609030804020204" pitchFamily="49" charset="0"/>
              </a:rPr>
              <a:t>printf</a:t>
            </a:r>
            <a:r>
              <a:rPr lang="en-US" altLang="zh-CN" sz="1600" dirty="0">
                <a:solidFill>
                  <a:srgbClr val="000000"/>
                </a:solidFill>
                <a:latin typeface="Menlo" panose="020B0609030804020204" pitchFamily="49" charset="0"/>
              </a:rPr>
              <a:t>(</a:t>
            </a:r>
            <a:r>
              <a:rPr lang="en-US" altLang="zh-CN" sz="1600" dirty="0">
                <a:solidFill>
                  <a:srgbClr val="C41A16"/>
                </a:solidFill>
                <a:latin typeface="Menlo" panose="020B0609030804020204" pitchFamily="49" charset="0"/>
              </a:rPr>
              <a:t>"a=%c b=%c c=%c\n"</a:t>
            </a:r>
            <a:r>
              <a:rPr lang="en-US" altLang="zh-CN" sz="1600" dirty="0">
                <a:solidFill>
                  <a:srgbClr val="000000"/>
                </a:solidFill>
                <a:latin typeface="Menlo" panose="020B0609030804020204" pitchFamily="49" charset="0"/>
              </a:rPr>
              <a:t>, a, b, c);</a:t>
            </a:r>
            <a:endParaRPr lang="en-US" altLang="zh-CN" sz="1600" dirty="0">
              <a:solidFill>
                <a:srgbClr val="C41A16"/>
              </a:solidFill>
              <a:latin typeface="Menlo" panose="020B0609030804020204" pitchFamily="49" charset="0"/>
            </a:endParaRPr>
          </a:p>
          <a:p>
            <a:r>
              <a:rPr lang="en-US" altLang="zh-CN" sz="1600" dirty="0" err="1">
                <a:solidFill>
                  <a:srgbClr val="AA0D91"/>
                </a:solidFill>
                <a:latin typeface="Menlo" panose="020B0609030804020204" pitchFamily="49" charset="0"/>
              </a:rPr>
              <a:t>int</a:t>
            </a:r>
            <a:r>
              <a:rPr lang="en-US" altLang="zh-CN" sz="1600" dirty="0">
                <a:solidFill>
                  <a:srgbClr val="000000"/>
                </a:solidFill>
                <a:latin typeface="Menlo" panose="020B0609030804020204" pitchFamily="49" charset="0"/>
              </a:rPr>
              <a:t> x, y, z;</a:t>
            </a:r>
          </a:p>
          <a:p>
            <a:r>
              <a:rPr lang="en-US" altLang="zh-CN" sz="1600" dirty="0" err="1">
                <a:solidFill>
                  <a:srgbClr val="2E0D6E"/>
                </a:solidFill>
                <a:latin typeface="Menlo" panose="020B0609030804020204" pitchFamily="49" charset="0"/>
              </a:rPr>
              <a:t>scanf</a:t>
            </a:r>
            <a:r>
              <a:rPr lang="en-US" altLang="zh-CN" sz="1600" dirty="0">
                <a:solidFill>
                  <a:srgbClr val="000000"/>
                </a:solidFill>
                <a:latin typeface="Menlo" panose="020B0609030804020204" pitchFamily="49" charset="0"/>
              </a:rPr>
              <a:t>(</a:t>
            </a:r>
            <a:r>
              <a:rPr lang="en-US" altLang="zh-CN" sz="1600" dirty="0">
                <a:solidFill>
                  <a:srgbClr val="C41A16"/>
                </a:solidFill>
                <a:latin typeface="Menlo" panose="020B0609030804020204" pitchFamily="49" charset="0"/>
              </a:rPr>
              <a:t>"%</a:t>
            </a:r>
            <a:r>
              <a:rPr lang="en-US" altLang="zh-CN" sz="1600" dirty="0" err="1">
                <a:solidFill>
                  <a:srgbClr val="C41A16"/>
                </a:solidFill>
                <a:latin typeface="Menlo" panose="020B0609030804020204" pitchFamily="49" charset="0"/>
              </a:rPr>
              <a:t>d%d%d</a:t>
            </a:r>
            <a:r>
              <a:rPr lang="en-US" altLang="zh-CN" sz="1600" dirty="0">
                <a:solidFill>
                  <a:srgbClr val="C41A16"/>
                </a:solidFill>
                <a:latin typeface="Menlo" panose="020B0609030804020204" pitchFamily="49" charset="0"/>
              </a:rPr>
              <a:t>"</a:t>
            </a:r>
            <a:r>
              <a:rPr lang="en-US" altLang="zh-CN" sz="1600" dirty="0">
                <a:solidFill>
                  <a:srgbClr val="000000"/>
                </a:solidFill>
                <a:latin typeface="Menlo" panose="020B0609030804020204" pitchFamily="49" charset="0"/>
              </a:rPr>
              <a:t>, &amp;x, &amp;y, &amp;z);</a:t>
            </a:r>
          </a:p>
          <a:p>
            <a:r>
              <a:rPr lang="en-US" altLang="zh-CN" sz="1600" dirty="0" err="1">
                <a:solidFill>
                  <a:srgbClr val="2E0D6E"/>
                </a:solidFill>
                <a:latin typeface="Menlo" panose="020B0609030804020204" pitchFamily="49" charset="0"/>
              </a:rPr>
              <a:t>printf</a:t>
            </a:r>
            <a:r>
              <a:rPr lang="en-US" altLang="zh-CN" sz="1600" dirty="0">
                <a:solidFill>
                  <a:srgbClr val="000000"/>
                </a:solidFill>
                <a:latin typeface="Menlo" panose="020B0609030804020204" pitchFamily="49" charset="0"/>
              </a:rPr>
              <a:t>(</a:t>
            </a:r>
            <a:r>
              <a:rPr lang="en-US" altLang="zh-CN" sz="1600" dirty="0">
                <a:solidFill>
                  <a:srgbClr val="C41A16"/>
                </a:solidFill>
                <a:latin typeface="Menlo" panose="020B0609030804020204" pitchFamily="49" charset="0"/>
              </a:rPr>
              <a:t>"x=%d y=%d z=%d\n"</a:t>
            </a:r>
            <a:r>
              <a:rPr lang="en-US" altLang="zh-CN" sz="1600" dirty="0">
                <a:solidFill>
                  <a:srgbClr val="000000"/>
                </a:solidFill>
                <a:latin typeface="Menlo" panose="020B0609030804020204" pitchFamily="49" charset="0"/>
              </a:rPr>
              <a:t>, x, y, z);</a:t>
            </a:r>
            <a:endParaRPr lang="en-US" altLang="zh-CN" sz="1600" dirty="0">
              <a:solidFill>
                <a:srgbClr val="C41A16"/>
              </a:solidFill>
              <a:latin typeface="Menlo" panose="020B0609030804020204" pitchFamily="49" charset="0"/>
            </a:endParaRPr>
          </a:p>
        </p:txBody>
      </p:sp>
      <p:sp>
        <p:nvSpPr>
          <p:cNvPr id="3" name="矩形 2">
            <a:extLst>
              <a:ext uri="{FF2B5EF4-FFF2-40B4-BE49-F238E27FC236}">
                <a16:creationId xmlns:a16="http://schemas.microsoft.com/office/drawing/2014/main" id="{9A18A08E-0435-3647-AB7E-D4CF9B66833B}"/>
              </a:ext>
            </a:extLst>
          </p:cNvPr>
          <p:cNvSpPr/>
          <p:nvPr/>
        </p:nvSpPr>
        <p:spPr>
          <a:xfrm>
            <a:off x="5573792" y="4967611"/>
            <a:ext cx="3570208" cy="830997"/>
          </a:xfrm>
          <a:prstGeom prst="rect">
            <a:avLst/>
          </a:prstGeom>
        </p:spPr>
        <p:txBody>
          <a:bodyPr wrap="none">
            <a:spAutoFit/>
          </a:bodyPr>
          <a:lstStyle/>
          <a:p>
            <a:pPr algn="ctr"/>
            <a:r>
              <a:rPr lang="zh-CN" altLang="en-US" sz="2400" b="1" dirty="0">
                <a:solidFill>
                  <a:srgbClr val="C00000"/>
                </a:solidFill>
                <a:latin typeface="微软雅黑" panose="020B0503020204020204" pitchFamily="34" charset="-122"/>
                <a:ea typeface="微软雅黑" panose="020B0503020204020204" pitchFamily="34" charset="-122"/>
              </a:rPr>
              <a:t>不存在万能的清库存方法</a:t>
            </a:r>
            <a:endParaRPr lang="en-US" altLang="zh-CN" sz="2400" b="1" dirty="0">
              <a:solidFill>
                <a:srgbClr val="C00000"/>
              </a:solidFill>
              <a:latin typeface="微软雅黑" panose="020B0503020204020204" pitchFamily="34" charset="-122"/>
              <a:ea typeface="微软雅黑" panose="020B0503020204020204" pitchFamily="34" charset="-122"/>
            </a:endParaRPr>
          </a:p>
          <a:p>
            <a:pPr algn="ctr"/>
            <a:r>
              <a:rPr lang="zh-CN" altLang="en-US" sz="2400" b="1" dirty="0">
                <a:solidFill>
                  <a:srgbClr val="C00000"/>
                </a:solidFill>
                <a:latin typeface="微软雅黑" panose="020B0503020204020204" pitchFamily="34" charset="-122"/>
                <a:ea typeface="微软雅黑" panose="020B0503020204020204" pitchFamily="34" charset="-122"/>
              </a:rPr>
              <a:t>下节课会讲到</a:t>
            </a:r>
            <a:endParaRPr lang="zh-CN" altLang="en-US" dirty="0"/>
          </a:p>
        </p:txBody>
      </p:sp>
    </p:spTree>
    <p:extLst>
      <p:ext uri="{BB962C8B-B14F-4D97-AF65-F5344CB8AC3E}">
        <p14:creationId xmlns:p14="http://schemas.microsoft.com/office/powerpoint/2010/main" val="2215886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6" name="Rectangle 3"/>
          <p:cNvSpPr>
            <a:spLocks noGrp="1" noChangeArrowheads="1"/>
          </p:cNvSpPr>
          <p:nvPr>
            <p:ph idx="1"/>
          </p:nvPr>
        </p:nvSpPr>
        <p:spPr>
          <a:xfrm>
            <a:off x="377371" y="1348268"/>
            <a:ext cx="8403771" cy="560919"/>
          </a:xfrm>
        </p:spPr>
        <p:txBody>
          <a:bodyPr/>
          <a:lstStyle/>
          <a:p>
            <a:r>
              <a:rPr lang="zh-CN" altLang="en-US" dirty="0"/>
              <a:t>常用存储格式</a:t>
            </a:r>
            <a:r>
              <a:rPr lang="en-US" altLang="zh-CN" b="1" dirty="0">
                <a:solidFill>
                  <a:srgbClr val="C00000"/>
                </a:solidFill>
              </a:rPr>
              <a:t>IEEE-754 floating-point format </a:t>
            </a:r>
          </a:p>
        </p:txBody>
      </p:sp>
      <p:sp>
        <p:nvSpPr>
          <p:cNvPr id="35845" name="Rectangle 2"/>
          <p:cNvSpPr>
            <a:spLocks noGrp="1" noChangeArrowheads="1"/>
          </p:cNvSpPr>
          <p:nvPr>
            <p:ph type="title"/>
          </p:nvPr>
        </p:nvSpPr>
        <p:spPr/>
        <p:txBody>
          <a:bodyPr/>
          <a:lstStyle/>
          <a:p>
            <a:pPr eaLnBrk="1" hangingPunct="1"/>
            <a:r>
              <a:rPr lang="zh-CN" altLang="en-US" dirty="0"/>
              <a:t>浮点类型</a:t>
            </a:r>
            <a:r>
              <a:rPr lang="zh-CN" altLang="en-US" sz="2400" dirty="0">
                <a:solidFill>
                  <a:srgbClr val="FFFF00"/>
                </a:solidFill>
              </a:rPr>
              <a:t>：存储格式</a:t>
            </a:r>
          </a:p>
        </p:txBody>
      </p:sp>
      <p:sp>
        <p:nvSpPr>
          <p:cNvPr id="3584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Verdana" panose="020B0604030504040204" pitchFamily="34" charset="0"/>
                <a:ea typeface="宋体" panose="02010600030101010101" pitchFamily="2" charset="-122"/>
              </a:defRPr>
            </a:lvl1pPr>
            <a:lvl2pPr marL="742950" indent="-285750" eaLnBrk="0" hangingPunct="0">
              <a:defRPr sz="2800" b="1">
                <a:solidFill>
                  <a:schemeClr val="tx1"/>
                </a:solidFill>
                <a:latin typeface="Verdana" panose="020B0604030504040204" pitchFamily="34" charset="0"/>
                <a:ea typeface="宋体" panose="02010600030101010101" pitchFamily="2" charset="-122"/>
              </a:defRPr>
            </a:lvl2pPr>
            <a:lvl3pPr marL="1143000" indent="-228600" eaLnBrk="0" hangingPunct="0">
              <a:defRPr sz="2800" b="1">
                <a:solidFill>
                  <a:schemeClr val="tx1"/>
                </a:solidFill>
                <a:latin typeface="Verdana" panose="020B0604030504040204" pitchFamily="34" charset="0"/>
                <a:ea typeface="宋体" panose="02010600030101010101" pitchFamily="2" charset="-122"/>
              </a:defRPr>
            </a:lvl3pPr>
            <a:lvl4pPr marL="1600200" indent="-228600" eaLnBrk="0" hangingPunct="0">
              <a:defRPr sz="2800" b="1">
                <a:solidFill>
                  <a:schemeClr val="tx1"/>
                </a:solidFill>
                <a:latin typeface="Verdana" panose="020B0604030504040204" pitchFamily="34" charset="0"/>
                <a:ea typeface="宋体" panose="02010600030101010101" pitchFamily="2" charset="-122"/>
              </a:defRPr>
            </a:lvl4pPr>
            <a:lvl5pPr marL="2057400" indent="-228600" eaLnBrk="0" hangingPunct="0">
              <a:defRPr sz="28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9pPr>
          </a:lstStyle>
          <a:p>
            <a:pPr eaLnBrk="1" hangingPunct="1"/>
            <a:fld id="{46112DE6-B946-4797-B208-30E1F0F49A9F}" type="slidenum">
              <a:rPr lang="en-US" altLang="zh-CN" sz="1200" b="0"/>
              <a:pPr eaLnBrk="1" hangingPunct="1"/>
              <a:t>7</a:t>
            </a:fld>
            <a:endParaRPr lang="en-US" altLang="zh-CN" sz="1200" b="0"/>
          </a:p>
        </p:txBody>
      </p:sp>
      <p:sp>
        <p:nvSpPr>
          <p:cNvPr id="2" name="Date Placeholder 1"/>
          <p:cNvSpPr>
            <a:spLocks noGrp="1"/>
          </p:cNvSpPr>
          <p:nvPr>
            <p:ph type="dt" sz="half" idx="10"/>
          </p:nvPr>
        </p:nvSpPr>
        <p:spPr/>
        <p:txBody>
          <a:bodyPr/>
          <a:lstStyle/>
          <a:p>
            <a:fld id="{BC7F4D04-0998-4C33-BC6D-CE0618E1F2F8}" type="datetime1">
              <a:rPr lang="zh-CN" altLang="en-US" smtClean="0"/>
              <a:t>2020/9/25</a:t>
            </a:fld>
            <a:endParaRPr lang="zh-CN" altLang="en-US"/>
          </a:p>
        </p:txBody>
      </p:sp>
      <p:sp>
        <p:nvSpPr>
          <p:cNvPr id="3" name="Footer Placeholder 2"/>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pic>
        <p:nvPicPr>
          <p:cNvPr id="4" name="图片 3">
            <a:extLst>
              <a:ext uri="{FF2B5EF4-FFF2-40B4-BE49-F238E27FC236}">
                <a16:creationId xmlns:a16="http://schemas.microsoft.com/office/drawing/2014/main" id="{4DFF0D49-9A43-5046-8B77-A7108E84070C}"/>
              </a:ext>
            </a:extLst>
          </p:cNvPr>
          <p:cNvPicPr>
            <a:picLocks noChangeAspect="1"/>
          </p:cNvPicPr>
          <p:nvPr/>
        </p:nvPicPr>
        <p:blipFill>
          <a:blip r:embed="rId2"/>
          <a:stretch>
            <a:fillRect/>
          </a:stretch>
        </p:blipFill>
        <p:spPr>
          <a:xfrm>
            <a:off x="964851" y="1981479"/>
            <a:ext cx="5300314" cy="2148394"/>
          </a:xfrm>
          <a:prstGeom prst="rect">
            <a:avLst/>
          </a:prstGeom>
        </p:spPr>
      </p:pic>
      <p:pic>
        <p:nvPicPr>
          <p:cNvPr id="5" name="图片 4">
            <a:extLst>
              <a:ext uri="{FF2B5EF4-FFF2-40B4-BE49-F238E27FC236}">
                <a16:creationId xmlns:a16="http://schemas.microsoft.com/office/drawing/2014/main" id="{1D7733A0-93E6-234F-B2D3-E9C6C44AD530}"/>
              </a:ext>
            </a:extLst>
          </p:cNvPr>
          <p:cNvPicPr>
            <a:picLocks noChangeAspect="1"/>
          </p:cNvPicPr>
          <p:nvPr/>
        </p:nvPicPr>
        <p:blipFill>
          <a:blip r:embed="rId3"/>
          <a:stretch>
            <a:fillRect/>
          </a:stretch>
        </p:blipFill>
        <p:spPr>
          <a:xfrm>
            <a:off x="964850" y="4371037"/>
            <a:ext cx="7465680" cy="1939327"/>
          </a:xfrm>
          <a:prstGeom prst="rect">
            <a:avLst/>
          </a:prstGeom>
        </p:spPr>
      </p:pic>
    </p:spTree>
    <p:extLst>
      <p:ext uri="{BB962C8B-B14F-4D97-AF65-F5344CB8AC3E}">
        <p14:creationId xmlns:p14="http://schemas.microsoft.com/office/powerpoint/2010/main" val="34558097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a:t>3.3 </a:t>
            </a:r>
            <a:r>
              <a:rPr lang="zh-CN" altLang="en-US" dirty="0"/>
              <a:t>格式化输入与输出</a:t>
            </a:r>
          </a:p>
        </p:txBody>
      </p:sp>
      <p:sp>
        <p:nvSpPr>
          <p:cNvPr id="4" name="Date Placeholder 3"/>
          <p:cNvSpPr>
            <a:spLocks noGrp="1"/>
          </p:cNvSpPr>
          <p:nvPr>
            <p:ph type="dt" sz="half" idx="10"/>
          </p:nvPr>
        </p:nvSpPr>
        <p:spPr/>
        <p:txBody>
          <a:bodyPr/>
          <a:lstStyle/>
          <a:p>
            <a:fld id="{20E3A186-4061-47B0-9A4D-8E04634311AD}" type="datetime1">
              <a:rPr lang="zh-CN" altLang="en-US" smtClean="0"/>
              <a:t>2020/9/25</a:t>
            </a:fld>
            <a:endParaRPr lang="zh-CN" altLang="en-US"/>
          </a:p>
        </p:txBody>
      </p:sp>
      <p:sp>
        <p:nvSpPr>
          <p:cNvPr id="5" name="Footer Placeholder 4"/>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
        <p:nvSpPr>
          <p:cNvPr id="6" name="Slide Number Placeholder 5"/>
          <p:cNvSpPr>
            <a:spLocks noGrp="1"/>
          </p:cNvSpPr>
          <p:nvPr>
            <p:ph type="sldNum" sz="quarter" idx="12"/>
          </p:nvPr>
        </p:nvSpPr>
        <p:spPr/>
        <p:txBody>
          <a:bodyPr/>
          <a:lstStyle/>
          <a:p>
            <a:fld id="{57E71E5F-B3DE-4457-8F57-E0F998074911}" type="slidenum">
              <a:rPr lang="zh-CN" altLang="en-US" smtClean="0"/>
              <a:pPr/>
              <a:t>70</a:t>
            </a:fld>
            <a:endParaRPr lang="zh-CN" altLang="en-US"/>
          </a:p>
        </p:txBody>
      </p:sp>
      <p:graphicFrame>
        <p:nvGraphicFramePr>
          <p:cNvPr id="7" name="Content Placeholder 6"/>
          <p:cNvGraphicFramePr>
            <a:graphicFrameLocks/>
          </p:cNvGraphicFramePr>
          <p:nvPr>
            <p:extLst>
              <p:ext uri="{D42A27DB-BD31-4B8C-83A1-F6EECF244321}">
                <p14:modId xmlns:p14="http://schemas.microsoft.com/office/powerpoint/2010/main" val="2820914718"/>
              </p:ext>
            </p:extLst>
          </p:nvPr>
        </p:nvGraphicFramePr>
        <p:xfrm>
          <a:off x="334053" y="1396032"/>
          <a:ext cx="8285512" cy="1752600"/>
        </p:xfrm>
        <a:graphic>
          <a:graphicData uri="http://schemas.openxmlformats.org/drawingml/2006/table">
            <a:tbl>
              <a:tblPr firstRow="1" bandRow="1">
                <a:tableStyleId>{5C22544A-7EE6-4342-B048-85BDC9FD1C3A}</a:tableStyleId>
              </a:tblPr>
              <a:tblGrid>
                <a:gridCol w="4479994">
                  <a:extLst>
                    <a:ext uri="{9D8B030D-6E8A-4147-A177-3AD203B41FA5}">
                      <a16:colId xmlns:a16="http://schemas.microsoft.com/office/drawing/2014/main" val="20000"/>
                    </a:ext>
                  </a:extLst>
                </a:gridCol>
                <a:gridCol w="3805518">
                  <a:extLst>
                    <a:ext uri="{9D8B030D-6E8A-4147-A177-3AD203B41FA5}">
                      <a16:colId xmlns:a16="http://schemas.microsoft.com/office/drawing/2014/main" val="20001"/>
                    </a:ext>
                  </a:extLst>
                </a:gridCol>
              </a:tblGrid>
              <a:tr h="370840">
                <a:tc>
                  <a:txBody>
                    <a:bodyPr/>
                    <a:lstStyle/>
                    <a:p>
                      <a:pPr marL="0" indent="0" algn="ctr" defTabSz="914400" rtl="0" eaLnBrk="1" latinLnBrk="0" hangingPunct="1"/>
                      <a:r>
                        <a:rPr lang="en-US" altLang="zh-CN" sz="1800" kern="1200" dirty="0" err="1">
                          <a:solidFill>
                            <a:schemeClr val="tx1"/>
                          </a:solidFill>
                          <a:effectLst/>
                          <a:latin typeface="微软雅黑" panose="020B0503020204020204" pitchFamily="34" charset="-122"/>
                          <a:ea typeface="微软雅黑" panose="020B0503020204020204" pitchFamily="34" charset="-122"/>
                          <a:cs typeface="+mn-cs"/>
                        </a:rPr>
                        <a:t>printf</a:t>
                      </a:r>
                      <a:endParaRPr lang="zh-CN" altLang="en-US" sz="1800" kern="1200" dirty="0">
                        <a:solidFill>
                          <a:schemeClr val="tx1"/>
                        </a:solidFill>
                        <a:effectLst/>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CN" sz="1800" kern="1200" dirty="0" err="1">
                          <a:solidFill>
                            <a:schemeClr val="tx1"/>
                          </a:solidFill>
                          <a:effectLst/>
                          <a:latin typeface="微软雅黑" panose="020B0503020204020204" pitchFamily="34" charset="-122"/>
                          <a:ea typeface="微软雅黑" panose="020B0503020204020204" pitchFamily="34" charset="-122"/>
                          <a:cs typeface="+mn-cs"/>
                        </a:rPr>
                        <a:t>scanf</a:t>
                      </a:r>
                      <a:endParaRPr lang="zh-CN" altLang="en-US" sz="1800" kern="1200" dirty="0">
                        <a:solidFill>
                          <a:schemeClr val="tx1"/>
                        </a:solidFill>
                        <a:effectLst/>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微软雅黑" panose="020B0503020204020204" pitchFamily="34" charset="-122"/>
                          <a:ea typeface="微软雅黑" panose="020B0503020204020204" pitchFamily="34" charset="-122"/>
                        </a:rPr>
                        <a:t>%[flags][width][.</a:t>
                      </a:r>
                      <a:r>
                        <a:rPr lang="en-US" altLang="zh-CN" sz="1800" dirty="0" err="1">
                          <a:latin typeface="微软雅黑" panose="020B0503020204020204" pitchFamily="34" charset="-122"/>
                          <a:ea typeface="微软雅黑" panose="020B0503020204020204" pitchFamily="34" charset="-122"/>
                        </a:rPr>
                        <a:t>prec</a:t>
                      </a:r>
                      <a:r>
                        <a:rPr lang="en-US" altLang="zh-CN" sz="1800" dirty="0">
                          <a:latin typeface="微软雅黑" panose="020B0503020204020204" pitchFamily="34" charset="-122"/>
                          <a:ea typeface="微软雅黑" panose="020B0503020204020204" pitchFamily="34" charset="-122"/>
                        </a:rPr>
                        <a:t>][</a:t>
                      </a:r>
                      <a:r>
                        <a:rPr lang="en-US" altLang="zh-CN" sz="1800" dirty="0" err="1">
                          <a:latin typeface="微软雅黑" panose="020B0503020204020204" pitchFamily="34" charset="-122"/>
                          <a:ea typeface="微软雅黑" panose="020B0503020204020204" pitchFamily="34" charset="-122"/>
                        </a:rPr>
                        <a:t>hlL</a:t>
                      </a:r>
                      <a:r>
                        <a:rPr lang="en-US" altLang="zh-CN" sz="1800" dirty="0">
                          <a:latin typeface="微软雅黑" panose="020B0503020204020204" pitchFamily="34" charset="-122"/>
                          <a:ea typeface="微软雅黑" panose="020B0503020204020204" pitchFamily="34" charset="-122"/>
                        </a:rPr>
                        <a:t>]type</a:t>
                      </a:r>
                    </a:p>
                    <a:p>
                      <a:pPr marL="0" marR="0" lvl="1" indent="0" algn="ctr"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tx1"/>
                          </a:solidFill>
                          <a:effectLst/>
                          <a:latin typeface="微软雅黑" panose="020B0503020204020204" pitchFamily="34" charset="-122"/>
                          <a:ea typeface="微软雅黑" panose="020B0503020204020204" pitchFamily="34" charset="-122"/>
                          <a:cs typeface="+mn-cs"/>
                        </a:rPr>
                        <a:t>% [</a:t>
                      </a:r>
                      <a:r>
                        <a:rPr lang="zh-CN" altLang="en-US" sz="1800" kern="1200" dirty="0">
                          <a:solidFill>
                            <a:schemeClr val="tx1"/>
                          </a:solidFill>
                          <a:effectLst/>
                          <a:latin typeface="微软雅黑" panose="020B0503020204020204" pitchFamily="34" charset="-122"/>
                          <a:ea typeface="微软雅黑" panose="020B0503020204020204" pitchFamily="34" charset="-122"/>
                          <a:cs typeface="+mn-cs"/>
                        </a:rPr>
                        <a:t>标志</a:t>
                      </a:r>
                      <a:r>
                        <a:rPr lang="en-US" altLang="zh-CN" sz="180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800" kern="1200" dirty="0">
                          <a:solidFill>
                            <a:schemeClr val="tx1"/>
                          </a:solidFill>
                          <a:effectLst/>
                          <a:latin typeface="微软雅黑" panose="020B0503020204020204" pitchFamily="34" charset="-122"/>
                          <a:ea typeface="微软雅黑" panose="020B0503020204020204" pitchFamily="34" charset="-122"/>
                          <a:cs typeface="+mn-cs"/>
                        </a:rPr>
                        <a:t>输出最小宽度</a:t>
                      </a:r>
                      <a:r>
                        <a:rPr lang="en-US" altLang="zh-CN" sz="180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800" kern="1200" dirty="0">
                          <a:solidFill>
                            <a:schemeClr val="tx1"/>
                          </a:solidFill>
                          <a:effectLst/>
                          <a:latin typeface="微软雅黑" panose="020B0503020204020204" pitchFamily="34" charset="-122"/>
                          <a:ea typeface="微软雅黑" panose="020B0503020204020204" pitchFamily="34" charset="-122"/>
                          <a:cs typeface="+mn-cs"/>
                        </a:rPr>
                        <a:t>精度</a:t>
                      </a:r>
                      <a:r>
                        <a:rPr lang="en-US" altLang="zh-CN" sz="180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800" kern="1200" dirty="0">
                          <a:solidFill>
                            <a:schemeClr val="tx1"/>
                          </a:solidFill>
                          <a:effectLst/>
                          <a:latin typeface="微软雅黑" panose="020B0503020204020204" pitchFamily="34" charset="-122"/>
                          <a:ea typeface="微软雅黑" panose="020B0503020204020204" pitchFamily="34" charset="-122"/>
                          <a:cs typeface="+mn-cs"/>
                        </a:rPr>
                        <a:t>长度</a:t>
                      </a:r>
                      <a:r>
                        <a:rPr lang="en-US" altLang="zh-CN" sz="180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800" kern="1200" dirty="0">
                          <a:solidFill>
                            <a:schemeClr val="tx1"/>
                          </a:solidFill>
                          <a:effectLst/>
                          <a:latin typeface="微软雅黑" panose="020B0503020204020204" pitchFamily="34" charset="-122"/>
                          <a:ea typeface="微软雅黑" panose="020B0503020204020204" pitchFamily="34" charset="-122"/>
                          <a:cs typeface="+mn-cs"/>
                        </a:rPr>
                        <a:t>类型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微软雅黑" panose="020B0503020204020204" pitchFamily="34" charset="-122"/>
                          <a:ea typeface="微软雅黑" panose="020B0503020204020204" pitchFamily="34" charset="-122"/>
                        </a:rPr>
                        <a:t>%[flag]type</a:t>
                      </a:r>
                      <a:endParaRPr lang="zh-CN" altLang="en-US" sz="18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微软雅黑" panose="020B0503020204020204" pitchFamily="34" charset="-122"/>
                          <a:ea typeface="微软雅黑" panose="020B0503020204020204" pitchFamily="34" charset="-122"/>
                        </a:rPr>
                        <a:t>读入的项目数</a:t>
                      </a:r>
                      <a:endParaRPr lang="zh-CN" altLang="en-US" sz="1800" kern="1200" dirty="0">
                        <a:solidFill>
                          <a:schemeClr val="tx1"/>
                        </a:solidFill>
                        <a:effectLst/>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微软雅黑" panose="020B0503020204020204" pitchFamily="34" charset="-122"/>
                          <a:ea typeface="微软雅黑" panose="020B0503020204020204" pitchFamily="34" charset="-122"/>
                        </a:rPr>
                        <a:t>输出的字符数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marL="0" algn="ctr" defTabSz="914400" rtl="0" eaLnBrk="1" latinLnBrk="0" hangingPunct="1"/>
                      <a:r>
                        <a:rPr lang="zh-CN" altLang="en-US" sz="1800" kern="1200" dirty="0">
                          <a:solidFill>
                            <a:schemeClr val="tx1"/>
                          </a:solidFill>
                          <a:effectLst/>
                          <a:latin typeface="微软雅黑" panose="020B0503020204020204" pitchFamily="34" charset="-122"/>
                          <a:ea typeface="微软雅黑" panose="020B0503020204020204" pitchFamily="34" charset="-122"/>
                          <a:cs typeface="+mn-cs"/>
                        </a:rPr>
                        <a:t>变量</a:t>
                      </a:r>
                      <a:r>
                        <a:rPr lang="en-US" altLang="zh-CN" sz="180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800" kern="1200" dirty="0">
                          <a:solidFill>
                            <a:schemeClr val="tx1"/>
                          </a:solidFill>
                          <a:effectLst/>
                          <a:latin typeface="微软雅黑" panose="020B0503020204020204" pitchFamily="34" charset="-122"/>
                          <a:ea typeface="微软雅黑" panose="020B0503020204020204" pitchFamily="34" charset="-122"/>
                          <a:cs typeface="+mn-cs"/>
                        </a:rPr>
                        <a:t>常量</a:t>
                      </a:r>
                      <a:r>
                        <a:rPr lang="en-US" altLang="zh-CN" sz="180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800" kern="1200" dirty="0">
                          <a:solidFill>
                            <a:schemeClr val="tx1"/>
                          </a:solidFill>
                          <a:effectLst/>
                          <a:latin typeface="微软雅黑" panose="020B0503020204020204" pitchFamily="34" charset="-122"/>
                          <a:ea typeface="微软雅黑" panose="020B0503020204020204" pitchFamily="34" charset="-122"/>
                          <a:cs typeface="+mn-cs"/>
                        </a:rPr>
                        <a:t>表达式的列表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kern="1200" dirty="0">
                          <a:solidFill>
                            <a:schemeClr val="tx1"/>
                          </a:solidFill>
                          <a:effectLst/>
                          <a:latin typeface="微软雅黑" panose="020B0503020204020204" pitchFamily="34" charset="-122"/>
                          <a:ea typeface="微软雅黑" panose="020B0503020204020204" pitchFamily="34" charset="-122"/>
                          <a:cs typeface="+mn-cs"/>
                        </a:rPr>
                        <a:t>地址列表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
        <p:nvSpPr>
          <p:cNvPr id="8" name="Content Placeholder 7"/>
          <p:cNvSpPr>
            <a:spLocks noGrp="1"/>
          </p:cNvSpPr>
          <p:nvPr>
            <p:ph idx="1"/>
          </p:nvPr>
        </p:nvSpPr>
        <p:spPr>
          <a:xfrm>
            <a:off x="377371" y="3335137"/>
            <a:ext cx="8403771" cy="2977151"/>
          </a:xfrm>
        </p:spPr>
        <p:txBody>
          <a:bodyPr>
            <a:normAutofit fontScale="92500" lnSpcReduction="20000"/>
          </a:bodyPr>
          <a:lstStyle/>
          <a:p>
            <a:r>
              <a:rPr lang="en-US" altLang="zh-CN" dirty="0" err="1"/>
              <a:t>printf</a:t>
            </a:r>
            <a:r>
              <a:rPr lang="zh-CN" altLang="en-US" dirty="0"/>
              <a:t>和</a:t>
            </a:r>
            <a:r>
              <a:rPr lang="en-US" altLang="zh-CN" dirty="0" err="1"/>
              <a:t>scanf</a:t>
            </a:r>
            <a:r>
              <a:rPr lang="zh-CN" altLang="en-US" dirty="0"/>
              <a:t>格式类似，但存在微小差异</a:t>
            </a:r>
            <a:endParaRPr lang="en-US" altLang="zh-CN" dirty="0"/>
          </a:p>
          <a:p>
            <a:pPr lvl="1"/>
            <a:r>
              <a:rPr lang="en-US" altLang="zh-CN" dirty="0" err="1"/>
              <a:t>scanf</a:t>
            </a:r>
            <a:r>
              <a:rPr lang="zh-CN" altLang="en-US" dirty="0"/>
              <a:t>的参数列表是地址</a:t>
            </a:r>
            <a:endParaRPr lang="en-US" altLang="zh-CN" dirty="0"/>
          </a:p>
          <a:p>
            <a:pPr lvl="1"/>
            <a:r>
              <a:rPr lang="en-US" altLang="zh-CN" dirty="0" err="1"/>
              <a:t>scanf</a:t>
            </a:r>
            <a:r>
              <a:rPr lang="zh-CN" altLang="en-US" dirty="0"/>
              <a:t>无法规定精度、长度等信息</a:t>
            </a:r>
            <a:endParaRPr lang="en-US" altLang="zh-CN" dirty="0"/>
          </a:p>
          <a:p>
            <a:pPr lvl="1"/>
            <a:r>
              <a:rPr lang="zh-CN" altLang="en-US" dirty="0"/>
              <a:t>格式化字符*的用法不同</a:t>
            </a:r>
            <a:endParaRPr lang="en-US" altLang="zh-CN" dirty="0"/>
          </a:p>
          <a:p>
            <a:r>
              <a:rPr lang="en-US" altLang="zh-CN" dirty="0" err="1"/>
              <a:t>scanf</a:t>
            </a:r>
            <a:r>
              <a:rPr lang="zh-CN" altLang="en-US" dirty="0"/>
              <a:t>是格式化输入函数，非常容易出错</a:t>
            </a:r>
            <a:endParaRPr lang="en-US" altLang="zh-CN" dirty="0"/>
          </a:p>
          <a:p>
            <a:pPr lvl="1"/>
            <a:r>
              <a:rPr lang="zh-CN" altLang="en-US" dirty="0"/>
              <a:t>非字符忽略空白，字符不忽略空白</a:t>
            </a:r>
            <a:endParaRPr lang="en-US" altLang="zh-CN" dirty="0"/>
          </a:p>
          <a:p>
            <a:pPr lvl="1"/>
            <a:r>
              <a:rPr lang="zh-CN" altLang="en-US" dirty="0"/>
              <a:t>普通字符必须严格匹配</a:t>
            </a:r>
            <a:endParaRPr lang="en-US" altLang="zh-CN" dirty="0"/>
          </a:p>
          <a:p>
            <a:pPr lvl="1"/>
            <a:r>
              <a:rPr lang="zh-CN" altLang="en-US" dirty="0"/>
              <a:t>建议在</a:t>
            </a:r>
            <a:r>
              <a:rPr lang="en-US" altLang="zh-CN" dirty="0" err="1"/>
              <a:t>scanf</a:t>
            </a:r>
            <a:r>
              <a:rPr lang="zh-CN" altLang="en-US" dirty="0"/>
              <a:t>中不要使用普通字符</a:t>
            </a:r>
          </a:p>
          <a:p>
            <a:pPr marL="993775" lvl="4" indent="-536575">
              <a:lnSpc>
                <a:spcPct val="110000"/>
              </a:lnSpc>
              <a:spcBef>
                <a:spcPts val="1000"/>
              </a:spcBef>
              <a:buClr>
                <a:schemeClr val="tx1"/>
              </a:buClr>
              <a:buFont typeface="Wingdings" panose="05000000000000000000" pitchFamily="2" charset="2"/>
              <a:buChar char="p"/>
            </a:pPr>
            <a:endParaRPr lang="zh-CN" altLang="en-US" sz="2400" dirty="0"/>
          </a:p>
          <a:p>
            <a:endParaRPr lang="zh-CN" altLang="en-US" dirty="0"/>
          </a:p>
          <a:p>
            <a:endParaRPr lang="zh-CN" altLang="en-US" dirty="0"/>
          </a:p>
        </p:txBody>
      </p:sp>
    </p:spTree>
    <p:extLst>
      <p:ext uri="{BB962C8B-B14F-4D97-AF65-F5344CB8AC3E}">
        <p14:creationId xmlns:p14="http://schemas.microsoft.com/office/powerpoint/2010/main" val="4854459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p:cNvSpPr>
            <a:spLocks noGrp="1" noChangeArrowheads="1"/>
          </p:cNvSpPr>
          <p:nvPr>
            <p:ph idx="1"/>
          </p:nvPr>
        </p:nvSpPr>
        <p:spPr/>
        <p:txBody>
          <a:bodyPr/>
          <a:lstStyle/>
          <a:p>
            <a:r>
              <a:rPr lang="zh-CN" altLang="zh-CN" dirty="0">
                <a:sym typeface="Symbol" panose="05050102010706020507" pitchFamily="18" charset="2"/>
              </a:rPr>
              <a:t>程序举例</a:t>
            </a:r>
            <a:r>
              <a:rPr lang="zh-CN" altLang="en-US" dirty="0">
                <a:sym typeface="Symbol" panose="05050102010706020507" pitchFamily="18" charset="2"/>
              </a:rPr>
              <a:t>：输入三角形边长，求面积</a:t>
            </a:r>
          </a:p>
          <a:p>
            <a:endParaRPr lang="zh-CN" altLang="zh-CN" dirty="0">
              <a:sym typeface="Symbol" panose="05050102010706020507" pitchFamily="18" charset="2"/>
            </a:endParaRPr>
          </a:p>
        </p:txBody>
      </p:sp>
      <p:sp>
        <p:nvSpPr>
          <p:cNvPr id="2" name="Title 1"/>
          <p:cNvSpPr>
            <a:spLocks noGrp="1"/>
          </p:cNvSpPr>
          <p:nvPr>
            <p:ph type="title"/>
          </p:nvPr>
        </p:nvSpPr>
        <p:spPr/>
        <p:txBody>
          <a:bodyPr/>
          <a:lstStyle/>
          <a:p>
            <a:r>
              <a:rPr lang="en-US" altLang="zh-CN" dirty="0"/>
              <a:t>3.3 </a:t>
            </a:r>
            <a:r>
              <a:rPr lang="zh-CN" altLang="en-US" dirty="0"/>
              <a:t>程序练习</a:t>
            </a:r>
          </a:p>
        </p:txBody>
      </p:sp>
      <p:sp>
        <p:nvSpPr>
          <p:cNvPr id="18439" name="Text Box 7"/>
          <p:cNvSpPr txBox="1">
            <a:spLocks noChangeArrowheads="1"/>
          </p:cNvSpPr>
          <p:nvPr/>
        </p:nvSpPr>
        <p:spPr bwMode="auto">
          <a:xfrm>
            <a:off x="310604" y="1908823"/>
            <a:ext cx="8623663" cy="4187942"/>
          </a:xfrm>
          <a:prstGeom prst="rect">
            <a:avLst/>
          </a:prstGeom>
          <a:solidFill>
            <a:schemeClr val="accent6">
              <a:lumMod val="40000"/>
              <a:lumOff val="60000"/>
            </a:schemeClr>
          </a:solidFill>
          <a:ln>
            <a:noFill/>
          </a:ln>
        </p:spPr>
        <p:txBody>
          <a:bodyPr wrap="square" lIns="90000" tIns="46800" rIns="90000" bIns="46800" anchor="ctr">
            <a:spAutoFit/>
          </a:bodyPr>
          <a:lstStyle>
            <a:defPPr>
              <a:defRPr lang="zh-CN"/>
            </a:defPPr>
            <a:lvl5pPr marL="93663" lvl="4"/>
          </a:lstStyle>
          <a:p>
            <a:r>
              <a:rPr lang="en-US" altLang="zh-CN" sz="1400" dirty="0">
                <a:solidFill>
                  <a:srgbClr val="643820"/>
                </a:solidFill>
                <a:latin typeface="Menlo" panose="020B0609030804020204" pitchFamily="49" charset="0"/>
              </a:rPr>
              <a:t>#include </a:t>
            </a:r>
            <a:r>
              <a:rPr lang="en-US" altLang="zh-CN" sz="1400" dirty="0">
                <a:solidFill>
                  <a:srgbClr val="C41A16"/>
                </a:solidFill>
                <a:latin typeface="Menlo" panose="020B0609030804020204" pitchFamily="49" charset="0"/>
              </a:rPr>
              <a:t>&lt;</a:t>
            </a:r>
            <a:r>
              <a:rPr lang="en-US" altLang="zh-CN" sz="1400" dirty="0" err="1">
                <a:solidFill>
                  <a:srgbClr val="C41A16"/>
                </a:solidFill>
                <a:latin typeface="Menlo" panose="020B0609030804020204" pitchFamily="49" charset="0"/>
              </a:rPr>
              <a:t>math.h</a:t>
            </a:r>
            <a:r>
              <a:rPr lang="en-US" altLang="zh-CN" sz="1400" dirty="0">
                <a:solidFill>
                  <a:srgbClr val="C41A16"/>
                </a:solidFill>
                <a:latin typeface="Menlo" panose="020B0609030804020204" pitchFamily="49" charset="0"/>
              </a:rPr>
              <a:t>&gt;</a:t>
            </a:r>
            <a:endParaRPr lang="en-US" altLang="zh-CN" sz="1400" dirty="0">
              <a:solidFill>
                <a:srgbClr val="643820"/>
              </a:solidFill>
              <a:latin typeface="Menlo" panose="020B0609030804020204" pitchFamily="49" charset="0"/>
            </a:endParaRPr>
          </a:p>
          <a:p>
            <a:r>
              <a:rPr lang="en-US" altLang="zh-CN" sz="1400" dirty="0">
                <a:solidFill>
                  <a:srgbClr val="643820"/>
                </a:solidFill>
                <a:latin typeface="Menlo" panose="020B0609030804020204" pitchFamily="49" charset="0"/>
              </a:rPr>
              <a:t>#include </a:t>
            </a:r>
            <a:r>
              <a:rPr lang="en-US" altLang="zh-CN" sz="1400" dirty="0">
                <a:solidFill>
                  <a:srgbClr val="C41A16"/>
                </a:solidFill>
                <a:latin typeface="Menlo" panose="020B0609030804020204" pitchFamily="49" charset="0"/>
              </a:rPr>
              <a:t>&lt;</a:t>
            </a:r>
            <a:r>
              <a:rPr lang="en-US" altLang="zh-CN" sz="1400" dirty="0" err="1">
                <a:solidFill>
                  <a:srgbClr val="C41A16"/>
                </a:solidFill>
                <a:latin typeface="Menlo" panose="020B0609030804020204" pitchFamily="49" charset="0"/>
              </a:rPr>
              <a:t>stdio.h</a:t>
            </a:r>
            <a:r>
              <a:rPr lang="en-US" altLang="zh-CN" sz="1400" dirty="0">
                <a:solidFill>
                  <a:srgbClr val="C41A16"/>
                </a:solidFill>
                <a:latin typeface="Menlo" panose="020B0609030804020204" pitchFamily="49" charset="0"/>
              </a:rPr>
              <a:t>&gt;</a:t>
            </a:r>
            <a:endParaRPr lang="en-US" altLang="zh-CN" sz="1400" dirty="0">
              <a:solidFill>
                <a:srgbClr val="643820"/>
              </a:solidFill>
              <a:latin typeface="Menlo" panose="020B0609030804020204" pitchFamily="49" charset="0"/>
            </a:endParaRPr>
          </a:p>
          <a:p>
            <a:r>
              <a:rPr lang="en-US" altLang="zh-CN" sz="1400" dirty="0" err="1">
                <a:solidFill>
                  <a:srgbClr val="AA0D91"/>
                </a:solidFill>
                <a:latin typeface="Menlo" panose="020B0609030804020204" pitchFamily="49" charset="0"/>
              </a:rPr>
              <a:t>int</a:t>
            </a:r>
            <a:r>
              <a:rPr lang="en-US" altLang="zh-CN" sz="1400" dirty="0">
                <a:solidFill>
                  <a:srgbClr val="000000"/>
                </a:solidFill>
                <a:latin typeface="Menlo" panose="020B0609030804020204" pitchFamily="49" charset="0"/>
              </a:rPr>
              <a:t> main(</a:t>
            </a:r>
            <a:r>
              <a:rPr lang="en-US" altLang="zh-CN" sz="1400" dirty="0" err="1">
                <a:solidFill>
                  <a:srgbClr val="AA0D91"/>
                </a:solidFill>
                <a:latin typeface="Menlo" panose="020B0609030804020204" pitchFamily="49" charset="0"/>
              </a:rPr>
              <a:t>int</a:t>
            </a:r>
            <a:r>
              <a:rPr lang="en-US" altLang="zh-CN" sz="1400" dirty="0">
                <a:solidFill>
                  <a:srgbClr val="000000"/>
                </a:solidFill>
                <a:latin typeface="Menlo" panose="020B0609030804020204" pitchFamily="49" charset="0"/>
              </a:rPr>
              <a:t> </a:t>
            </a:r>
            <a:r>
              <a:rPr lang="en-US" altLang="zh-CN" sz="1400" dirty="0" err="1">
                <a:solidFill>
                  <a:srgbClr val="000000"/>
                </a:solidFill>
                <a:latin typeface="Menlo" panose="020B0609030804020204" pitchFamily="49" charset="0"/>
              </a:rPr>
              <a:t>argc</a:t>
            </a:r>
            <a:r>
              <a:rPr lang="en-US" altLang="zh-CN" sz="1400" dirty="0">
                <a:solidFill>
                  <a:srgbClr val="000000"/>
                </a:solidFill>
                <a:latin typeface="Menlo" panose="020B0609030804020204" pitchFamily="49" charset="0"/>
              </a:rPr>
              <a:t>, </a:t>
            </a:r>
            <a:r>
              <a:rPr lang="en-US" altLang="zh-CN" sz="1400" dirty="0">
                <a:solidFill>
                  <a:srgbClr val="AA0D91"/>
                </a:solidFill>
                <a:latin typeface="Menlo" panose="020B0609030804020204" pitchFamily="49" charset="0"/>
              </a:rPr>
              <a:t>char</a:t>
            </a:r>
            <a:r>
              <a:rPr lang="en-US" altLang="zh-CN" sz="1400" dirty="0">
                <a:solidFill>
                  <a:srgbClr val="000000"/>
                </a:solidFill>
                <a:latin typeface="Menlo" panose="020B0609030804020204" pitchFamily="49" charset="0"/>
              </a:rPr>
              <a:t>* </a:t>
            </a:r>
            <a:r>
              <a:rPr lang="en-US" altLang="zh-CN" sz="1400" dirty="0" err="1">
                <a:solidFill>
                  <a:srgbClr val="000000"/>
                </a:solidFill>
                <a:latin typeface="Menlo" panose="020B0609030804020204" pitchFamily="49" charset="0"/>
              </a:rPr>
              <a:t>argv</a:t>
            </a:r>
            <a:r>
              <a:rPr lang="en-US" altLang="zh-CN" sz="1400" dirty="0">
                <a:solidFill>
                  <a:srgbClr val="000000"/>
                </a:solidFill>
                <a:latin typeface="Menlo" panose="020B0609030804020204" pitchFamily="49" charset="0"/>
              </a:rPr>
              <a:t>[])</a:t>
            </a:r>
          </a:p>
          <a:p>
            <a:r>
              <a:rPr lang="en-US" altLang="zh-CN" sz="1400" dirty="0">
                <a:solidFill>
                  <a:srgbClr val="000000"/>
                </a:solidFill>
                <a:latin typeface="Menlo" panose="020B0609030804020204" pitchFamily="49" charset="0"/>
              </a:rPr>
              <a:t>{</a:t>
            </a:r>
          </a:p>
          <a:p>
            <a:r>
              <a:rPr lang="en-US" altLang="zh-CN" sz="1400" dirty="0">
                <a:solidFill>
                  <a:srgbClr val="000000"/>
                </a:solidFill>
                <a:latin typeface="Menlo" panose="020B0609030804020204" pitchFamily="49" charset="0"/>
              </a:rPr>
              <a:t>    </a:t>
            </a:r>
            <a:r>
              <a:rPr lang="en-US" altLang="zh-CN" sz="1400" dirty="0">
                <a:solidFill>
                  <a:srgbClr val="007400"/>
                </a:solidFill>
                <a:latin typeface="Menlo" panose="020B0609030804020204" pitchFamily="49" charset="0"/>
              </a:rPr>
              <a:t>//2.1.8 </a:t>
            </a:r>
            <a:r>
              <a:rPr lang="zh-CN" altLang="en-US" sz="1400" dirty="0">
                <a:solidFill>
                  <a:srgbClr val="007400"/>
                </a:solidFill>
                <a:latin typeface="Menlo" panose="020B0609030804020204" pitchFamily="49" charset="0"/>
              </a:rPr>
              <a:t>一次只声明、定义一个变量</a:t>
            </a:r>
          </a:p>
          <a:p>
            <a:r>
              <a:rPr lang="zh-CN" altLang="en-US" sz="1400" dirty="0">
                <a:solidFill>
                  <a:srgbClr val="000000"/>
                </a:solidFill>
                <a:latin typeface="Menlo" panose="020B0609030804020204" pitchFamily="49" charset="0"/>
              </a:rPr>
              <a:t>    </a:t>
            </a:r>
            <a:r>
              <a:rPr lang="en-US" altLang="zh-CN" sz="1400" dirty="0">
                <a:solidFill>
                  <a:srgbClr val="AA0D91"/>
                </a:solidFill>
                <a:latin typeface="Menlo" panose="020B0609030804020204" pitchFamily="49" charset="0"/>
              </a:rPr>
              <a:t>float</a:t>
            </a:r>
            <a:r>
              <a:rPr lang="en-US" altLang="zh-CN" sz="1400" dirty="0">
                <a:solidFill>
                  <a:srgbClr val="000000"/>
                </a:solidFill>
                <a:latin typeface="Menlo" panose="020B0609030804020204" pitchFamily="49" charset="0"/>
              </a:rPr>
              <a:t> a</a:t>
            </a:r>
            <a:r>
              <a:rPr lang="zh-CN" altLang="en-US" sz="1400" dirty="0">
                <a:solidFill>
                  <a:srgbClr val="000000"/>
                </a:solidFill>
                <a:latin typeface="Menlo" panose="020B0609030804020204" pitchFamily="49" charset="0"/>
              </a:rPr>
              <a:t> </a:t>
            </a:r>
            <a:r>
              <a:rPr lang="en-US" altLang="zh-CN" sz="1400" dirty="0">
                <a:solidFill>
                  <a:srgbClr val="000000"/>
                </a:solidFill>
                <a:latin typeface="Menlo" panose="020B0609030804020204" pitchFamily="49" charset="0"/>
              </a:rPr>
              <a:t>=</a:t>
            </a:r>
            <a:r>
              <a:rPr lang="zh-CN" altLang="en-US" sz="1400" dirty="0">
                <a:solidFill>
                  <a:srgbClr val="000000"/>
                </a:solidFill>
                <a:latin typeface="Menlo" panose="020B0609030804020204" pitchFamily="49" charset="0"/>
              </a:rPr>
              <a:t> </a:t>
            </a:r>
            <a:r>
              <a:rPr lang="en-US" altLang="zh-CN" sz="1400" dirty="0">
                <a:solidFill>
                  <a:srgbClr val="1C00CF"/>
                </a:solidFill>
                <a:latin typeface="Menlo" panose="020B0609030804020204" pitchFamily="49" charset="0"/>
              </a:rPr>
              <a:t>0.0f</a:t>
            </a:r>
            <a:r>
              <a:rPr lang="en-US" altLang="zh-CN" sz="1400" dirty="0">
                <a:solidFill>
                  <a:srgbClr val="000000"/>
                </a:solidFill>
                <a:latin typeface="Menlo" panose="020B0609030804020204" pitchFamily="49" charset="0"/>
              </a:rPr>
              <a:t>; </a:t>
            </a:r>
          </a:p>
          <a:p>
            <a:r>
              <a:rPr lang="en-US" altLang="zh-CN" sz="1400" dirty="0">
                <a:solidFill>
                  <a:srgbClr val="000000"/>
                </a:solidFill>
                <a:latin typeface="Menlo" panose="020B0609030804020204" pitchFamily="49" charset="0"/>
              </a:rPr>
              <a:t>    </a:t>
            </a:r>
            <a:r>
              <a:rPr lang="en-US" altLang="zh-CN" sz="1400" dirty="0">
                <a:solidFill>
                  <a:srgbClr val="AA0D91"/>
                </a:solidFill>
                <a:latin typeface="Menlo" panose="020B0609030804020204" pitchFamily="49" charset="0"/>
              </a:rPr>
              <a:t>float</a:t>
            </a:r>
            <a:r>
              <a:rPr lang="en-US" altLang="zh-CN" sz="1400" dirty="0">
                <a:solidFill>
                  <a:srgbClr val="000000"/>
                </a:solidFill>
                <a:latin typeface="Menlo" panose="020B0609030804020204" pitchFamily="49" charset="0"/>
              </a:rPr>
              <a:t> b</a:t>
            </a:r>
            <a:r>
              <a:rPr lang="zh-CN" altLang="en-US" sz="1400" dirty="0">
                <a:solidFill>
                  <a:srgbClr val="000000"/>
                </a:solidFill>
                <a:latin typeface="Menlo" panose="020B0609030804020204" pitchFamily="49" charset="0"/>
              </a:rPr>
              <a:t> </a:t>
            </a:r>
            <a:r>
              <a:rPr lang="en-US" altLang="zh-CN" sz="1400" dirty="0">
                <a:solidFill>
                  <a:srgbClr val="000000"/>
                </a:solidFill>
                <a:latin typeface="Menlo" panose="020B0609030804020204" pitchFamily="49" charset="0"/>
              </a:rPr>
              <a:t>=</a:t>
            </a:r>
            <a:r>
              <a:rPr lang="zh-CN" altLang="en-US" sz="1400" dirty="0">
                <a:solidFill>
                  <a:srgbClr val="000000"/>
                </a:solidFill>
                <a:latin typeface="Menlo" panose="020B0609030804020204" pitchFamily="49" charset="0"/>
              </a:rPr>
              <a:t> </a:t>
            </a:r>
            <a:r>
              <a:rPr lang="en-US" altLang="zh-CN" sz="1400" dirty="0">
                <a:solidFill>
                  <a:srgbClr val="1C00CF"/>
                </a:solidFill>
                <a:latin typeface="Menlo" panose="020B0609030804020204" pitchFamily="49" charset="0"/>
              </a:rPr>
              <a:t>0.0f</a:t>
            </a:r>
            <a:r>
              <a:rPr lang="en-US" altLang="zh-CN" sz="1400" dirty="0">
                <a:solidFill>
                  <a:srgbClr val="000000"/>
                </a:solidFill>
                <a:latin typeface="Menlo" panose="020B0609030804020204" pitchFamily="49" charset="0"/>
              </a:rPr>
              <a:t>;</a:t>
            </a:r>
          </a:p>
          <a:p>
            <a:r>
              <a:rPr lang="en-US" altLang="zh-CN" sz="1400" dirty="0">
                <a:solidFill>
                  <a:srgbClr val="000000"/>
                </a:solidFill>
                <a:latin typeface="Menlo" panose="020B0609030804020204" pitchFamily="49" charset="0"/>
              </a:rPr>
              <a:t>    </a:t>
            </a:r>
            <a:r>
              <a:rPr lang="en-US" altLang="zh-CN" sz="1400" dirty="0">
                <a:solidFill>
                  <a:srgbClr val="AA0D91"/>
                </a:solidFill>
                <a:latin typeface="Menlo" panose="020B0609030804020204" pitchFamily="49" charset="0"/>
              </a:rPr>
              <a:t>float</a:t>
            </a:r>
            <a:r>
              <a:rPr lang="en-US" altLang="zh-CN" sz="1400" dirty="0">
                <a:solidFill>
                  <a:srgbClr val="000000"/>
                </a:solidFill>
                <a:latin typeface="Menlo" panose="020B0609030804020204" pitchFamily="49" charset="0"/>
              </a:rPr>
              <a:t> c</a:t>
            </a:r>
            <a:r>
              <a:rPr lang="zh-CN" altLang="en-US" sz="1400" dirty="0">
                <a:solidFill>
                  <a:srgbClr val="000000"/>
                </a:solidFill>
                <a:latin typeface="Menlo" panose="020B0609030804020204" pitchFamily="49" charset="0"/>
              </a:rPr>
              <a:t> </a:t>
            </a:r>
            <a:r>
              <a:rPr lang="en-US" altLang="zh-CN" sz="1400" dirty="0">
                <a:solidFill>
                  <a:srgbClr val="000000"/>
                </a:solidFill>
                <a:latin typeface="Menlo" panose="020B0609030804020204" pitchFamily="49" charset="0"/>
              </a:rPr>
              <a:t>=</a:t>
            </a:r>
            <a:r>
              <a:rPr lang="zh-CN" altLang="en-US" sz="1400" dirty="0">
                <a:solidFill>
                  <a:srgbClr val="000000"/>
                </a:solidFill>
                <a:latin typeface="Menlo" panose="020B0609030804020204" pitchFamily="49" charset="0"/>
              </a:rPr>
              <a:t> </a:t>
            </a:r>
            <a:r>
              <a:rPr lang="en-US" altLang="zh-CN" sz="1400" dirty="0">
                <a:solidFill>
                  <a:srgbClr val="1C00CF"/>
                </a:solidFill>
                <a:latin typeface="Menlo" panose="020B0609030804020204" pitchFamily="49" charset="0"/>
              </a:rPr>
              <a:t>0.0f</a:t>
            </a:r>
            <a:r>
              <a:rPr lang="en-US" altLang="zh-CN" sz="1400" dirty="0">
                <a:solidFill>
                  <a:srgbClr val="000000"/>
                </a:solidFill>
                <a:latin typeface="Menlo" panose="020B0609030804020204" pitchFamily="49" charset="0"/>
              </a:rPr>
              <a:t>;</a:t>
            </a:r>
          </a:p>
          <a:p>
            <a:r>
              <a:rPr lang="en-US" altLang="zh-CN" sz="1400" dirty="0">
                <a:solidFill>
                  <a:srgbClr val="000000"/>
                </a:solidFill>
                <a:latin typeface="Menlo" panose="020B0609030804020204" pitchFamily="49" charset="0"/>
              </a:rPr>
              <a:t>    </a:t>
            </a:r>
            <a:r>
              <a:rPr lang="en-US" altLang="zh-CN" sz="1400" dirty="0">
                <a:solidFill>
                  <a:srgbClr val="AA0D91"/>
                </a:solidFill>
                <a:latin typeface="Menlo" panose="020B0609030804020204" pitchFamily="49" charset="0"/>
              </a:rPr>
              <a:t>float</a:t>
            </a:r>
            <a:r>
              <a:rPr lang="en-US" altLang="zh-CN" sz="1400" dirty="0">
                <a:solidFill>
                  <a:srgbClr val="000000"/>
                </a:solidFill>
                <a:latin typeface="Menlo" panose="020B0609030804020204" pitchFamily="49" charset="0"/>
              </a:rPr>
              <a:t> s</a:t>
            </a:r>
            <a:r>
              <a:rPr lang="zh-CN" altLang="en-US" sz="1400" dirty="0">
                <a:solidFill>
                  <a:srgbClr val="000000"/>
                </a:solidFill>
                <a:latin typeface="Menlo" panose="020B0609030804020204" pitchFamily="49" charset="0"/>
              </a:rPr>
              <a:t> </a:t>
            </a:r>
            <a:r>
              <a:rPr lang="en-US" altLang="zh-CN" sz="1400" dirty="0">
                <a:solidFill>
                  <a:srgbClr val="000000"/>
                </a:solidFill>
                <a:latin typeface="Menlo" panose="020B0609030804020204" pitchFamily="49" charset="0"/>
              </a:rPr>
              <a:t>=</a:t>
            </a:r>
            <a:r>
              <a:rPr lang="zh-CN" altLang="en-US" sz="1400" dirty="0">
                <a:solidFill>
                  <a:srgbClr val="000000"/>
                </a:solidFill>
                <a:latin typeface="Menlo" panose="020B0609030804020204" pitchFamily="49" charset="0"/>
              </a:rPr>
              <a:t> </a:t>
            </a:r>
            <a:r>
              <a:rPr lang="en-US" altLang="zh-CN" sz="1400" dirty="0">
                <a:solidFill>
                  <a:srgbClr val="1C00CF"/>
                </a:solidFill>
                <a:latin typeface="Menlo" panose="020B0609030804020204" pitchFamily="49" charset="0"/>
              </a:rPr>
              <a:t>0.0f</a:t>
            </a:r>
            <a:r>
              <a:rPr lang="en-US" altLang="zh-CN" sz="1400" dirty="0">
                <a:solidFill>
                  <a:srgbClr val="000000"/>
                </a:solidFill>
                <a:latin typeface="Menlo" panose="020B0609030804020204" pitchFamily="49" charset="0"/>
              </a:rPr>
              <a:t>;</a:t>
            </a:r>
          </a:p>
          <a:p>
            <a:r>
              <a:rPr lang="en-US" altLang="zh-CN" sz="1400" dirty="0">
                <a:solidFill>
                  <a:srgbClr val="000000"/>
                </a:solidFill>
                <a:latin typeface="Menlo" panose="020B0609030804020204" pitchFamily="49" charset="0"/>
              </a:rPr>
              <a:t>    </a:t>
            </a:r>
            <a:r>
              <a:rPr lang="en-US" altLang="zh-CN" sz="1400" dirty="0">
                <a:solidFill>
                  <a:srgbClr val="AA0D91"/>
                </a:solidFill>
                <a:latin typeface="Menlo" panose="020B0609030804020204" pitchFamily="49" charset="0"/>
              </a:rPr>
              <a:t>float</a:t>
            </a:r>
            <a:r>
              <a:rPr lang="en-US" altLang="zh-CN" sz="1400" dirty="0">
                <a:solidFill>
                  <a:srgbClr val="000000"/>
                </a:solidFill>
                <a:latin typeface="Menlo" panose="020B0609030804020204" pitchFamily="49" charset="0"/>
              </a:rPr>
              <a:t> area</a:t>
            </a:r>
            <a:r>
              <a:rPr lang="zh-CN" altLang="en-US" sz="1400" dirty="0">
                <a:solidFill>
                  <a:srgbClr val="000000"/>
                </a:solidFill>
                <a:latin typeface="Menlo" panose="020B0609030804020204" pitchFamily="49" charset="0"/>
              </a:rPr>
              <a:t> </a:t>
            </a:r>
            <a:r>
              <a:rPr lang="en-US" altLang="zh-CN" sz="1400" dirty="0">
                <a:solidFill>
                  <a:srgbClr val="000000"/>
                </a:solidFill>
                <a:latin typeface="Menlo" panose="020B0609030804020204" pitchFamily="49" charset="0"/>
              </a:rPr>
              <a:t>=</a:t>
            </a:r>
            <a:r>
              <a:rPr lang="zh-CN" altLang="en-US" sz="1400" dirty="0">
                <a:solidFill>
                  <a:srgbClr val="000000"/>
                </a:solidFill>
                <a:latin typeface="Menlo" panose="020B0609030804020204" pitchFamily="49" charset="0"/>
              </a:rPr>
              <a:t> </a:t>
            </a:r>
            <a:r>
              <a:rPr lang="en-US" altLang="zh-CN" sz="1400" dirty="0">
                <a:solidFill>
                  <a:srgbClr val="1C00CF"/>
                </a:solidFill>
                <a:latin typeface="Menlo" panose="020B0609030804020204" pitchFamily="49" charset="0"/>
              </a:rPr>
              <a:t>0.0f</a:t>
            </a:r>
            <a:r>
              <a:rPr lang="en-US" altLang="zh-CN" sz="1400" dirty="0">
                <a:solidFill>
                  <a:srgbClr val="000000"/>
                </a:solidFill>
                <a:latin typeface="Menlo" panose="020B0609030804020204" pitchFamily="49" charset="0"/>
              </a:rPr>
              <a:t>;</a:t>
            </a:r>
          </a:p>
          <a:p>
            <a:r>
              <a:rPr lang="en-US" altLang="zh-CN" sz="1400" dirty="0">
                <a:solidFill>
                  <a:srgbClr val="000000"/>
                </a:solidFill>
                <a:latin typeface="Menlo" panose="020B0609030804020204" pitchFamily="49" charset="0"/>
              </a:rPr>
              <a:t>    </a:t>
            </a:r>
            <a:r>
              <a:rPr lang="en-US" altLang="zh-CN" sz="1400" dirty="0">
                <a:solidFill>
                  <a:srgbClr val="007400"/>
                </a:solidFill>
                <a:latin typeface="Menlo" panose="020B0609030804020204" pitchFamily="49" charset="0"/>
              </a:rPr>
              <a:t>//2.1.2 </a:t>
            </a:r>
            <a:r>
              <a:rPr lang="zh-CN" altLang="en-US" sz="1400" dirty="0">
                <a:solidFill>
                  <a:srgbClr val="007400"/>
                </a:solidFill>
                <a:latin typeface="Menlo" panose="020B0609030804020204" pitchFamily="49" charset="0"/>
              </a:rPr>
              <a:t>哪里应该使用空格 </a:t>
            </a:r>
            <a:r>
              <a:rPr lang="en-US" altLang="zh-CN" sz="1400" dirty="0">
                <a:solidFill>
                  <a:srgbClr val="007400"/>
                </a:solidFill>
                <a:latin typeface="Menlo" panose="020B0609030804020204" pitchFamily="49" charset="0"/>
              </a:rPr>
              <a:t>&amp;</a:t>
            </a:r>
          </a:p>
          <a:p>
            <a:r>
              <a:rPr lang="zh-CN" altLang="en-US" sz="1400" dirty="0">
                <a:solidFill>
                  <a:srgbClr val="000000"/>
                </a:solidFill>
                <a:latin typeface="Menlo" panose="020B0609030804020204" pitchFamily="49" charset="0"/>
              </a:rPr>
              <a:t>    </a:t>
            </a:r>
            <a:r>
              <a:rPr lang="en-US" altLang="zh-CN" sz="1400" dirty="0">
                <a:solidFill>
                  <a:srgbClr val="007400"/>
                </a:solidFill>
                <a:latin typeface="Menlo" panose="020B0609030804020204" pitchFamily="49" charset="0"/>
              </a:rPr>
              <a:t>//2.1.3 </a:t>
            </a:r>
            <a:r>
              <a:rPr lang="zh-CN" altLang="en-US" sz="1400" dirty="0">
                <a:solidFill>
                  <a:srgbClr val="007400"/>
                </a:solidFill>
                <a:latin typeface="Menlo" panose="020B0609030804020204" pitchFamily="49" charset="0"/>
              </a:rPr>
              <a:t>哪里不应该使用空格</a:t>
            </a:r>
          </a:p>
          <a:p>
            <a:r>
              <a:rPr lang="zh-CN" altLang="en-US" sz="1400" dirty="0">
                <a:solidFill>
                  <a:srgbClr val="000000"/>
                </a:solidFill>
                <a:latin typeface="Menlo" panose="020B0609030804020204" pitchFamily="49" charset="0"/>
              </a:rPr>
              <a:t>    </a:t>
            </a:r>
            <a:r>
              <a:rPr lang="en-US" altLang="zh-CN" sz="1400" dirty="0" err="1">
                <a:solidFill>
                  <a:srgbClr val="2E0D6E"/>
                </a:solidFill>
                <a:latin typeface="Menlo" panose="020B0609030804020204" pitchFamily="49" charset="0"/>
              </a:rPr>
              <a:t>scanf</a:t>
            </a:r>
            <a:r>
              <a:rPr lang="en-US" altLang="zh-CN" sz="1400" dirty="0">
                <a:solidFill>
                  <a:srgbClr val="000000"/>
                </a:solidFill>
                <a:latin typeface="Menlo" panose="020B0609030804020204" pitchFamily="49" charset="0"/>
              </a:rPr>
              <a:t>(</a:t>
            </a:r>
            <a:r>
              <a:rPr lang="en-US" altLang="zh-CN" sz="1400" dirty="0">
                <a:solidFill>
                  <a:srgbClr val="C41A16"/>
                </a:solidFill>
                <a:latin typeface="Menlo" panose="020B0609030804020204" pitchFamily="49" charset="0"/>
              </a:rPr>
              <a:t>"%</a:t>
            </a:r>
            <a:r>
              <a:rPr lang="en-US" altLang="zh-CN" sz="1400" dirty="0" err="1">
                <a:solidFill>
                  <a:srgbClr val="C41A16"/>
                </a:solidFill>
                <a:latin typeface="Menlo" panose="020B0609030804020204" pitchFamily="49" charset="0"/>
              </a:rPr>
              <a:t>f,%f,%f</a:t>
            </a:r>
            <a:r>
              <a:rPr lang="en-US" altLang="zh-CN" sz="1400" dirty="0">
                <a:solidFill>
                  <a:srgbClr val="C41A16"/>
                </a:solidFill>
                <a:latin typeface="Menlo" panose="020B0609030804020204" pitchFamily="49" charset="0"/>
              </a:rPr>
              <a:t>"</a:t>
            </a:r>
            <a:r>
              <a:rPr lang="en-US" altLang="zh-CN" sz="1400" dirty="0">
                <a:solidFill>
                  <a:srgbClr val="000000"/>
                </a:solidFill>
                <a:latin typeface="Menlo" panose="020B0609030804020204" pitchFamily="49" charset="0"/>
              </a:rPr>
              <a:t>, &amp;a, &amp;b, &amp;c);</a:t>
            </a:r>
          </a:p>
          <a:p>
            <a:r>
              <a:rPr lang="en-US" altLang="zh-CN" sz="1400" dirty="0">
                <a:solidFill>
                  <a:srgbClr val="000000"/>
                </a:solidFill>
                <a:latin typeface="Menlo" panose="020B0609030804020204" pitchFamily="49" charset="0"/>
              </a:rPr>
              <a:t>    s = </a:t>
            </a:r>
            <a:r>
              <a:rPr lang="en-US" altLang="zh-CN" sz="1400" dirty="0">
                <a:solidFill>
                  <a:srgbClr val="1C00CF"/>
                </a:solidFill>
                <a:latin typeface="Menlo" panose="020B0609030804020204" pitchFamily="49" charset="0"/>
              </a:rPr>
              <a:t>1.0f</a:t>
            </a:r>
            <a:r>
              <a:rPr lang="en-US" altLang="zh-CN" sz="1400" dirty="0">
                <a:solidFill>
                  <a:srgbClr val="000000"/>
                </a:solidFill>
                <a:latin typeface="Menlo" panose="020B0609030804020204" pitchFamily="49" charset="0"/>
              </a:rPr>
              <a:t> / </a:t>
            </a:r>
            <a:r>
              <a:rPr lang="en-US" altLang="zh-CN" sz="1400" dirty="0">
                <a:solidFill>
                  <a:srgbClr val="1C00CF"/>
                </a:solidFill>
                <a:latin typeface="Menlo" panose="020B0609030804020204" pitchFamily="49" charset="0"/>
              </a:rPr>
              <a:t>2</a:t>
            </a:r>
            <a:r>
              <a:rPr lang="en-US" altLang="zh-CN" sz="1400" dirty="0">
                <a:solidFill>
                  <a:srgbClr val="000000"/>
                </a:solidFill>
                <a:latin typeface="Menlo" panose="020B0609030804020204" pitchFamily="49" charset="0"/>
              </a:rPr>
              <a:t> * (a + b + c);</a:t>
            </a:r>
          </a:p>
          <a:p>
            <a:r>
              <a:rPr lang="en-US" altLang="zh-CN" sz="1400" dirty="0">
                <a:solidFill>
                  <a:srgbClr val="000000"/>
                </a:solidFill>
                <a:latin typeface="Menlo" panose="020B0609030804020204" pitchFamily="49" charset="0"/>
              </a:rPr>
              <a:t>    area = </a:t>
            </a:r>
            <a:r>
              <a:rPr lang="en-US" altLang="zh-CN" sz="1400" dirty="0">
                <a:solidFill>
                  <a:srgbClr val="2E0D6E"/>
                </a:solidFill>
                <a:latin typeface="Menlo" panose="020B0609030804020204" pitchFamily="49" charset="0"/>
              </a:rPr>
              <a:t>sqrt</a:t>
            </a:r>
            <a:r>
              <a:rPr lang="en-US" altLang="zh-CN" sz="1400" dirty="0">
                <a:solidFill>
                  <a:srgbClr val="000000"/>
                </a:solidFill>
                <a:latin typeface="Menlo" panose="020B0609030804020204" pitchFamily="49" charset="0"/>
              </a:rPr>
              <a:t>(s * (s - a) * (s - b) * (s - c));</a:t>
            </a:r>
          </a:p>
          <a:p>
            <a:r>
              <a:rPr lang="en-US" altLang="zh-CN" sz="1400" dirty="0">
                <a:solidFill>
                  <a:srgbClr val="000000"/>
                </a:solidFill>
                <a:latin typeface="Menlo" panose="020B0609030804020204" pitchFamily="49" charset="0"/>
              </a:rPr>
              <a:t>    </a:t>
            </a:r>
            <a:r>
              <a:rPr lang="en-US" altLang="zh-CN" sz="1400" dirty="0" err="1">
                <a:solidFill>
                  <a:srgbClr val="2E0D6E"/>
                </a:solidFill>
                <a:latin typeface="Menlo" panose="020B0609030804020204" pitchFamily="49" charset="0"/>
              </a:rPr>
              <a:t>printf</a:t>
            </a:r>
            <a:r>
              <a:rPr lang="en-US" altLang="zh-CN" sz="1400" dirty="0">
                <a:solidFill>
                  <a:srgbClr val="000000"/>
                </a:solidFill>
                <a:latin typeface="Menlo" panose="020B0609030804020204" pitchFamily="49" charset="0"/>
              </a:rPr>
              <a:t>(</a:t>
            </a:r>
            <a:r>
              <a:rPr lang="en-US" altLang="zh-CN" sz="1400" dirty="0">
                <a:solidFill>
                  <a:srgbClr val="C41A16"/>
                </a:solidFill>
                <a:latin typeface="Menlo" panose="020B0609030804020204" pitchFamily="49" charset="0"/>
              </a:rPr>
              <a:t>"a=%7.2f, b=%7.2f, c=%7.2f, s=%7.2f\n"</a:t>
            </a:r>
            <a:r>
              <a:rPr lang="en-US" altLang="zh-CN" sz="1400" dirty="0">
                <a:solidFill>
                  <a:srgbClr val="000000"/>
                </a:solidFill>
                <a:latin typeface="Menlo" panose="020B0609030804020204" pitchFamily="49" charset="0"/>
              </a:rPr>
              <a:t>, a, b, c, s);</a:t>
            </a:r>
            <a:endParaRPr lang="en-US" altLang="zh-CN" sz="1400" dirty="0">
              <a:solidFill>
                <a:srgbClr val="C41A16"/>
              </a:solidFill>
              <a:latin typeface="Menlo" panose="020B0609030804020204" pitchFamily="49" charset="0"/>
            </a:endParaRPr>
          </a:p>
          <a:p>
            <a:r>
              <a:rPr lang="en-US" altLang="zh-CN" sz="1400" dirty="0">
                <a:solidFill>
                  <a:srgbClr val="000000"/>
                </a:solidFill>
                <a:latin typeface="Menlo" panose="020B0609030804020204" pitchFamily="49" charset="0"/>
              </a:rPr>
              <a:t>    </a:t>
            </a:r>
            <a:r>
              <a:rPr lang="en-US" altLang="zh-CN" sz="1400" dirty="0" err="1">
                <a:solidFill>
                  <a:srgbClr val="2E0D6E"/>
                </a:solidFill>
                <a:latin typeface="Menlo" panose="020B0609030804020204" pitchFamily="49" charset="0"/>
              </a:rPr>
              <a:t>printf</a:t>
            </a:r>
            <a:r>
              <a:rPr lang="en-US" altLang="zh-CN" sz="1400" dirty="0">
                <a:solidFill>
                  <a:srgbClr val="000000"/>
                </a:solidFill>
                <a:latin typeface="Menlo" panose="020B0609030804020204" pitchFamily="49" charset="0"/>
              </a:rPr>
              <a:t>(</a:t>
            </a:r>
            <a:r>
              <a:rPr lang="en-US" altLang="zh-CN" sz="1400" dirty="0">
                <a:solidFill>
                  <a:srgbClr val="C41A16"/>
                </a:solidFill>
                <a:latin typeface="Menlo" panose="020B0609030804020204" pitchFamily="49" charset="0"/>
              </a:rPr>
              <a:t>"area=%7.2f\n"</a:t>
            </a:r>
            <a:r>
              <a:rPr lang="en-US" altLang="zh-CN" sz="1400" dirty="0">
                <a:solidFill>
                  <a:srgbClr val="000000"/>
                </a:solidFill>
                <a:latin typeface="Menlo" panose="020B0609030804020204" pitchFamily="49" charset="0"/>
              </a:rPr>
              <a:t>, area);</a:t>
            </a:r>
            <a:endParaRPr lang="en-US" altLang="zh-CN" sz="1400" dirty="0">
              <a:solidFill>
                <a:srgbClr val="C41A16"/>
              </a:solidFill>
              <a:latin typeface="Menlo" panose="020B0609030804020204" pitchFamily="49" charset="0"/>
            </a:endParaRPr>
          </a:p>
          <a:p>
            <a:r>
              <a:rPr lang="en-US" altLang="zh-CN" sz="1400" dirty="0">
                <a:solidFill>
                  <a:srgbClr val="000000"/>
                </a:solidFill>
                <a:latin typeface="Menlo" panose="020B0609030804020204" pitchFamily="49" charset="0"/>
              </a:rPr>
              <a:t>    </a:t>
            </a:r>
            <a:r>
              <a:rPr lang="en-US" altLang="zh-CN" sz="1400" dirty="0">
                <a:solidFill>
                  <a:srgbClr val="AA0D91"/>
                </a:solidFill>
                <a:latin typeface="Menlo" panose="020B0609030804020204" pitchFamily="49" charset="0"/>
              </a:rPr>
              <a:t>return</a:t>
            </a:r>
            <a:r>
              <a:rPr lang="en-US" altLang="zh-CN" sz="1400" dirty="0">
                <a:solidFill>
                  <a:srgbClr val="000000"/>
                </a:solidFill>
                <a:latin typeface="Menlo" panose="020B0609030804020204" pitchFamily="49" charset="0"/>
              </a:rPr>
              <a:t> </a:t>
            </a:r>
            <a:r>
              <a:rPr lang="en-US" altLang="zh-CN" sz="1400" dirty="0">
                <a:solidFill>
                  <a:srgbClr val="1C00CF"/>
                </a:solidFill>
                <a:latin typeface="Menlo" panose="020B0609030804020204" pitchFamily="49" charset="0"/>
              </a:rPr>
              <a:t>0</a:t>
            </a:r>
            <a:r>
              <a:rPr lang="en-US" altLang="zh-CN" sz="1400" dirty="0">
                <a:solidFill>
                  <a:srgbClr val="000000"/>
                </a:solidFill>
                <a:latin typeface="Menlo" panose="020B0609030804020204" pitchFamily="49" charset="0"/>
              </a:rPr>
              <a:t>;</a:t>
            </a:r>
          </a:p>
          <a:p>
            <a:r>
              <a:rPr lang="en-US" altLang="zh-CN" sz="1400" dirty="0">
                <a:solidFill>
                  <a:srgbClr val="000000"/>
                </a:solidFill>
                <a:latin typeface="Menlo" panose="020B0609030804020204" pitchFamily="49" charset="0"/>
              </a:rPr>
              <a:t>}</a:t>
            </a:r>
          </a:p>
        </p:txBody>
      </p:sp>
      <p:sp>
        <p:nvSpPr>
          <p:cNvPr id="18441" name="Text Box 9"/>
          <p:cNvSpPr txBox="1">
            <a:spLocks noChangeArrowheads="1"/>
          </p:cNvSpPr>
          <p:nvPr/>
        </p:nvSpPr>
        <p:spPr bwMode="auto">
          <a:xfrm>
            <a:off x="3956622" y="3323332"/>
            <a:ext cx="4977645" cy="923330"/>
          </a:xfrm>
          <a:prstGeom prst="rect">
            <a:avLst/>
          </a:prstGeom>
          <a:solidFill>
            <a:schemeClr val="tx1"/>
          </a:solidFill>
          <a:ln w="28575">
            <a:solidFill>
              <a:srgbClr val="009900"/>
            </a:solidFill>
            <a:miter lim="800000"/>
            <a:headEnd/>
            <a:tailEnd/>
          </a:ln>
          <a:effectLst/>
        </p:spPr>
        <p:txBody>
          <a:bodyPr wrap="square">
            <a:spAutoFit/>
          </a:bodyPr>
          <a:lstStyle>
            <a:defPPr>
              <a:defRPr lang="zh-CN"/>
            </a:defPPr>
            <a:lvl1pPr>
              <a:defRPr>
                <a:solidFill>
                  <a:schemeClr val="bg1"/>
                </a:solidFill>
                <a:latin typeface="+mj-lt"/>
                <a:cs typeface="Times New Roman" panose="02020603050405020304" pitchFamily="18" charset="0"/>
              </a:defRPr>
            </a:lvl1pPr>
          </a:lstStyle>
          <a:p>
            <a:r>
              <a:rPr lang="zh-CN" altLang="en-US" dirty="0"/>
              <a:t>输入：</a:t>
            </a:r>
            <a:r>
              <a:rPr lang="en-US" altLang="zh-CN" dirty="0"/>
              <a:t>3,4,6 </a:t>
            </a:r>
            <a:r>
              <a:rPr lang="en-US" altLang="zh-CN" dirty="0">
                <a:sym typeface="Symbol" panose="05050102010706020507" pitchFamily="18" charset="2"/>
              </a:rPr>
              <a:t></a:t>
            </a:r>
          </a:p>
          <a:p>
            <a:r>
              <a:rPr lang="zh-CN" altLang="en-US" dirty="0">
                <a:sym typeface="Symbol" panose="05050102010706020507" pitchFamily="18" charset="2"/>
              </a:rPr>
              <a:t>输出：</a:t>
            </a:r>
            <a:r>
              <a:rPr lang="en-US" altLang="zh-CN" dirty="0">
                <a:sym typeface="Symbol" panose="05050102010706020507" pitchFamily="18" charset="2"/>
              </a:rPr>
              <a:t>a=3.00,  b=4.00,  c=6.00    s=6.50</a:t>
            </a:r>
          </a:p>
          <a:p>
            <a:r>
              <a:rPr lang="en-US" altLang="zh-CN" dirty="0">
                <a:sym typeface="Symbol" panose="05050102010706020507" pitchFamily="18" charset="2"/>
              </a:rPr>
              <a:t>            area=5.33</a:t>
            </a:r>
          </a:p>
        </p:txBody>
      </p:sp>
      <p:sp>
        <p:nvSpPr>
          <p:cNvPr id="3" name="Date Placeholder 2"/>
          <p:cNvSpPr>
            <a:spLocks noGrp="1"/>
          </p:cNvSpPr>
          <p:nvPr>
            <p:ph type="dt" sz="half" idx="10"/>
          </p:nvPr>
        </p:nvSpPr>
        <p:spPr/>
        <p:txBody>
          <a:bodyPr/>
          <a:lstStyle/>
          <a:p>
            <a:fld id="{830B07F1-DA27-47B5-A9B9-67D8D52BD695}" type="datetime1">
              <a:rPr lang="zh-CN" altLang="en-US" smtClean="0"/>
              <a:t>2020/9/25</a:t>
            </a:fld>
            <a:endParaRPr lang="zh-CN" altLang="en-US"/>
          </a:p>
        </p:txBody>
      </p:sp>
      <p:sp>
        <p:nvSpPr>
          <p:cNvPr id="4" name="Footer Placeholder 3"/>
          <p:cNvSpPr>
            <a:spLocks noGrp="1"/>
          </p:cNvSpPr>
          <p:nvPr>
            <p:ph type="ftr" sz="quarter" idx="11"/>
          </p:nvPr>
        </p:nvSpPr>
        <p:spPr/>
        <p:txBody>
          <a:bodyPr/>
          <a:lstStyle/>
          <a:p>
            <a:r>
              <a:rPr lang="en-US" altLang="zh-CN" dirty="0"/>
              <a:t>《</a:t>
            </a:r>
            <a:r>
              <a:rPr lang="zh-CN" altLang="en-US" dirty="0"/>
              <a:t>计算机语言与程序设计</a:t>
            </a:r>
            <a:r>
              <a:rPr lang="en-US" altLang="zh-CN" dirty="0"/>
              <a:t>》</a:t>
            </a:r>
            <a:endParaRPr lang="zh-CN" altLang="en-US" dirty="0"/>
          </a:p>
        </p:txBody>
      </p:sp>
      <p:sp>
        <p:nvSpPr>
          <p:cNvPr id="5" name="Slide Number Placeholder 4"/>
          <p:cNvSpPr>
            <a:spLocks noGrp="1"/>
          </p:cNvSpPr>
          <p:nvPr>
            <p:ph type="sldNum" sz="quarter" idx="12"/>
          </p:nvPr>
        </p:nvSpPr>
        <p:spPr/>
        <p:txBody>
          <a:bodyPr/>
          <a:lstStyle/>
          <a:p>
            <a:fld id="{57E71E5F-B3DE-4457-8F57-E0F998074911}" type="slidenum">
              <a:rPr lang="zh-CN" altLang="en-US" smtClean="0"/>
              <a:pPr/>
              <a:t>71</a:t>
            </a:fld>
            <a:endParaRPr lang="zh-CN" altLang="en-US"/>
          </a:p>
        </p:txBody>
      </p:sp>
      <p:graphicFrame>
        <p:nvGraphicFramePr>
          <p:cNvPr id="6" name="Object 5"/>
          <p:cNvGraphicFramePr>
            <a:graphicFrameLocks noChangeAspect="1"/>
          </p:cNvGraphicFramePr>
          <p:nvPr>
            <p:extLst>
              <p:ext uri="{D42A27DB-BD31-4B8C-83A1-F6EECF244321}">
                <p14:modId xmlns:p14="http://schemas.microsoft.com/office/powerpoint/2010/main" val="3435122931"/>
              </p:ext>
            </p:extLst>
          </p:nvPr>
        </p:nvGraphicFramePr>
        <p:xfrm>
          <a:off x="5604679" y="2136753"/>
          <a:ext cx="2553743" cy="936251"/>
        </p:xfrm>
        <a:graphic>
          <a:graphicData uri="http://schemas.openxmlformats.org/presentationml/2006/ole">
            <mc:AlternateContent xmlns:mc="http://schemas.openxmlformats.org/markup-compatibility/2006">
              <mc:Choice xmlns:v="urn:schemas-microsoft-com:vml" Requires="v">
                <p:oleObj spid="_x0000_s9553" name="Equation" r:id="rId3" imgW="1803240" imgH="660240" progId="Equation.DSMT4">
                  <p:embed/>
                </p:oleObj>
              </mc:Choice>
              <mc:Fallback>
                <p:oleObj name="Equation" r:id="rId3" imgW="1803240" imgH="660240" progId="Equation.DSMT4">
                  <p:embed/>
                  <p:pic>
                    <p:nvPicPr>
                      <p:cNvPr id="0" name=""/>
                      <p:cNvPicPr/>
                      <p:nvPr/>
                    </p:nvPicPr>
                    <p:blipFill>
                      <a:blip r:embed="rId4"/>
                      <a:stretch>
                        <a:fillRect/>
                      </a:stretch>
                    </p:blipFill>
                    <p:spPr>
                      <a:xfrm>
                        <a:off x="5604679" y="2136753"/>
                        <a:ext cx="2553743" cy="936251"/>
                      </a:xfrm>
                      <a:prstGeom prst="rect">
                        <a:avLst/>
                      </a:prstGeom>
                    </p:spPr>
                  </p:pic>
                </p:oleObj>
              </mc:Fallback>
            </mc:AlternateContent>
          </a:graphicData>
        </a:graphic>
      </p:graphicFrame>
    </p:spTree>
    <p:extLst>
      <p:ext uri="{BB962C8B-B14F-4D97-AF65-F5344CB8AC3E}">
        <p14:creationId xmlns:p14="http://schemas.microsoft.com/office/powerpoint/2010/main" val="30297818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idx="1"/>
          </p:nvPr>
        </p:nvSpPr>
        <p:spPr>
          <a:xfrm>
            <a:off x="377371" y="1348268"/>
            <a:ext cx="8403771" cy="4828695"/>
          </a:xfrm>
        </p:spPr>
        <p:txBody>
          <a:bodyPr/>
          <a:lstStyle/>
          <a:p>
            <a:r>
              <a:rPr lang="zh-CN" altLang="zh-CN" dirty="0">
                <a:sym typeface="Symbol" panose="05050102010706020507" pitchFamily="18" charset="2"/>
              </a:rPr>
              <a:t>程序举例</a:t>
            </a:r>
            <a:r>
              <a:rPr lang="zh-CN" altLang="en-US" dirty="0">
                <a:sym typeface="Symbol" panose="05050102010706020507" pitchFamily="18" charset="2"/>
              </a:rPr>
              <a:t>：输入二次方程                        的系数，且假设</a:t>
            </a:r>
            <a:br>
              <a:rPr lang="en-US" altLang="zh-CN" dirty="0">
                <a:sym typeface="Symbol" panose="05050102010706020507" pitchFamily="18" charset="2"/>
              </a:rPr>
            </a:br>
            <a:r>
              <a:rPr lang="en-US" altLang="zh-CN" dirty="0">
                <a:sym typeface="Symbol" panose="05050102010706020507" pitchFamily="18" charset="2"/>
              </a:rPr>
              <a:t>    </a:t>
            </a:r>
            <a:r>
              <a:rPr lang="zh-CN" altLang="en-US" dirty="0">
                <a:sym typeface="Symbol" panose="05050102010706020507" pitchFamily="18" charset="2"/>
              </a:rPr>
              <a:t>          ，计算该方程的根</a:t>
            </a:r>
            <a:endParaRPr lang="zh-CN" altLang="zh-CN" dirty="0">
              <a:sym typeface="Symbol" panose="05050102010706020507" pitchFamily="18" charset="2"/>
            </a:endParaRPr>
          </a:p>
        </p:txBody>
      </p:sp>
      <p:sp>
        <p:nvSpPr>
          <p:cNvPr id="2" name="Title 1"/>
          <p:cNvSpPr>
            <a:spLocks noGrp="1"/>
          </p:cNvSpPr>
          <p:nvPr>
            <p:ph type="title"/>
          </p:nvPr>
        </p:nvSpPr>
        <p:spPr/>
        <p:txBody>
          <a:bodyPr/>
          <a:lstStyle/>
          <a:p>
            <a:r>
              <a:rPr lang="en-US" altLang="zh-CN" dirty="0"/>
              <a:t>3.3 </a:t>
            </a:r>
            <a:r>
              <a:rPr lang="zh-CN" altLang="en-US" dirty="0"/>
              <a:t>程序练习</a:t>
            </a:r>
          </a:p>
        </p:txBody>
      </p:sp>
      <p:sp>
        <p:nvSpPr>
          <p:cNvPr id="32776" name="Text Box 8"/>
          <p:cNvSpPr txBox="1">
            <a:spLocks noChangeArrowheads="1"/>
          </p:cNvSpPr>
          <p:nvPr/>
        </p:nvSpPr>
        <p:spPr bwMode="auto">
          <a:xfrm>
            <a:off x="852173" y="2194742"/>
            <a:ext cx="7914455" cy="3972499"/>
          </a:xfrm>
          <a:prstGeom prst="rect">
            <a:avLst/>
          </a:prstGeom>
          <a:solidFill>
            <a:schemeClr val="accent6">
              <a:lumMod val="40000"/>
              <a:lumOff val="60000"/>
            </a:schemeClr>
          </a:solidFill>
          <a:ln>
            <a:noFill/>
          </a:ln>
        </p:spPr>
        <p:txBody>
          <a:bodyPr wrap="square" lIns="90000" tIns="46800" rIns="90000" bIns="46800" anchor="ctr">
            <a:spAutoFit/>
          </a:bodyPr>
          <a:lstStyle>
            <a:defPPr>
              <a:defRPr lang="zh-CN"/>
            </a:defPPr>
            <a:lvl5pPr marL="93663" lvl="4"/>
          </a:lstStyle>
          <a:p>
            <a:r>
              <a:rPr lang="en-US" altLang="zh-CN" sz="1400" dirty="0">
                <a:solidFill>
                  <a:srgbClr val="643820"/>
                </a:solidFill>
                <a:latin typeface="Menlo" panose="020B0609030804020204" pitchFamily="49" charset="0"/>
              </a:rPr>
              <a:t>#include </a:t>
            </a:r>
            <a:r>
              <a:rPr lang="en-US" altLang="zh-CN" sz="1400" dirty="0">
                <a:solidFill>
                  <a:srgbClr val="C41A16"/>
                </a:solidFill>
                <a:latin typeface="Menlo" panose="020B0609030804020204" pitchFamily="49" charset="0"/>
              </a:rPr>
              <a:t>&lt;</a:t>
            </a:r>
            <a:r>
              <a:rPr lang="en-US" altLang="zh-CN" sz="1400" dirty="0" err="1">
                <a:solidFill>
                  <a:srgbClr val="C41A16"/>
                </a:solidFill>
                <a:latin typeface="Menlo" panose="020B0609030804020204" pitchFamily="49" charset="0"/>
              </a:rPr>
              <a:t>math.h</a:t>
            </a:r>
            <a:r>
              <a:rPr lang="en-US" altLang="zh-CN" sz="1400" dirty="0">
                <a:solidFill>
                  <a:srgbClr val="C41A16"/>
                </a:solidFill>
                <a:latin typeface="Menlo" panose="020B0609030804020204" pitchFamily="49" charset="0"/>
              </a:rPr>
              <a:t>&gt;</a:t>
            </a:r>
            <a:endParaRPr lang="en-US" altLang="zh-CN" sz="1400" dirty="0">
              <a:solidFill>
                <a:srgbClr val="643820"/>
              </a:solidFill>
              <a:latin typeface="Menlo" panose="020B0609030804020204" pitchFamily="49" charset="0"/>
            </a:endParaRPr>
          </a:p>
          <a:p>
            <a:r>
              <a:rPr lang="en-US" altLang="zh-CN" sz="1400" dirty="0">
                <a:solidFill>
                  <a:srgbClr val="643820"/>
                </a:solidFill>
                <a:latin typeface="Menlo" panose="020B0609030804020204" pitchFamily="49" charset="0"/>
              </a:rPr>
              <a:t>#include </a:t>
            </a:r>
            <a:r>
              <a:rPr lang="en-US" altLang="zh-CN" sz="1400" dirty="0">
                <a:solidFill>
                  <a:srgbClr val="C41A16"/>
                </a:solidFill>
                <a:latin typeface="Menlo" panose="020B0609030804020204" pitchFamily="49" charset="0"/>
              </a:rPr>
              <a:t>&lt;</a:t>
            </a:r>
            <a:r>
              <a:rPr lang="en-US" altLang="zh-CN" sz="1400" dirty="0" err="1">
                <a:solidFill>
                  <a:srgbClr val="C41A16"/>
                </a:solidFill>
                <a:latin typeface="Menlo" panose="020B0609030804020204" pitchFamily="49" charset="0"/>
              </a:rPr>
              <a:t>stdio.h</a:t>
            </a:r>
            <a:r>
              <a:rPr lang="en-US" altLang="zh-CN" sz="1400" dirty="0">
                <a:solidFill>
                  <a:srgbClr val="C41A16"/>
                </a:solidFill>
                <a:latin typeface="Menlo" panose="020B0609030804020204" pitchFamily="49" charset="0"/>
              </a:rPr>
              <a:t>&gt;</a:t>
            </a:r>
            <a:endParaRPr lang="en-US" altLang="zh-CN" sz="1400" dirty="0">
              <a:solidFill>
                <a:srgbClr val="643820"/>
              </a:solidFill>
              <a:latin typeface="Menlo" panose="020B0609030804020204" pitchFamily="49" charset="0"/>
            </a:endParaRPr>
          </a:p>
          <a:p>
            <a:r>
              <a:rPr lang="en-US" altLang="zh-CN" sz="1400" dirty="0" err="1">
                <a:solidFill>
                  <a:srgbClr val="AA0D91"/>
                </a:solidFill>
                <a:latin typeface="Menlo" panose="020B0609030804020204" pitchFamily="49" charset="0"/>
              </a:rPr>
              <a:t>int</a:t>
            </a:r>
            <a:r>
              <a:rPr lang="en-US" altLang="zh-CN" sz="1400" dirty="0">
                <a:solidFill>
                  <a:srgbClr val="000000"/>
                </a:solidFill>
                <a:latin typeface="Menlo" panose="020B0609030804020204" pitchFamily="49" charset="0"/>
              </a:rPr>
              <a:t> main(</a:t>
            </a:r>
            <a:r>
              <a:rPr lang="en-US" altLang="zh-CN" sz="1400" dirty="0" err="1">
                <a:solidFill>
                  <a:srgbClr val="AA0D91"/>
                </a:solidFill>
                <a:latin typeface="Menlo" panose="020B0609030804020204" pitchFamily="49" charset="0"/>
              </a:rPr>
              <a:t>int</a:t>
            </a:r>
            <a:r>
              <a:rPr lang="en-US" altLang="zh-CN" sz="1400" dirty="0">
                <a:solidFill>
                  <a:srgbClr val="000000"/>
                </a:solidFill>
                <a:latin typeface="Menlo" panose="020B0609030804020204" pitchFamily="49" charset="0"/>
              </a:rPr>
              <a:t> </a:t>
            </a:r>
            <a:r>
              <a:rPr lang="en-US" altLang="zh-CN" sz="1400" dirty="0" err="1">
                <a:solidFill>
                  <a:srgbClr val="000000"/>
                </a:solidFill>
                <a:latin typeface="Menlo" panose="020B0609030804020204" pitchFamily="49" charset="0"/>
              </a:rPr>
              <a:t>argc</a:t>
            </a:r>
            <a:r>
              <a:rPr lang="en-US" altLang="zh-CN" sz="1400" dirty="0">
                <a:solidFill>
                  <a:srgbClr val="000000"/>
                </a:solidFill>
                <a:latin typeface="Menlo" panose="020B0609030804020204" pitchFamily="49" charset="0"/>
              </a:rPr>
              <a:t>, </a:t>
            </a:r>
            <a:r>
              <a:rPr lang="en-US" altLang="zh-CN" sz="1400" dirty="0">
                <a:solidFill>
                  <a:srgbClr val="AA0D91"/>
                </a:solidFill>
                <a:latin typeface="Menlo" panose="020B0609030804020204" pitchFamily="49" charset="0"/>
              </a:rPr>
              <a:t>char</a:t>
            </a:r>
            <a:r>
              <a:rPr lang="en-US" altLang="zh-CN" sz="1400" dirty="0">
                <a:solidFill>
                  <a:srgbClr val="000000"/>
                </a:solidFill>
                <a:latin typeface="Menlo" panose="020B0609030804020204" pitchFamily="49" charset="0"/>
              </a:rPr>
              <a:t>* </a:t>
            </a:r>
            <a:r>
              <a:rPr lang="en-US" altLang="zh-CN" sz="1400" dirty="0" err="1">
                <a:solidFill>
                  <a:srgbClr val="000000"/>
                </a:solidFill>
                <a:latin typeface="Menlo" panose="020B0609030804020204" pitchFamily="49" charset="0"/>
              </a:rPr>
              <a:t>argv</a:t>
            </a:r>
            <a:r>
              <a:rPr lang="en-US" altLang="zh-CN" sz="1400" dirty="0">
                <a:solidFill>
                  <a:srgbClr val="000000"/>
                </a:solidFill>
                <a:latin typeface="Menlo" panose="020B0609030804020204" pitchFamily="49" charset="0"/>
              </a:rPr>
              <a:t>[])</a:t>
            </a:r>
          </a:p>
          <a:p>
            <a:r>
              <a:rPr lang="en-US" altLang="zh-CN" sz="1400" dirty="0">
                <a:solidFill>
                  <a:srgbClr val="000000"/>
                </a:solidFill>
                <a:latin typeface="Menlo" panose="020B0609030804020204" pitchFamily="49" charset="0"/>
              </a:rPr>
              <a:t>{</a:t>
            </a:r>
          </a:p>
          <a:p>
            <a:r>
              <a:rPr lang="en-US" altLang="zh-CN" sz="1400" dirty="0">
                <a:solidFill>
                  <a:srgbClr val="000000"/>
                </a:solidFill>
                <a:latin typeface="Menlo" panose="020B0609030804020204" pitchFamily="49" charset="0"/>
              </a:rPr>
              <a:t>    </a:t>
            </a:r>
            <a:r>
              <a:rPr lang="en-US" altLang="zh-CN" sz="1400" dirty="0">
                <a:solidFill>
                  <a:srgbClr val="007400"/>
                </a:solidFill>
                <a:latin typeface="Menlo" panose="020B0609030804020204" pitchFamily="49" charset="0"/>
              </a:rPr>
              <a:t>//Solving of Unary quadratic equation</a:t>
            </a:r>
          </a:p>
          <a:p>
            <a:r>
              <a:rPr lang="en-US" altLang="zh-CN" sz="1400" dirty="0">
                <a:solidFill>
                  <a:srgbClr val="000000"/>
                </a:solidFill>
                <a:latin typeface="Menlo" panose="020B0609030804020204" pitchFamily="49" charset="0"/>
              </a:rPr>
              <a:t>    </a:t>
            </a:r>
            <a:r>
              <a:rPr lang="en-US" altLang="zh-CN" sz="1400" dirty="0">
                <a:solidFill>
                  <a:srgbClr val="AA0D91"/>
                </a:solidFill>
                <a:latin typeface="Menlo" panose="020B0609030804020204" pitchFamily="49" charset="0"/>
              </a:rPr>
              <a:t>float</a:t>
            </a:r>
            <a:r>
              <a:rPr lang="en-US" altLang="zh-CN" sz="1400" dirty="0">
                <a:solidFill>
                  <a:srgbClr val="000000"/>
                </a:solidFill>
                <a:latin typeface="Menlo" panose="020B0609030804020204" pitchFamily="49" charset="0"/>
              </a:rPr>
              <a:t> a</a:t>
            </a:r>
            <a:r>
              <a:rPr lang="zh-CN" altLang="en-US" sz="1400" dirty="0">
                <a:solidFill>
                  <a:srgbClr val="000000"/>
                </a:solidFill>
                <a:latin typeface="Menlo" panose="020B0609030804020204" pitchFamily="49" charset="0"/>
              </a:rPr>
              <a:t> </a:t>
            </a:r>
            <a:r>
              <a:rPr lang="en-US" altLang="zh-CN" sz="1400" dirty="0">
                <a:solidFill>
                  <a:srgbClr val="000000"/>
                </a:solidFill>
                <a:latin typeface="Menlo" panose="020B0609030804020204" pitchFamily="49" charset="0"/>
              </a:rPr>
              <a:t>=</a:t>
            </a:r>
            <a:r>
              <a:rPr lang="zh-CN" altLang="en-US" sz="1400" dirty="0">
                <a:solidFill>
                  <a:srgbClr val="000000"/>
                </a:solidFill>
                <a:latin typeface="Menlo" panose="020B0609030804020204" pitchFamily="49" charset="0"/>
              </a:rPr>
              <a:t> </a:t>
            </a:r>
            <a:r>
              <a:rPr lang="en-US" altLang="zh-CN" sz="1400" dirty="0">
                <a:solidFill>
                  <a:srgbClr val="1C00CF"/>
                </a:solidFill>
                <a:latin typeface="Menlo" panose="020B0609030804020204" pitchFamily="49" charset="0"/>
              </a:rPr>
              <a:t>0.0f</a:t>
            </a:r>
            <a:r>
              <a:rPr lang="en-US" altLang="zh-CN" sz="1400" dirty="0">
                <a:solidFill>
                  <a:srgbClr val="000000"/>
                </a:solidFill>
                <a:latin typeface="Menlo" panose="020B0609030804020204" pitchFamily="49" charset="0"/>
              </a:rPr>
              <a:t>;  </a:t>
            </a:r>
            <a:r>
              <a:rPr lang="en-US" altLang="zh-CN" sz="1400" dirty="0">
                <a:solidFill>
                  <a:srgbClr val="007400"/>
                </a:solidFill>
                <a:latin typeface="Menlo" panose="020B0609030804020204" pitchFamily="49" charset="0"/>
              </a:rPr>
              <a:t>//Coefficient of X^2</a:t>
            </a:r>
          </a:p>
          <a:p>
            <a:r>
              <a:rPr lang="en-US" altLang="zh-CN" sz="1400" dirty="0">
                <a:solidFill>
                  <a:srgbClr val="000000"/>
                </a:solidFill>
                <a:latin typeface="Menlo" panose="020B0609030804020204" pitchFamily="49" charset="0"/>
              </a:rPr>
              <a:t>    </a:t>
            </a:r>
            <a:r>
              <a:rPr lang="en-US" altLang="zh-CN" sz="1400" dirty="0">
                <a:solidFill>
                  <a:srgbClr val="AA0D91"/>
                </a:solidFill>
                <a:latin typeface="Menlo" panose="020B0609030804020204" pitchFamily="49" charset="0"/>
              </a:rPr>
              <a:t>float</a:t>
            </a:r>
            <a:r>
              <a:rPr lang="en-US" altLang="zh-CN" sz="1400" dirty="0">
                <a:solidFill>
                  <a:srgbClr val="000000"/>
                </a:solidFill>
                <a:latin typeface="Menlo" panose="020B0609030804020204" pitchFamily="49" charset="0"/>
              </a:rPr>
              <a:t> b</a:t>
            </a:r>
            <a:r>
              <a:rPr lang="zh-CN" altLang="en-US" sz="1400" dirty="0">
                <a:solidFill>
                  <a:srgbClr val="000000"/>
                </a:solidFill>
                <a:latin typeface="Menlo" panose="020B0609030804020204" pitchFamily="49" charset="0"/>
              </a:rPr>
              <a:t> </a:t>
            </a:r>
            <a:r>
              <a:rPr lang="en-US" altLang="zh-CN" sz="1400" dirty="0">
                <a:solidFill>
                  <a:srgbClr val="000000"/>
                </a:solidFill>
                <a:latin typeface="Menlo" panose="020B0609030804020204" pitchFamily="49" charset="0"/>
              </a:rPr>
              <a:t>=</a:t>
            </a:r>
            <a:r>
              <a:rPr lang="zh-CN" altLang="en-US" sz="1400" dirty="0">
                <a:solidFill>
                  <a:srgbClr val="000000"/>
                </a:solidFill>
                <a:latin typeface="Menlo" panose="020B0609030804020204" pitchFamily="49" charset="0"/>
              </a:rPr>
              <a:t> </a:t>
            </a:r>
            <a:r>
              <a:rPr lang="en-US" altLang="zh-CN" sz="1400" dirty="0">
                <a:solidFill>
                  <a:srgbClr val="1C00CF"/>
                </a:solidFill>
                <a:latin typeface="Menlo" panose="020B0609030804020204" pitchFamily="49" charset="0"/>
              </a:rPr>
              <a:t>0.0f</a:t>
            </a:r>
            <a:r>
              <a:rPr lang="en-US" altLang="zh-CN" sz="1400" dirty="0">
                <a:solidFill>
                  <a:srgbClr val="000000"/>
                </a:solidFill>
                <a:latin typeface="Menlo" panose="020B0609030804020204" pitchFamily="49" charset="0"/>
              </a:rPr>
              <a:t>;  </a:t>
            </a:r>
            <a:r>
              <a:rPr lang="en-US" altLang="zh-CN" sz="1400" dirty="0">
                <a:solidFill>
                  <a:srgbClr val="007400"/>
                </a:solidFill>
                <a:latin typeface="Menlo" panose="020B0609030804020204" pitchFamily="49" charset="0"/>
              </a:rPr>
              <a:t>//Coefficient of X</a:t>
            </a:r>
          </a:p>
          <a:p>
            <a:r>
              <a:rPr lang="en-US" altLang="zh-CN" sz="1400" dirty="0">
                <a:solidFill>
                  <a:srgbClr val="000000"/>
                </a:solidFill>
                <a:latin typeface="Menlo" panose="020B0609030804020204" pitchFamily="49" charset="0"/>
              </a:rPr>
              <a:t>    </a:t>
            </a:r>
            <a:r>
              <a:rPr lang="en-US" altLang="zh-CN" sz="1400" dirty="0">
                <a:solidFill>
                  <a:srgbClr val="AA0D91"/>
                </a:solidFill>
                <a:latin typeface="Menlo" panose="020B0609030804020204" pitchFamily="49" charset="0"/>
              </a:rPr>
              <a:t>float</a:t>
            </a:r>
            <a:r>
              <a:rPr lang="en-US" altLang="zh-CN" sz="1400" dirty="0">
                <a:solidFill>
                  <a:srgbClr val="000000"/>
                </a:solidFill>
                <a:latin typeface="Menlo" panose="020B0609030804020204" pitchFamily="49" charset="0"/>
              </a:rPr>
              <a:t> c</a:t>
            </a:r>
            <a:r>
              <a:rPr lang="zh-CN" altLang="en-US" sz="1400" dirty="0">
                <a:solidFill>
                  <a:srgbClr val="000000"/>
                </a:solidFill>
                <a:latin typeface="Menlo" panose="020B0609030804020204" pitchFamily="49" charset="0"/>
              </a:rPr>
              <a:t> </a:t>
            </a:r>
            <a:r>
              <a:rPr lang="en-US" altLang="zh-CN" sz="1400" dirty="0">
                <a:solidFill>
                  <a:srgbClr val="000000"/>
                </a:solidFill>
                <a:latin typeface="Menlo" panose="020B0609030804020204" pitchFamily="49" charset="0"/>
              </a:rPr>
              <a:t>=</a:t>
            </a:r>
            <a:r>
              <a:rPr lang="zh-CN" altLang="en-US" sz="1400" dirty="0">
                <a:solidFill>
                  <a:srgbClr val="000000"/>
                </a:solidFill>
                <a:latin typeface="Menlo" panose="020B0609030804020204" pitchFamily="49" charset="0"/>
              </a:rPr>
              <a:t> </a:t>
            </a:r>
            <a:r>
              <a:rPr lang="en-US" altLang="zh-CN" sz="1400" dirty="0">
                <a:solidFill>
                  <a:srgbClr val="1C00CF"/>
                </a:solidFill>
                <a:latin typeface="Menlo" panose="020B0609030804020204" pitchFamily="49" charset="0"/>
              </a:rPr>
              <a:t>0.0f</a:t>
            </a:r>
            <a:r>
              <a:rPr lang="en-US" altLang="zh-CN" sz="1400" dirty="0">
                <a:solidFill>
                  <a:srgbClr val="000000"/>
                </a:solidFill>
                <a:latin typeface="Menlo" panose="020B0609030804020204" pitchFamily="49" charset="0"/>
              </a:rPr>
              <a:t>;  </a:t>
            </a:r>
            <a:r>
              <a:rPr lang="en-US" altLang="zh-CN" sz="1400" dirty="0">
                <a:solidFill>
                  <a:srgbClr val="007400"/>
                </a:solidFill>
                <a:latin typeface="Menlo" panose="020B0609030804020204" pitchFamily="49" charset="0"/>
              </a:rPr>
              <a:t>//Constant</a:t>
            </a:r>
          </a:p>
          <a:p>
            <a:r>
              <a:rPr lang="en-US" altLang="zh-CN" sz="1400" dirty="0">
                <a:solidFill>
                  <a:srgbClr val="000000"/>
                </a:solidFill>
                <a:latin typeface="Menlo" panose="020B0609030804020204" pitchFamily="49" charset="0"/>
              </a:rPr>
              <a:t>    </a:t>
            </a:r>
            <a:r>
              <a:rPr lang="en-US" altLang="zh-CN" sz="1400" dirty="0">
                <a:solidFill>
                  <a:srgbClr val="AA0D91"/>
                </a:solidFill>
                <a:latin typeface="Menlo" panose="020B0609030804020204" pitchFamily="49" charset="0"/>
              </a:rPr>
              <a:t>float</a:t>
            </a:r>
            <a:r>
              <a:rPr lang="en-US" altLang="zh-CN" sz="1400" dirty="0">
                <a:solidFill>
                  <a:srgbClr val="000000"/>
                </a:solidFill>
                <a:latin typeface="Menlo" panose="020B0609030804020204" pitchFamily="49" charset="0"/>
              </a:rPr>
              <a:t> disc</a:t>
            </a:r>
            <a:r>
              <a:rPr lang="zh-CN" altLang="en-US" sz="1400" dirty="0">
                <a:solidFill>
                  <a:srgbClr val="000000"/>
                </a:solidFill>
                <a:latin typeface="Menlo" panose="020B0609030804020204" pitchFamily="49" charset="0"/>
              </a:rPr>
              <a:t> </a:t>
            </a:r>
            <a:r>
              <a:rPr lang="en-US" altLang="zh-CN" sz="1400" dirty="0">
                <a:solidFill>
                  <a:srgbClr val="000000"/>
                </a:solidFill>
                <a:latin typeface="Menlo" panose="020B0609030804020204" pitchFamily="49" charset="0"/>
              </a:rPr>
              <a:t>=</a:t>
            </a:r>
            <a:r>
              <a:rPr lang="zh-CN" altLang="en-US" sz="1400" dirty="0">
                <a:solidFill>
                  <a:srgbClr val="000000"/>
                </a:solidFill>
                <a:latin typeface="Menlo" panose="020B0609030804020204" pitchFamily="49" charset="0"/>
              </a:rPr>
              <a:t> </a:t>
            </a:r>
            <a:r>
              <a:rPr lang="en-US" altLang="zh-CN" sz="1400" dirty="0">
                <a:solidFill>
                  <a:srgbClr val="1C00CF"/>
                </a:solidFill>
                <a:latin typeface="Menlo" panose="020B0609030804020204" pitchFamily="49" charset="0"/>
              </a:rPr>
              <a:t>0.0f</a:t>
            </a:r>
            <a:r>
              <a:rPr lang="en-US" altLang="zh-CN" sz="1400" dirty="0">
                <a:solidFill>
                  <a:srgbClr val="000000"/>
                </a:solidFill>
                <a:latin typeface="Menlo" panose="020B0609030804020204" pitchFamily="49" charset="0"/>
              </a:rPr>
              <a:t>; </a:t>
            </a:r>
            <a:r>
              <a:rPr lang="en-US" altLang="zh-CN" sz="1400" dirty="0">
                <a:solidFill>
                  <a:srgbClr val="007400"/>
                </a:solidFill>
                <a:latin typeface="Menlo" panose="020B0609030804020204" pitchFamily="49" charset="0"/>
              </a:rPr>
              <a:t>//Discriminant</a:t>
            </a:r>
          </a:p>
          <a:p>
            <a:r>
              <a:rPr lang="en-US" altLang="zh-CN" sz="1400" dirty="0">
                <a:solidFill>
                  <a:srgbClr val="000000"/>
                </a:solidFill>
                <a:latin typeface="Menlo" panose="020B0609030804020204" pitchFamily="49" charset="0"/>
              </a:rPr>
              <a:t>    </a:t>
            </a:r>
            <a:r>
              <a:rPr lang="en-US" altLang="zh-CN" sz="1400" dirty="0" err="1">
                <a:solidFill>
                  <a:srgbClr val="2E0D6E"/>
                </a:solidFill>
                <a:latin typeface="Menlo" panose="020B0609030804020204" pitchFamily="49" charset="0"/>
              </a:rPr>
              <a:t>scanf</a:t>
            </a:r>
            <a:r>
              <a:rPr lang="en-US" altLang="zh-CN" sz="1400" dirty="0">
                <a:solidFill>
                  <a:srgbClr val="000000"/>
                </a:solidFill>
                <a:latin typeface="Menlo" panose="020B0609030804020204" pitchFamily="49" charset="0"/>
              </a:rPr>
              <a:t>(</a:t>
            </a:r>
            <a:r>
              <a:rPr lang="en-US" altLang="zh-CN" sz="1400" dirty="0">
                <a:solidFill>
                  <a:srgbClr val="C41A16"/>
                </a:solidFill>
                <a:latin typeface="Menlo" panose="020B0609030804020204" pitchFamily="49" charset="0"/>
              </a:rPr>
              <a:t>"a=%</a:t>
            </a:r>
            <a:r>
              <a:rPr lang="en-US" altLang="zh-CN" sz="1400" dirty="0" err="1">
                <a:solidFill>
                  <a:srgbClr val="C41A16"/>
                </a:solidFill>
                <a:latin typeface="Menlo" panose="020B0609030804020204" pitchFamily="49" charset="0"/>
              </a:rPr>
              <a:t>f,b</a:t>
            </a:r>
            <a:r>
              <a:rPr lang="en-US" altLang="zh-CN" sz="1400" dirty="0">
                <a:solidFill>
                  <a:srgbClr val="C41A16"/>
                </a:solidFill>
                <a:latin typeface="Menlo" panose="020B0609030804020204" pitchFamily="49" charset="0"/>
              </a:rPr>
              <a:t>=%</a:t>
            </a:r>
            <a:r>
              <a:rPr lang="en-US" altLang="zh-CN" sz="1400" dirty="0" err="1">
                <a:solidFill>
                  <a:srgbClr val="C41A16"/>
                </a:solidFill>
                <a:latin typeface="Menlo" panose="020B0609030804020204" pitchFamily="49" charset="0"/>
              </a:rPr>
              <a:t>f,c</a:t>
            </a:r>
            <a:r>
              <a:rPr lang="en-US" altLang="zh-CN" sz="1400" dirty="0">
                <a:solidFill>
                  <a:srgbClr val="C41A16"/>
                </a:solidFill>
                <a:latin typeface="Menlo" panose="020B0609030804020204" pitchFamily="49" charset="0"/>
              </a:rPr>
              <a:t>=%f"</a:t>
            </a:r>
            <a:r>
              <a:rPr lang="en-US" altLang="zh-CN" sz="1400" dirty="0">
                <a:solidFill>
                  <a:srgbClr val="000000"/>
                </a:solidFill>
                <a:latin typeface="Menlo" panose="020B0609030804020204" pitchFamily="49" charset="0"/>
              </a:rPr>
              <a:t>, &amp;a, &amp;b, &amp;c);</a:t>
            </a:r>
          </a:p>
          <a:p>
            <a:r>
              <a:rPr lang="en-US" altLang="zh-CN" sz="1400" dirty="0">
                <a:solidFill>
                  <a:srgbClr val="000000"/>
                </a:solidFill>
                <a:latin typeface="Menlo" panose="020B0609030804020204" pitchFamily="49" charset="0"/>
              </a:rPr>
              <a:t>    disc = b * b - </a:t>
            </a:r>
            <a:r>
              <a:rPr lang="en-US" altLang="zh-CN" sz="1400" dirty="0">
                <a:solidFill>
                  <a:srgbClr val="1C00CF"/>
                </a:solidFill>
                <a:latin typeface="Menlo" panose="020B0609030804020204" pitchFamily="49" charset="0"/>
              </a:rPr>
              <a:t>4</a:t>
            </a:r>
            <a:r>
              <a:rPr lang="en-US" altLang="zh-CN" sz="1400" dirty="0">
                <a:solidFill>
                  <a:srgbClr val="000000"/>
                </a:solidFill>
                <a:latin typeface="Menlo" panose="020B0609030804020204" pitchFamily="49" charset="0"/>
              </a:rPr>
              <a:t> * a * c;</a:t>
            </a:r>
          </a:p>
          <a:p>
            <a:r>
              <a:rPr lang="en-US" altLang="zh-CN" sz="1400" dirty="0">
                <a:solidFill>
                  <a:srgbClr val="000000"/>
                </a:solidFill>
                <a:latin typeface="Menlo" panose="020B0609030804020204" pitchFamily="49" charset="0"/>
              </a:rPr>
              <a:t>    </a:t>
            </a:r>
            <a:r>
              <a:rPr lang="en-US" altLang="zh-CN" sz="1400" dirty="0">
                <a:solidFill>
                  <a:srgbClr val="AA0D91"/>
                </a:solidFill>
                <a:latin typeface="Menlo" panose="020B0609030804020204" pitchFamily="49" charset="0"/>
              </a:rPr>
              <a:t>float</a:t>
            </a:r>
            <a:r>
              <a:rPr lang="en-US" altLang="zh-CN" sz="1400" dirty="0">
                <a:solidFill>
                  <a:srgbClr val="000000"/>
                </a:solidFill>
                <a:latin typeface="Menlo" panose="020B0609030804020204" pitchFamily="49" charset="0"/>
              </a:rPr>
              <a:t> p = -b / (</a:t>
            </a:r>
            <a:r>
              <a:rPr lang="en-US" altLang="zh-CN" sz="1400" dirty="0">
                <a:solidFill>
                  <a:srgbClr val="1C00CF"/>
                </a:solidFill>
                <a:latin typeface="Menlo" panose="020B0609030804020204" pitchFamily="49" charset="0"/>
              </a:rPr>
              <a:t>2</a:t>
            </a:r>
            <a:r>
              <a:rPr lang="en-US" altLang="zh-CN" sz="1400" dirty="0">
                <a:solidFill>
                  <a:srgbClr val="000000"/>
                </a:solidFill>
                <a:latin typeface="Menlo" panose="020B0609030804020204" pitchFamily="49" charset="0"/>
              </a:rPr>
              <a:t> * a);</a:t>
            </a:r>
          </a:p>
          <a:p>
            <a:r>
              <a:rPr lang="en-US" altLang="zh-CN" sz="1400" dirty="0">
                <a:solidFill>
                  <a:srgbClr val="000000"/>
                </a:solidFill>
                <a:latin typeface="Menlo" panose="020B0609030804020204" pitchFamily="49" charset="0"/>
              </a:rPr>
              <a:t>    </a:t>
            </a:r>
            <a:r>
              <a:rPr lang="en-US" altLang="zh-CN" sz="1400" dirty="0">
                <a:solidFill>
                  <a:srgbClr val="AA0D91"/>
                </a:solidFill>
                <a:latin typeface="Menlo" panose="020B0609030804020204" pitchFamily="49" charset="0"/>
              </a:rPr>
              <a:t>float</a:t>
            </a:r>
            <a:r>
              <a:rPr lang="en-US" altLang="zh-CN" sz="1400" dirty="0">
                <a:solidFill>
                  <a:srgbClr val="000000"/>
                </a:solidFill>
                <a:latin typeface="Menlo" panose="020B0609030804020204" pitchFamily="49" charset="0"/>
              </a:rPr>
              <a:t> q = </a:t>
            </a:r>
            <a:r>
              <a:rPr lang="en-US" altLang="zh-CN" sz="1400" dirty="0">
                <a:solidFill>
                  <a:srgbClr val="2E0D6E"/>
                </a:solidFill>
                <a:latin typeface="Menlo" panose="020B0609030804020204" pitchFamily="49" charset="0"/>
              </a:rPr>
              <a:t>sqrt</a:t>
            </a:r>
            <a:r>
              <a:rPr lang="en-US" altLang="zh-CN" sz="1400" dirty="0">
                <a:solidFill>
                  <a:srgbClr val="000000"/>
                </a:solidFill>
                <a:latin typeface="Menlo" panose="020B0609030804020204" pitchFamily="49" charset="0"/>
              </a:rPr>
              <a:t>(disc) / (</a:t>
            </a:r>
            <a:r>
              <a:rPr lang="en-US" altLang="zh-CN" sz="1400" dirty="0">
                <a:solidFill>
                  <a:srgbClr val="1C00CF"/>
                </a:solidFill>
                <a:latin typeface="Menlo" panose="020B0609030804020204" pitchFamily="49" charset="0"/>
              </a:rPr>
              <a:t>2</a:t>
            </a:r>
            <a:r>
              <a:rPr lang="en-US" altLang="zh-CN" sz="1400" dirty="0">
                <a:solidFill>
                  <a:srgbClr val="000000"/>
                </a:solidFill>
                <a:latin typeface="Menlo" panose="020B0609030804020204" pitchFamily="49" charset="0"/>
              </a:rPr>
              <a:t> * a);</a:t>
            </a:r>
          </a:p>
          <a:p>
            <a:r>
              <a:rPr lang="en-US" altLang="zh-CN" sz="1400" dirty="0">
                <a:solidFill>
                  <a:srgbClr val="000000"/>
                </a:solidFill>
                <a:latin typeface="Menlo" panose="020B0609030804020204" pitchFamily="49" charset="0"/>
              </a:rPr>
              <a:t>    </a:t>
            </a:r>
            <a:r>
              <a:rPr lang="en-US" altLang="zh-CN" sz="1400" dirty="0">
                <a:solidFill>
                  <a:srgbClr val="AA0D91"/>
                </a:solidFill>
                <a:latin typeface="Menlo" panose="020B0609030804020204" pitchFamily="49" charset="0"/>
              </a:rPr>
              <a:t>float</a:t>
            </a:r>
            <a:r>
              <a:rPr lang="en-US" altLang="zh-CN" sz="1400" dirty="0">
                <a:solidFill>
                  <a:srgbClr val="000000"/>
                </a:solidFill>
                <a:latin typeface="Menlo" panose="020B0609030804020204" pitchFamily="49" charset="0"/>
              </a:rPr>
              <a:t> x1 = p + q;</a:t>
            </a:r>
          </a:p>
          <a:p>
            <a:r>
              <a:rPr lang="en-US" altLang="zh-CN" sz="1400" dirty="0">
                <a:solidFill>
                  <a:srgbClr val="000000"/>
                </a:solidFill>
                <a:latin typeface="Menlo" panose="020B0609030804020204" pitchFamily="49" charset="0"/>
              </a:rPr>
              <a:t>    </a:t>
            </a:r>
            <a:r>
              <a:rPr lang="en-US" altLang="zh-CN" sz="1400" dirty="0">
                <a:solidFill>
                  <a:srgbClr val="AA0D91"/>
                </a:solidFill>
                <a:latin typeface="Menlo" panose="020B0609030804020204" pitchFamily="49" charset="0"/>
              </a:rPr>
              <a:t>float</a:t>
            </a:r>
            <a:r>
              <a:rPr lang="en-US" altLang="zh-CN" sz="1400" dirty="0">
                <a:solidFill>
                  <a:srgbClr val="000000"/>
                </a:solidFill>
                <a:latin typeface="Menlo" panose="020B0609030804020204" pitchFamily="49" charset="0"/>
              </a:rPr>
              <a:t> x2 = p - q;</a:t>
            </a:r>
          </a:p>
          <a:p>
            <a:r>
              <a:rPr lang="en-US" altLang="zh-CN" sz="1400" dirty="0">
                <a:solidFill>
                  <a:srgbClr val="000000"/>
                </a:solidFill>
                <a:latin typeface="Menlo" panose="020B0609030804020204" pitchFamily="49" charset="0"/>
              </a:rPr>
              <a:t>    </a:t>
            </a:r>
            <a:r>
              <a:rPr lang="en-US" altLang="zh-CN" sz="1400" dirty="0" err="1">
                <a:solidFill>
                  <a:srgbClr val="2E0D6E"/>
                </a:solidFill>
                <a:latin typeface="Menlo" panose="020B0609030804020204" pitchFamily="49" charset="0"/>
              </a:rPr>
              <a:t>printf</a:t>
            </a:r>
            <a:r>
              <a:rPr lang="en-US" altLang="zh-CN" sz="1400" dirty="0">
                <a:solidFill>
                  <a:srgbClr val="000000"/>
                </a:solidFill>
                <a:latin typeface="Menlo" panose="020B0609030804020204" pitchFamily="49" charset="0"/>
              </a:rPr>
              <a:t>(</a:t>
            </a:r>
            <a:r>
              <a:rPr lang="en-US" altLang="zh-CN" sz="1400" dirty="0">
                <a:solidFill>
                  <a:srgbClr val="C41A16"/>
                </a:solidFill>
                <a:latin typeface="Menlo" panose="020B0609030804020204" pitchFamily="49" charset="0"/>
              </a:rPr>
              <a:t>"x1=%5.2f\nx2=%5.2f\n"</a:t>
            </a:r>
            <a:r>
              <a:rPr lang="en-US" altLang="zh-CN" sz="1400" dirty="0">
                <a:solidFill>
                  <a:srgbClr val="000000"/>
                </a:solidFill>
                <a:latin typeface="Menlo" panose="020B0609030804020204" pitchFamily="49" charset="0"/>
              </a:rPr>
              <a:t>, x1, x2);</a:t>
            </a:r>
            <a:endParaRPr lang="en-US" altLang="zh-CN" sz="1400" dirty="0">
              <a:solidFill>
                <a:srgbClr val="C41A16"/>
              </a:solidFill>
              <a:latin typeface="Menlo" panose="020B0609030804020204" pitchFamily="49" charset="0"/>
            </a:endParaRPr>
          </a:p>
          <a:p>
            <a:r>
              <a:rPr lang="en-US" altLang="zh-CN" sz="1400" dirty="0">
                <a:solidFill>
                  <a:srgbClr val="000000"/>
                </a:solidFill>
                <a:latin typeface="Menlo" panose="020B0609030804020204" pitchFamily="49" charset="0"/>
              </a:rPr>
              <a:t>    </a:t>
            </a:r>
            <a:r>
              <a:rPr lang="en-US" altLang="zh-CN" sz="1400" dirty="0">
                <a:solidFill>
                  <a:srgbClr val="AA0D91"/>
                </a:solidFill>
                <a:latin typeface="Menlo" panose="020B0609030804020204" pitchFamily="49" charset="0"/>
              </a:rPr>
              <a:t>return</a:t>
            </a:r>
            <a:r>
              <a:rPr lang="en-US" altLang="zh-CN" sz="1400" dirty="0">
                <a:solidFill>
                  <a:srgbClr val="000000"/>
                </a:solidFill>
                <a:latin typeface="Menlo" panose="020B0609030804020204" pitchFamily="49" charset="0"/>
              </a:rPr>
              <a:t> </a:t>
            </a:r>
            <a:r>
              <a:rPr lang="en-US" altLang="zh-CN" sz="1400" dirty="0">
                <a:solidFill>
                  <a:srgbClr val="1C00CF"/>
                </a:solidFill>
                <a:latin typeface="Menlo" panose="020B0609030804020204" pitchFamily="49" charset="0"/>
              </a:rPr>
              <a:t>0</a:t>
            </a:r>
            <a:r>
              <a:rPr lang="en-US" altLang="zh-CN" sz="1400" dirty="0">
                <a:solidFill>
                  <a:srgbClr val="000000"/>
                </a:solidFill>
                <a:latin typeface="Menlo" panose="020B0609030804020204" pitchFamily="49" charset="0"/>
              </a:rPr>
              <a:t>;</a:t>
            </a:r>
          </a:p>
          <a:p>
            <a:r>
              <a:rPr lang="en-US" altLang="zh-CN" sz="1400" dirty="0">
                <a:solidFill>
                  <a:srgbClr val="000000"/>
                </a:solidFill>
                <a:latin typeface="Menlo" panose="020B0609030804020204" pitchFamily="49" charset="0"/>
              </a:rPr>
              <a:t>}</a:t>
            </a:r>
          </a:p>
        </p:txBody>
      </p:sp>
      <p:sp>
        <p:nvSpPr>
          <p:cNvPr id="32777" name="Text Box 9"/>
          <p:cNvSpPr txBox="1">
            <a:spLocks noChangeArrowheads="1"/>
          </p:cNvSpPr>
          <p:nvPr/>
        </p:nvSpPr>
        <p:spPr bwMode="auto">
          <a:xfrm>
            <a:off x="5804213" y="3939388"/>
            <a:ext cx="2735994" cy="923330"/>
          </a:xfrm>
          <a:prstGeom prst="rect">
            <a:avLst/>
          </a:prstGeom>
          <a:solidFill>
            <a:schemeClr val="tx1"/>
          </a:solidFill>
          <a:ln w="28575">
            <a:solidFill>
              <a:srgbClr val="009900"/>
            </a:solidFill>
            <a:miter lim="800000"/>
            <a:headEnd/>
            <a:tailEnd/>
          </a:ln>
          <a:effectLst/>
        </p:spPr>
        <p:txBody>
          <a:bodyPr wrap="square">
            <a:spAutoFit/>
          </a:bodyPr>
          <a:lstStyle>
            <a:defPPr>
              <a:defRPr lang="zh-CN"/>
            </a:defPPr>
            <a:lvl1pPr>
              <a:defRPr>
                <a:solidFill>
                  <a:schemeClr val="bg1"/>
                </a:solidFill>
                <a:latin typeface="+mj-lt"/>
                <a:cs typeface="Times New Roman" panose="02020603050405020304" pitchFamily="18" charset="0"/>
              </a:defRPr>
            </a:lvl1pPr>
          </a:lstStyle>
          <a:p>
            <a:r>
              <a:rPr lang="zh-CN" altLang="en-US" dirty="0">
                <a:latin typeface="微软雅黑" panose="020B0503020204020204" pitchFamily="34" charset="-122"/>
                <a:ea typeface="微软雅黑" panose="020B0503020204020204" pitchFamily="34" charset="-122"/>
              </a:rPr>
              <a:t>输入：</a:t>
            </a:r>
            <a:r>
              <a:rPr lang="en-US" altLang="zh-CN" dirty="0">
                <a:latin typeface="微软雅黑" panose="020B0503020204020204" pitchFamily="34" charset="-122"/>
                <a:ea typeface="微软雅黑" panose="020B0503020204020204" pitchFamily="34" charset="-122"/>
              </a:rPr>
              <a:t>a=1,b=3,c=2 </a:t>
            </a:r>
            <a:r>
              <a:rPr lang="en-US" altLang="zh-CN" dirty="0">
                <a:latin typeface="微软雅黑" panose="020B0503020204020204" pitchFamily="34" charset="-122"/>
                <a:ea typeface="微软雅黑" panose="020B0503020204020204" pitchFamily="34" charset="-122"/>
                <a:sym typeface="Symbol" panose="05050102010706020507" pitchFamily="18" charset="2"/>
              </a:rPr>
              <a:t></a:t>
            </a:r>
          </a:p>
          <a:p>
            <a:r>
              <a:rPr lang="zh-CN" altLang="en-US" dirty="0">
                <a:latin typeface="微软雅黑" panose="020B0503020204020204" pitchFamily="34" charset="-122"/>
                <a:ea typeface="微软雅黑" panose="020B0503020204020204" pitchFamily="34" charset="-122"/>
                <a:sym typeface="Symbol" panose="05050102010706020507" pitchFamily="18" charset="2"/>
              </a:rPr>
              <a:t>输出：</a:t>
            </a:r>
            <a:r>
              <a:rPr lang="en-US" altLang="zh-CN" dirty="0">
                <a:latin typeface="微软雅黑" panose="020B0503020204020204" pitchFamily="34" charset="-122"/>
                <a:ea typeface="微软雅黑" panose="020B0503020204020204" pitchFamily="34" charset="-122"/>
                <a:sym typeface="Symbol" panose="05050102010706020507" pitchFamily="18" charset="2"/>
              </a:rPr>
              <a:t>x1=-1.00</a:t>
            </a:r>
          </a:p>
          <a:p>
            <a:r>
              <a:rPr lang="en-US" altLang="zh-CN" dirty="0">
                <a:latin typeface="微软雅黑" panose="020B0503020204020204" pitchFamily="34" charset="-122"/>
                <a:ea typeface="微软雅黑" panose="020B0503020204020204" pitchFamily="34" charset="-122"/>
                <a:sym typeface="Symbol" panose="05050102010706020507" pitchFamily="18" charset="2"/>
              </a:rPr>
              <a:t>          x2=-2.00</a:t>
            </a:r>
          </a:p>
        </p:txBody>
      </p:sp>
      <p:sp>
        <p:nvSpPr>
          <p:cNvPr id="4" name="Date Placeholder 3"/>
          <p:cNvSpPr>
            <a:spLocks noGrp="1"/>
          </p:cNvSpPr>
          <p:nvPr>
            <p:ph type="dt" sz="half" idx="10"/>
          </p:nvPr>
        </p:nvSpPr>
        <p:spPr/>
        <p:txBody>
          <a:bodyPr/>
          <a:lstStyle/>
          <a:p>
            <a:fld id="{90DD1589-95C3-42B1-8B1D-5D6DB0D704FC}" type="datetime1">
              <a:rPr lang="zh-CN" altLang="en-US" smtClean="0"/>
              <a:t>2020/9/25</a:t>
            </a:fld>
            <a:endParaRPr lang="zh-CN" altLang="en-US"/>
          </a:p>
        </p:txBody>
      </p:sp>
      <p:sp>
        <p:nvSpPr>
          <p:cNvPr id="5" name="Footer Placeholder 4"/>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
        <p:nvSpPr>
          <p:cNvPr id="6" name="Slide Number Placeholder 5"/>
          <p:cNvSpPr>
            <a:spLocks noGrp="1"/>
          </p:cNvSpPr>
          <p:nvPr>
            <p:ph type="sldNum" sz="quarter" idx="12"/>
          </p:nvPr>
        </p:nvSpPr>
        <p:spPr/>
        <p:txBody>
          <a:bodyPr/>
          <a:lstStyle/>
          <a:p>
            <a:fld id="{57E71E5F-B3DE-4457-8F57-E0F998074911}" type="slidenum">
              <a:rPr lang="zh-CN" altLang="en-US" smtClean="0"/>
              <a:pPr/>
              <a:t>72</a:t>
            </a:fld>
            <a:endParaRPr lang="zh-CN" altLang="en-US"/>
          </a:p>
        </p:txBody>
      </p:sp>
      <p:graphicFrame>
        <p:nvGraphicFramePr>
          <p:cNvPr id="7" name="Object 6"/>
          <p:cNvGraphicFramePr>
            <a:graphicFrameLocks noChangeAspect="1"/>
          </p:cNvGraphicFramePr>
          <p:nvPr>
            <p:extLst>
              <p:ext uri="{D42A27DB-BD31-4B8C-83A1-F6EECF244321}">
                <p14:modId xmlns:p14="http://schemas.microsoft.com/office/powerpoint/2010/main" val="790337469"/>
              </p:ext>
            </p:extLst>
          </p:nvPr>
        </p:nvGraphicFramePr>
        <p:xfrm>
          <a:off x="952500" y="1842535"/>
          <a:ext cx="1305724" cy="342485"/>
        </p:xfrm>
        <a:graphic>
          <a:graphicData uri="http://schemas.openxmlformats.org/presentationml/2006/ole">
            <mc:AlternateContent xmlns:mc="http://schemas.openxmlformats.org/markup-compatibility/2006">
              <mc:Choice xmlns:v="urn:schemas-microsoft-com:vml" Requires="v">
                <p:oleObj spid="_x0000_s12154" name="Equation" r:id="rId3" imgW="774360" imgH="203040" progId="Equation.DSMT4">
                  <p:embed/>
                </p:oleObj>
              </mc:Choice>
              <mc:Fallback>
                <p:oleObj name="Equation" r:id="rId3" imgW="774360" imgH="203040" progId="Equation.DSMT4">
                  <p:embed/>
                  <p:pic>
                    <p:nvPicPr>
                      <p:cNvPr id="0" name=""/>
                      <p:cNvPicPr/>
                      <p:nvPr/>
                    </p:nvPicPr>
                    <p:blipFill>
                      <a:blip r:embed="rId4"/>
                      <a:stretch>
                        <a:fillRect/>
                      </a:stretch>
                    </p:blipFill>
                    <p:spPr>
                      <a:xfrm>
                        <a:off x="952500" y="1842535"/>
                        <a:ext cx="1305724" cy="342485"/>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5902541"/>
              </p:ext>
            </p:extLst>
          </p:nvPr>
        </p:nvGraphicFramePr>
        <p:xfrm>
          <a:off x="4421273" y="1325733"/>
          <a:ext cx="2068991" cy="435578"/>
        </p:xfrm>
        <a:graphic>
          <a:graphicData uri="http://schemas.openxmlformats.org/presentationml/2006/ole">
            <mc:AlternateContent xmlns:mc="http://schemas.openxmlformats.org/markup-compatibility/2006">
              <mc:Choice xmlns:v="urn:schemas-microsoft-com:vml" Requires="v">
                <p:oleObj spid="_x0000_s12155" name="Equation" r:id="rId5" imgW="965160" imgH="203040" progId="Equation.DSMT4">
                  <p:embed/>
                </p:oleObj>
              </mc:Choice>
              <mc:Fallback>
                <p:oleObj name="Equation" r:id="rId5" imgW="965160" imgH="203040" progId="Equation.DSMT4">
                  <p:embed/>
                  <p:pic>
                    <p:nvPicPr>
                      <p:cNvPr id="0" name=""/>
                      <p:cNvPicPr/>
                      <p:nvPr/>
                    </p:nvPicPr>
                    <p:blipFill>
                      <a:blip r:embed="rId6"/>
                      <a:stretch>
                        <a:fillRect/>
                      </a:stretch>
                    </p:blipFill>
                    <p:spPr>
                      <a:xfrm>
                        <a:off x="4421273" y="1325733"/>
                        <a:ext cx="2068991" cy="435578"/>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4001847909"/>
              </p:ext>
            </p:extLst>
          </p:nvPr>
        </p:nvGraphicFramePr>
        <p:xfrm>
          <a:off x="6219056" y="2753339"/>
          <a:ext cx="2159887" cy="787459"/>
        </p:xfrm>
        <a:graphic>
          <a:graphicData uri="http://schemas.openxmlformats.org/presentationml/2006/ole">
            <mc:AlternateContent xmlns:mc="http://schemas.openxmlformats.org/markup-compatibility/2006">
              <mc:Choice xmlns:v="urn:schemas-microsoft-com:vml" Requires="v">
                <p:oleObj spid="_x0000_s12156" name="Equation" r:id="rId7" imgW="1218960" imgH="444240" progId="Equation.DSMT4">
                  <p:embed/>
                </p:oleObj>
              </mc:Choice>
              <mc:Fallback>
                <p:oleObj name="Equation" r:id="rId7" imgW="1218960" imgH="444240" progId="Equation.DSMT4">
                  <p:embed/>
                  <p:pic>
                    <p:nvPicPr>
                      <p:cNvPr id="0" name=""/>
                      <p:cNvPicPr/>
                      <p:nvPr/>
                    </p:nvPicPr>
                    <p:blipFill>
                      <a:blip r:embed="rId8"/>
                      <a:stretch>
                        <a:fillRect/>
                      </a:stretch>
                    </p:blipFill>
                    <p:spPr>
                      <a:xfrm>
                        <a:off x="6219056" y="2753339"/>
                        <a:ext cx="2159887" cy="787459"/>
                      </a:xfrm>
                      <a:prstGeom prst="rect">
                        <a:avLst/>
                      </a:prstGeom>
                    </p:spPr>
                  </p:pic>
                </p:oleObj>
              </mc:Fallback>
            </mc:AlternateContent>
          </a:graphicData>
        </a:graphic>
      </p:graphicFrame>
    </p:spTree>
    <p:extLst>
      <p:ext uri="{BB962C8B-B14F-4D97-AF65-F5344CB8AC3E}">
        <p14:creationId xmlns:p14="http://schemas.microsoft.com/office/powerpoint/2010/main" val="2467918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idx="1"/>
          </p:nvPr>
        </p:nvSpPr>
        <p:spPr>
          <a:xfrm>
            <a:off x="377371" y="1348268"/>
            <a:ext cx="8403771" cy="4828695"/>
          </a:xfrm>
        </p:spPr>
        <p:txBody>
          <a:bodyPr/>
          <a:lstStyle/>
          <a:p>
            <a:r>
              <a:rPr lang="zh-CN" altLang="en-US" dirty="0">
                <a:solidFill>
                  <a:srgbClr val="FF0000"/>
                </a:solidFill>
                <a:highlight>
                  <a:srgbClr val="FFFF00"/>
                </a:highlight>
                <a:sym typeface="Symbol" panose="05050102010706020507" pitchFamily="18" charset="2"/>
              </a:rPr>
              <a:t>下面代码会产生什么结果？为什么？</a:t>
            </a:r>
            <a:endParaRPr lang="zh-CN" altLang="zh-CN" dirty="0">
              <a:solidFill>
                <a:srgbClr val="FF0000"/>
              </a:solidFill>
              <a:highlight>
                <a:srgbClr val="FFFF00"/>
              </a:highlight>
              <a:sym typeface="Symbol" panose="05050102010706020507" pitchFamily="18" charset="2"/>
            </a:endParaRPr>
          </a:p>
        </p:txBody>
      </p:sp>
      <p:sp>
        <p:nvSpPr>
          <p:cNvPr id="2" name="Title 1"/>
          <p:cNvSpPr>
            <a:spLocks noGrp="1"/>
          </p:cNvSpPr>
          <p:nvPr>
            <p:ph type="title"/>
          </p:nvPr>
        </p:nvSpPr>
        <p:spPr/>
        <p:txBody>
          <a:bodyPr/>
          <a:lstStyle/>
          <a:p>
            <a:r>
              <a:rPr lang="en-US" altLang="zh-CN" dirty="0"/>
              <a:t>3.3 </a:t>
            </a:r>
            <a:r>
              <a:rPr lang="zh-CN" altLang="en-US" dirty="0"/>
              <a:t>程序练习</a:t>
            </a:r>
          </a:p>
        </p:txBody>
      </p:sp>
      <p:sp>
        <p:nvSpPr>
          <p:cNvPr id="32776" name="Text Box 8"/>
          <p:cNvSpPr txBox="1">
            <a:spLocks noChangeArrowheads="1"/>
          </p:cNvSpPr>
          <p:nvPr/>
        </p:nvSpPr>
        <p:spPr bwMode="auto">
          <a:xfrm>
            <a:off x="625752" y="2023368"/>
            <a:ext cx="7914455" cy="2679837"/>
          </a:xfrm>
          <a:prstGeom prst="rect">
            <a:avLst/>
          </a:prstGeom>
          <a:solidFill>
            <a:schemeClr val="accent6">
              <a:lumMod val="40000"/>
              <a:lumOff val="60000"/>
            </a:schemeClr>
          </a:solidFill>
          <a:ln>
            <a:noFill/>
          </a:ln>
        </p:spPr>
        <p:txBody>
          <a:bodyPr wrap="square" lIns="90000" tIns="46800" rIns="90000" bIns="46800" anchor="ctr">
            <a:spAutoFit/>
          </a:bodyPr>
          <a:lstStyle>
            <a:defPPr>
              <a:defRPr lang="zh-CN"/>
            </a:defPPr>
            <a:lvl5pPr marL="93663" lvl="4"/>
          </a:lstStyle>
          <a:p>
            <a:r>
              <a:rPr lang="en-US" altLang="zh-CN" sz="1400" dirty="0">
                <a:solidFill>
                  <a:srgbClr val="643820"/>
                </a:solidFill>
                <a:latin typeface="Menlo" panose="020B0609030804020204" pitchFamily="49" charset="0"/>
              </a:rPr>
              <a:t>//mac</a:t>
            </a:r>
            <a:r>
              <a:rPr lang="zh-CN" altLang="en-US" sz="1400" dirty="0">
                <a:solidFill>
                  <a:srgbClr val="643820"/>
                </a:solidFill>
                <a:latin typeface="Menlo" panose="020B0609030804020204" pitchFamily="49" charset="0"/>
              </a:rPr>
              <a:t> </a:t>
            </a:r>
            <a:r>
              <a:rPr lang="en-US" altLang="zh-CN" sz="1400" dirty="0" err="1">
                <a:solidFill>
                  <a:srgbClr val="643820"/>
                </a:solidFill>
                <a:latin typeface="Menlo" panose="020B0609030804020204" pitchFamily="49" charset="0"/>
              </a:rPr>
              <a:t>os</a:t>
            </a:r>
            <a:r>
              <a:rPr lang="en-US" altLang="zh-CN" sz="1400" dirty="0">
                <a:solidFill>
                  <a:srgbClr val="643820"/>
                </a:solidFill>
                <a:latin typeface="Menlo" panose="020B0609030804020204" pitchFamily="49" charset="0"/>
              </a:rPr>
              <a:t>,</a:t>
            </a:r>
            <a:r>
              <a:rPr lang="zh-CN" altLang="en-US" sz="1400" dirty="0">
                <a:solidFill>
                  <a:srgbClr val="643820"/>
                </a:solidFill>
                <a:latin typeface="Menlo" panose="020B0609030804020204" pitchFamily="49" charset="0"/>
              </a:rPr>
              <a:t> </a:t>
            </a:r>
            <a:r>
              <a:rPr lang="en-US" altLang="zh-CN" sz="1400" dirty="0">
                <a:solidFill>
                  <a:srgbClr val="643820"/>
                </a:solidFill>
                <a:latin typeface="Menlo" panose="020B0609030804020204" pitchFamily="49" charset="0"/>
              </a:rPr>
              <a:t>xcode10.3</a:t>
            </a:r>
          </a:p>
          <a:p>
            <a:endParaRPr lang="en" altLang="zh-CN" sz="1400" dirty="0">
              <a:solidFill>
                <a:srgbClr val="643820"/>
              </a:solidFill>
              <a:latin typeface="Menlo" panose="020B0609030804020204" pitchFamily="49" charset="0"/>
            </a:endParaRPr>
          </a:p>
          <a:p>
            <a:r>
              <a:rPr lang="en" altLang="zh-CN" sz="1400" dirty="0">
                <a:solidFill>
                  <a:srgbClr val="643820"/>
                </a:solidFill>
                <a:latin typeface="Menlo" panose="020B0609030804020204" pitchFamily="49" charset="0"/>
              </a:rPr>
              <a:t>#include </a:t>
            </a:r>
            <a:r>
              <a:rPr lang="en" altLang="zh-CN" sz="1400" dirty="0">
                <a:solidFill>
                  <a:srgbClr val="C41A16"/>
                </a:solidFill>
                <a:latin typeface="Menlo" panose="020B0609030804020204" pitchFamily="49" charset="0"/>
              </a:rPr>
              <a:t>&lt;</a:t>
            </a:r>
            <a:r>
              <a:rPr lang="en" altLang="zh-CN" sz="1400" dirty="0" err="1">
                <a:solidFill>
                  <a:srgbClr val="C41A16"/>
                </a:solidFill>
                <a:latin typeface="Menlo" panose="020B0609030804020204" pitchFamily="49" charset="0"/>
              </a:rPr>
              <a:t>stdio.h</a:t>
            </a:r>
            <a:r>
              <a:rPr lang="en" altLang="zh-CN" sz="1400" dirty="0">
                <a:solidFill>
                  <a:srgbClr val="C41A16"/>
                </a:solidFill>
                <a:latin typeface="Menlo" panose="020B0609030804020204" pitchFamily="49" charset="0"/>
              </a:rPr>
              <a:t>&gt;</a:t>
            </a:r>
          </a:p>
          <a:p>
            <a:endParaRPr lang="en" altLang="zh-CN" sz="1400" dirty="0">
              <a:solidFill>
                <a:srgbClr val="643820"/>
              </a:solidFill>
              <a:latin typeface="Menlo" panose="020B0609030804020204" pitchFamily="49" charset="0"/>
            </a:endParaRPr>
          </a:p>
          <a:p>
            <a:r>
              <a:rPr lang="en" altLang="zh-CN" sz="1400" dirty="0" err="1">
                <a:solidFill>
                  <a:srgbClr val="AA0D91"/>
                </a:solidFill>
                <a:latin typeface="Menlo" panose="020B0609030804020204" pitchFamily="49" charset="0"/>
              </a:rPr>
              <a:t>int</a:t>
            </a:r>
            <a:r>
              <a:rPr lang="en" altLang="zh-CN" sz="1400" dirty="0">
                <a:solidFill>
                  <a:srgbClr val="000000"/>
                </a:solidFill>
                <a:latin typeface="Menlo" panose="020B0609030804020204" pitchFamily="49" charset="0"/>
              </a:rPr>
              <a:t> main(</a:t>
            </a:r>
            <a:r>
              <a:rPr lang="en" altLang="zh-CN" sz="1400" dirty="0" err="1">
                <a:solidFill>
                  <a:srgbClr val="AA0D91"/>
                </a:solidFill>
                <a:latin typeface="Menlo" panose="020B0609030804020204" pitchFamily="49" charset="0"/>
              </a:rPr>
              <a:t>int</a:t>
            </a:r>
            <a:r>
              <a:rPr lang="en" altLang="zh-CN" sz="1400" dirty="0">
                <a:solidFill>
                  <a:srgbClr val="000000"/>
                </a:solidFill>
                <a:latin typeface="Menlo" panose="020B0609030804020204" pitchFamily="49" charset="0"/>
              </a:rPr>
              <a:t> </a:t>
            </a:r>
            <a:r>
              <a:rPr lang="en" altLang="zh-CN" sz="1400" dirty="0" err="1">
                <a:solidFill>
                  <a:srgbClr val="000000"/>
                </a:solidFill>
                <a:latin typeface="Menlo" panose="020B0609030804020204" pitchFamily="49" charset="0"/>
              </a:rPr>
              <a:t>argc</a:t>
            </a:r>
            <a:r>
              <a:rPr lang="en" altLang="zh-CN" sz="1400" dirty="0">
                <a:solidFill>
                  <a:srgbClr val="000000"/>
                </a:solidFill>
                <a:latin typeface="Menlo" panose="020B0609030804020204" pitchFamily="49" charset="0"/>
              </a:rPr>
              <a:t>, </a:t>
            </a:r>
            <a:r>
              <a:rPr lang="en" altLang="zh-CN" sz="1400" dirty="0">
                <a:solidFill>
                  <a:srgbClr val="AA0D91"/>
                </a:solidFill>
                <a:latin typeface="Menlo" panose="020B0609030804020204" pitchFamily="49" charset="0"/>
              </a:rPr>
              <a:t>char</a:t>
            </a:r>
            <a:r>
              <a:rPr lang="en" altLang="zh-CN" sz="1400" dirty="0">
                <a:solidFill>
                  <a:srgbClr val="000000"/>
                </a:solidFill>
                <a:latin typeface="Menlo" panose="020B0609030804020204" pitchFamily="49" charset="0"/>
              </a:rPr>
              <a:t>* </a:t>
            </a:r>
            <a:r>
              <a:rPr lang="en" altLang="zh-CN" sz="1400" dirty="0" err="1">
                <a:solidFill>
                  <a:srgbClr val="000000"/>
                </a:solidFill>
                <a:latin typeface="Menlo" panose="020B0609030804020204" pitchFamily="49" charset="0"/>
              </a:rPr>
              <a:t>argv</a:t>
            </a:r>
            <a:r>
              <a:rPr lang="en" altLang="zh-CN" sz="1400" dirty="0">
                <a:solidFill>
                  <a:srgbClr val="000000"/>
                </a:solidFill>
                <a:latin typeface="Menlo" panose="020B0609030804020204" pitchFamily="49" charset="0"/>
              </a:rPr>
              <a:t>[])</a:t>
            </a:r>
          </a:p>
          <a:p>
            <a:r>
              <a:rPr lang="en" altLang="zh-CN" sz="1400" dirty="0">
                <a:solidFill>
                  <a:srgbClr val="000000"/>
                </a:solidFill>
                <a:latin typeface="Menlo" panose="020B0609030804020204" pitchFamily="49" charset="0"/>
              </a:rPr>
              <a:t>{</a:t>
            </a:r>
          </a:p>
          <a:p>
            <a:r>
              <a:rPr lang="en" altLang="zh-CN" sz="1400" dirty="0">
                <a:solidFill>
                  <a:srgbClr val="000000"/>
                </a:solidFill>
                <a:latin typeface="Menlo" panose="020B0609030804020204" pitchFamily="49" charset="0"/>
              </a:rPr>
              <a:t>    </a:t>
            </a:r>
            <a:r>
              <a:rPr lang="en" altLang="zh-CN" sz="1400" dirty="0">
                <a:solidFill>
                  <a:srgbClr val="007400"/>
                </a:solidFill>
                <a:latin typeface="Menlo" panose="020B0609030804020204" pitchFamily="49" charset="0"/>
              </a:rPr>
              <a:t>//</a:t>
            </a:r>
            <a:r>
              <a:rPr lang="en-US" altLang="zh-CN" sz="1400" dirty="0">
                <a:solidFill>
                  <a:srgbClr val="007400"/>
                </a:solidFill>
                <a:latin typeface="Menlo" panose="020B0609030804020204" pitchFamily="49" charset="0"/>
              </a:rPr>
              <a:t>8</a:t>
            </a:r>
            <a:r>
              <a:rPr lang="en" altLang="zh-CN" sz="1400" dirty="0">
                <a:solidFill>
                  <a:srgbClr val="007400"/>
                </a:solidFill>
                <a:latin typeface="Menlo" panose="020B0609030804020204" pitchFamily="49" charset="0"/>
              </a:rPr>
              <a:t> bytes unsigned </a:t>
            </a:r>
            <a:r>
              <a:rPr lang="en-US" altLang="zh-CN" sz="1400" dirty="0">
                <a:solidFill>
                  <a:srgbClr val="007400"/>
                </a:solidFill>
                <a:latin typeface="Menlo" panose="020B0609030804020204" pitchFamily="49" charset="0"/>
              </a:rPr>
              <a:t>long</a:t>
            </a:r>
            <a:endParaRPr lang="en" altLang="zh-CN" sz="1400" dirty="0">
              <a:solidFill>
                <a:srgbClr val="007400"/>
              </a:solidFill>
              <a:latin typeface="Menlo" panose="020B0609030804020204" pitchFamily="49" charset="0"/>
            </a:endParaRPr>
          </a:p>
          <a:p>
            <a:r>
              <a:rPr lang="en" altLang="zh-CN" sz="1400" dirty="0">
                <a:solidFill>
                  <a:srgbClr val="000000"/>
                </a:solidFill>
                <a:latin typeface="Menlo" panose="020B0609030804020204" pitchFamily="49" charset="0"/>
              </a:rPr>
              <a:t>    </a:t>
            </a:r>
            <a:r>
              <a:rPr lang="en" altLang="zh-CN" sz="1400" dirty="0">
                <a:solidFill>
                  <a:srgbClr val="AA0D91"/>
                </a:solidFill>
                <a:latin typeface="Menlo" panose="020B0609030804020204" pitchFamily="49" charset="0"/>
              </a:rPr>
              <a:t>unsigned</a:t>
            </a:r>
            <a:r>
              <a:rPr lang="en" altLang="zh-CN" sz="1400" dirty="0">
                <a:solidFill>
                  <a:srgbClr val="000000"/>
                </a:solidFill>
                <a:latin typeface="Menlo" panose="020B0609030804020204" pitchFamily="49" charset="0"/>
              </a:rPr>
              <a:t> </a:t>
            </a:r>
            <a:r>
              <a:rPr lang="en" altLang="zh-CN" sz="1400" dirty="0">
                <a:solidFill>
                  <a:srgbClr val="AA0D91"/>
                </a:solidFill>
                <a:latin typeface="Menlo" panose="020B0609030804020204" pitchFamily="49" charset="0"/>
              </a:rPr>
              <a:t>long</a:t>
            </a:r>
            <a:r>
              <a:rPr lang="en" altLang="zh-CN" sz="1400" dirty="0">
                <a:solidFill>
                  <a:srgbClr val="000000"/>
                </a:solidFill>
                <a:latin typeface="Menlo" panose="020B0609030804020204" pitchFamily="49" charset="0"/>
              </a:rPr>
              <a:t> </a:t>
            </a:r>
            <a:r>
              <a:rPr lang="en-US" altLang="zh-CN" sz="1400" dirty="0" err="1">
                <a:solidFill>
                  <a:srgbClr val="AA0D91"/>
                </a:solidFill>
                <a:latin typeface="Menlo" panose="020B0609030804020204" pitchFamily="49" charset="0"/>
              </a:rPr>
              <a:t>int</a:t>
            </a:r>
            <a:r>
              <a:rPr lang="zh-CN" altLang="en-US" sz="1400" dirty="0">
                <a:solidFill>
                  <a:srgbClr val="000000"/>
                </a:solidFill>
                <a:latin typeface="Menlo" panose="020B0609030804020204" pitchFamily="49" charset="0"/>
              </a:rPr>
              <a:t> </a:t>
            </a:r>
            <a:r>
              <a:rPr lang="en-US" altLang="zh-CN" sz="1400" dirty="0">
                <a:solidFill>
                  <a:srgbClr val="000000"/>
                </a:solidFill>
                <a:latin typeface="Menlo" panose="020B0609030804020204" pitchFamily="49" charset="0"/>
              </a:rPr>
              <a:t>Number</a:t>
            </a:r>
            <a:r>
              <a:rPr lang="en" altLang="zh-CN" sz="1400" dirty="0">
                <a:solidFill>
                  <a:srgbClr val="000000"/>
                </a:solidFill>
                <a:latin typeface="Menlo" panose="020B0609030804020204" pitchFamily="49" charset="0"/>
              </a:rPr>
              <a:t>;</a:t>
            </a:r>
          </a:p>
          <a:p>
            <a:r>
              <a:rPr lang="en" altLang="zh-CN" sz="1400" dirty="0">
                <a:solidFill>
                  <a:srgbClr val="000000"/>
                </a:solidFill>
                <a:latin typeface="Menlo" panose="020B0609030804020204" pitchFamily="49" charset="0"/>
              </a:rPr>
              <a:t>    </a:t>
            </a:r>
            <a:r>
              <a:rPr lang="en-US" altLang="zh-CN" sz="1400" dirty="0">
                <a:solidFill>
                  <a:srgbClr val="000000"/>
                </a:solidFill>
                <a:latin typeface="Menlo" panose="020B0609030804020204" pitchFamily="49" charset="0"/>
              </a:rPr>
              <a:t>Number</a:t>
            </a:r>
            <a:r>
              <a:rPr lang="en" altLang="zh-CN" sz="1400" dirty="0">
                <a:solidFill>
                  <a:srgbClr val="000000"/>
                </a:solidFill>
                <a:latin typeface="Menlo" panose="020B0609030804020204" pitchFamily="49" charset="0"/>
              </a:rPr>
              <a:t> = </a:t>
            </a:r>
            <a:r>
              <a:rPr lang="en" altLang="zh-CN" sz="1400" dirty="0">
                <a:solidFill>
                  <a:srgbClr val="1C00CF"/>
                </a:solidFill>
                <a:latin typeface="Menlo" panose="020B0609030804020204" pitchFamily="49" charset="0"/>
              </a:rPr>
              <a:t>4UL</a:t>
            </a:r>
            <a:r>
              <a:rPr lang="en" altLang="zh-CN" sz="1400" dirty="0">
                <a:solidFill>
                  <a:srgbClr val="000000"/>
                </a:solidFill>
                <a:latin typeface="Menlo" panose="020B0609030804020204" pitchFamily="49" charset="0"/>
              </a:rPr>
              <a:t> * </a:t>
            </a:r>
            <a:r>
              <a:rPr lang="en" altLang="zh-CN" sz="1400" dirty="0">
                <a:solidFill>
                  <a:srgbClr val="1C00CF"/>
                </a:solidFill>
                <a:latin typeface="Menlo" panose="020B0609030804020204" pitchFamily="49" charset="0"/>
              </a:rPr>
              <a:t>1024UL</a:t>
            </a:r>
            <a:r>
              <a:rPr lang="en" altLang="zh-CN" sz="1400" dirty="0">
                <a:solidFill>
                  <a:srgbClr val="000000"/>
                </a:solidFill>
                <a:latin typeface="Menlo" panose="020B0609030804020204" pitchFamily="49" charset="0"/>
              </a:rPr>
              <a:t> * </a:t>
            </a:r>
            <a:r>
              <a:rPr lang="en" altLang="zh-CN" sz="1400" dirty="0">
                <a:solidFill>
                  <a:srgbClr val="1C00CF"/>
                </a:solidFill>
                <a:latin typeface="Menlo" panose="020B0609030804020204" pitchFamily="49" charset="0"/>
              </a:rPr>
              <a:t>1024UL</a:t>
            </a:r>
            <a:r>
              <a:rPr lang="en" altLang="zh-CN" sz="1400" dirty="0">
                <a:solidFill>
                  <a:srgbClr val="000000"/>
                </a:solidFill>
                <a:latin typeface="Menlo" panose="020B0609030804020204" pitchFamily="49" charset="0"/>
              </a:rPr>
              <a:t> * </a:t>
            </a:r>
            <a:r>
              <a:rPr lang="en" altLang="zh-CN" sz="1400" dirty="0">
                <a:solidFill>
                  <a:srgbClr val="1C00CF"/>
                </a:solidFill>
                <a:latin typeface="Menlo" panose="020B0609030804020204" pitchFamily="49" charset="0"/>
              </a:rPr>
              <a:t>1024UL</a:t>
            </a:r>
            <a:r>
              <a:rPr lang="en" altLang="zh-CN" sz="1400" dirty="0">
                <a:solidFill>
                  <a:srgbClr val="000000"/>
                </a:solidFill>
                <a:latin typeface="Menlo" panose="020B0609030804020204" pitchFamily="49" charset="0"/>
              </a:rPr>
              <a:t>;</a:t>
            </a:r>
          </a:p>
          <a:p>
            <a:r>
              <a:rPr lang="en" altLang="zh-CN" sz="1400" dirty="0">
                <a:solidFill>
                  <a:srgbClr val="000000"/>
                </a:solidFill>
                <a:latin typeface="Menlo" panose="020B0609030804020204" pitchFamily="49" charset="0"/>
              </a:rPr>
              <a:t>    </a:t>
            </a:r>
            <a:r>
              <a:rPr lang="en" altLang="zh-CN" sz="1400" dirty="0" err="1">
                <a:solidFill>
                  <a:srgbClr val="2E0D6E"/>
                </a:solidFill>
                <a:latin typeface="Menlo" panose="020B0609030804020204" pitchFamily="49" charset="0"/>
              </a:rPr>
              <a:t>printf</a:t>
            </a:r>
            <a:r>
              <a:rPr lang="en" altLang="zh-CN" sz="1400" dirty="0">
                <a:solidFill>
                  <a:srgbClr val="000000"/>
                </a:solidFill>
                <a:latin typeface="Menlo" panose="020B0609030804020204" pitchFamily="49" charset="0"/>
              </a:rPr>
              <a:t>(</a:t>
            </a:r>
            <a:r>
              <a:rPr lang="en-US" altLang="zh-CN" sz="1400" dirty="0">
                <a:solidFill>
                  <a:srgbClr val="C41A16"/>
                </a:solidFill>
                <a:latin typeface="Menlo" panose="020B0609030804020204" pitchFamily="49" charset="0"/>
              </a:rPr>
              <a:t>"Number</a:t>
            </a:r>
            <a:r>
              <a:rPr lang="en" altLang="zh-CN" sz="1400" dirty="0">
                <a:solidFill>
                  <a:srgbClr val="C41A16"/>
                </a:solidFill>
                <a:latin typeface="Menlo" panose="020B0609030804020204" pitchFamily="49" charset="0"/>
              </a:rPr>
              <a:t> is %</a:t>
            </a:r>
            <a:r>
              <a:rPr lang="en" altLang="zh-CN" sz="1400" dirty="0" err="1">
                <a:solidFill>
                  <a:srgbClr val="C41A16"/>
                </a:solidFill>
                <a:latin typeface="Menlo" panose="020B0609030804020204" pitchFamily="49" charset="0"/>
              </a:rPr>
              <a:t>lu</a:t>
            </a:r>
            <a:r>
              <a:rPr lang="en" altLang="zh-CN" sz="1400" dirty="0">
                <a:solidFill>
                  <a:srgbClr val="C41A16"/>
                </a:solidFill>
                <a:latin typeface="Menlo" panose="020B0609030804020204" pitchFamily="49" charset="0"/>
              </a:rPr>
              <a:t>\n"</a:t>
            </a:r>
            <a:r>
              <a:rPr lang="en" altLang="zh-CN" sz="1400" dirty="0">
                <a:solidFill>
                  <a:srgbClr val="000000"/>
                </a:solidFill>
                <a:latin typeface="Menlo" panose="020B0609030804020204" pitchFamily="49" charset="0"/>
              </a:rPr>
              <a:t>, </a:t>
            </a:r>
            <a:r>
              <a:rPr lang="en-US" altLang="zh-CN" sz="1400" dirty="0">
                <a:solidFill>
                  <a:srgbClr val="000000"/>
                </a:solidFill>
                <a:latin typeface="Menlo" panose="020B0609030804020204" pitchFamily="49" charset="0"/>
              </a:rPr>
              <a:t>Number</a:t>
            </a:r>
            <a:r>
              <a:rPr lang="en" altLang="zh-CN" sz="1400" dirty="0">
                <a:solidFill>
                  <a:srgbClr val="000000"/>
                </a:solidFill>
                <a:latin typeface="Menlo" panose="020B0609030804020204" pitchFamily="49" charset="0"/>
              </a:rPr>
              <a:t>);</a:t>
            </a:r>
            <a:endParaRPr lang="en" altLang="zh-CN" sz="1400" dirty="0">
              <a:solidFill>
                <a:srgbClr val="C41A16"/>
              </a:solidFill>
              <a:latin typeface="Menlo" panose="020B0609030804020204" pitchFamily="49" charset="0"/>
            </a:endParaRPr>
          </a:p>
          <a:p>
            <a:r>
              <a:rPr lang="en" altLang="zh-CN" sz="1400" dirty="0">
                <a:solidFill>
                  <a:srgbClr val="000000"/>
                </a:solidFill>
                <a:latin typeface="Menlo" panose="020B0609030804020204" pitchFamily="49" charset="0"/>
              </a:rPr>
              <a:t>    </a:t>
            </a:r>
            <a:r>
              <a:rPr lang="en" altLang="zh-CN" sz="1400" dirty="0">
                <a:solidFill>
                  <a:srgbClr val="AA0D91"/>
                </a:solidFill>
                <a:latin typeface="Menlo" panose="020B0609030804020204" pitchFamily="49" charset="0"/>
              </a:rPr>
              <a:t>return</a:t>
            </a:r>
            <a:r>
              <a:rPr lang="en" altLang="zh-CN" sz="1400" dirty="0">
                <a:solidFill>
                  <a:srgbClr val="000000"/>
                </a:solidFill>
                <a:latin typeface="Menlo" panose="020B0609030804020204" pitchFamily="49" charset="0"/>
              </a:rPr>
              <a:t> </a:t>
            </a:r>
            <a:r>
              <a:rPr lang="en" altLang="zh-CN" sz="1400" dirty="0">
                <a:solidFill>
                  <a:srgbClr val="1C00CF"/>
                </a:solidFill>
                <a:latin typeface="Menlo" panose="020B0609030804020204" pitchFamily="49" charset="0"/>
              </a:rPr>
              <a:t>0</a:t>
            </a:r>
            <a:r>
              <a:rPr lang="en" altLang="zh-CN" sz="1400" dirty="0">
                <a:solidFill>
                  <a:srgbClr val="000000"/>
                </a:solidFill>
                <a:latin typeface="Menlo" panose="020B0609030804020204" pitchFamily="49" charset="0"/>
              </a:rPr>
              <a:t>;</a:t>
            </a:r>
          </a:p>
          <a:p>
            <a:r>
              <a:rPr lang="en" altLang="zh-CN" sz="1400" dirty="0">
                <a:solidFill>
                  <a:srgbClr val="000000"/>
                </a:solidFill>
                <a:latin typeface="Menlo" panose="020B0609030804020204" pitchFamily="49" charset="0"/>
              </a:rPr>
              <a:t>}</a:t>
            </a:r>
          </a:p>
        </p:txBody>
      </p:sp>
      <p:sp>
        <p:nvSpPr>
          <p:cNvPr id="4" name="Date Placeholder 3"/>
          <p:cNvSpPr>
            <a:spLocks noGrp="1"/>
          </p:cNvSpPr>
          <p:nvPr>
            <p:ph type="dt" sz="half" idx="10"/>
          </p:nvPr>
        </p:nvSpPr>
        <p:spPr/>
        <p:txBody>
          <a:bodyPr/>
          <a:lstStyle/>
          <a:p>
            <a:fld id="{90DD1589-95C3-42B1-8B1D-5D6DB0D704FC}" type="datetime1">
              <a:rPr lang="zh-CN" altLang="en-US" smtClean="0"/>
              <a:t>2020/9/25</a:t>
            </a:fld>
            <a:endParaRPr lang="zh-CN" altLang="en-US"/>
          </a:p>
        </p:txBody>
      </p:sp>
      <p:sp>
        <p:nvSpPr>
          <p:cNvPr id="5" name="Footer Placeholder 4"/>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
        <p:nvSpPr>
          <p:cNvPr id="6" name="Slide Number Placeholder 5"/>
          <p:cNvSpPr>
            <a:spLocks noGrp="1"/>
          </p:cNvSpPr>
          <p:nvPr>
            <p:ph type="sldNum" sz="quarter" idx="12"/>
          </p:nvPr>
        </p:nvSpPr>
        <p:spPr/>
        <p:txBody>
          <a:bodyPr/>
          <a:lstStyle/>
          <a:p>
            <a:fld id="{57E71E5F-B3DE-4457-8F57-E0F998074911}" type="slidenum">
              <a:rPr lang="zh-CN" altLang="en-US" smtClean="0"/>
              <a:pPr/>
              <a:t>73</a:t>
            </a:fld>
            <a:endParaRPr lang="zh-CN" altLang="en-US"/>
          </a:p>
        </p:txBody>
      </p:sp>
    </p:spTree>
    <p:extLst>
      <p:ext uri="{BB962C8B-B14F-4D97-AF65-F5344CB8AC3E}">
        <p14:creationId xmlns:p14="http://schemas.microsoft.com/office/powerpoint/2010/main" val="39713739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idx="1"/>
          </p:nvPr>
        </p:nvSpPr>
        <p:spPr>
          <a:xfrm>
            <a:off x="377371" y="1348268"/>
            <a:ext cx="8403771" cy="4828695"/>
          </a:xfrm>
        </p:spPr>
        <p:txBody>
          <a:bodyPr/>
          <a:lstStyle/>
          <a:p>
            <a:r>
              <a:rPr lang="zh-CN" altLang="en-US" dirty="0">
                <a:sym typeface="Symbol" panose="05050102010706020507" pitchFamily="18" charset="2"/>
              </a:rPr>
              <a:t>指出下列各种数据最适合的数据类型，为什么？</a:t>
            </a:r>
            <a:endParaRPr lang="en-US" altLang="zh-CN" dirty="0">
              <a:sym typeface="Symbol" panose="05050102010706020507" pitchFamily="18" charset="2"/>
            </a:endParaRPr>
          </a:p>
          <a:p>
            <a:pPr lvl="1"/>
            <a:r>
              <a:rPr lang="zh-CN" altLang="en-US" dirty="0">
                <a:sym typeface="Symbol" panose="05050102010706020507" pitchFamily="18" charset="2"/>
              </a:rPr>
              <a:t>清华的学生总数</a:t>
            </a:r>
            <a:endParaRPr lang="en-US" altLang="zh-CN" dirty="0">
              <a:sym typeface="Symbol" panose="05050102010706020507" pitchFamily="18" charset="2"/>
            </a:endParaRPr>
          </a:p>
          <a:p>
            <a:pPr lvl="1"/>
            <a:r>
              <a:rPr lang="zh-CN" altLang="en-US" dirty="0">
                <a:sym typeface="Symbol" panose="05050102010706020507" pitchFamily="18" charset="2"/>
              </a:rPr>
              <a:t>作业本的价格</a:t>
            </a:r>
            <a:endParaRPr lang="en-US" altLang="zh-CN" dirty="0">
              <a:sym typeface="Symbol" panose="05050102010706020507" pitchFamily="18" charset="2"/>
            </a:endParaRPr>
          </a:p>
          <a:p>
            <a:pPr lvl="1"/>
            <a:r>
              <a:rPr lang="zh-CN" altLang="en-US" dirty="0">
                <a:sym typeface="Symbol" panose="05050102010706020507" pitchFamily="18" charset="2"/>
              </a:rPr>
              <a:t>本次课件上出现次数最多的英文字母</a:t>
            </a:r>
            <a:endParaRPr lang="en-US" altLang="zh-CN" dirty="0">
              <a:sym typeface="Symbol" panose="05050102010706020507" pitchFamily="18" charset="2"/>
            </a:endParaRPr>
          </a:p>
          <a:p>
            <a:pPr lvl="1"/>
            <a:r>
              <a:rPr lang="zh-CN" altLang="en-US" dirty="0">
                <a:sym typeface="Symbol" panose="05050102010706020507" pitchFamily="18" charset="2"/>
              </a:rPr>
              <a:t>哈利波特系列小说中出现次数最多的字母次数</a:t>
            </a:r>
            <a:endParaRPr lang="en-US" altLang="zh-CN" dirty="0">
              <a:sym typeface="Symbol" panose="05050102010706020507" pitchFamily="18" charset="2"/>
            </a:endParaRPr>
          </a:p>
        </p:txBody>
      </p:sp>
      <p:sp>
        <p:nvSpPr>
          <p:cNvPr id="2" name="Title 1"/>
          <p:cNvSpPr>
            <a:spLocks noGrp="1"/>
          </p:cNvSpPr>
          <p:nvPr>
            <p:ph type="title"/>
          </p:nvPr>
        </p:nvSpPr>
        <p:spPr/>
        <p:txBody>
          <a:bodyPr/>
          <a:lstStyle/>
          <a:p>
            <a:r>
              <a:rPr lang="en-US" altLang="zh-CN" dirty="0"/>
              <a:t>3.3 </a:t>
            </a:r>
            <a:r>
              <a:rPr lang="zh-CN" altLang="en-US" dirty="0"/>
              <a:t>程序练习</a:t>
            </a:r>
          </a:p>
        </p:txBody>
      </p:sp>
      <p:sp>
        <p:nvSpPr>
          <p:cNvPr id="4" name="Date Placeholder 3"/>
          <p:cNvSpPr>
            <a:spLocks noGrp="1"/>
          </p:cNvSpPr>
          <p:nvPr>
            <p:ph type="dt" sz="half" idx="10"/>
          </p:nvPr>
        </p:nvSpPr>
        <p:spPr/>
        <p:txBody>
          <a:bodyPr/>
          <a:lstStyle/>
          <a:p>
            <a:fld id="{90DD1589-95C3-42B1-8B1D-5D6DB0D704FC}" type="datetime1">
              <a:rPr lang="zh-CN" altLang="en-US" smtClean="0"/>
              <a:t>2020/9/25</a:t>
            </a:fld>
            <a:endParaRPr lang="zh-CN" altLang="en-US"/>
          </a:p>
        </p:txBody>
      </p:sp>
      <p:sp>
        <p:nvSpPr>
          <p:cNvPr id="5" name="Footer Placeholder 4"/>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
        <p:nvSpPr>
          <p:cNvPr id="6" name="Slide Number Placeholder 5"/>
          <p:cNvSpPr>
            <a:spLocks noGrp="1"/>
          </p:cNvSpPr>
          <p:nvPr>
            <p:ph type="sldNum" sz="quarter" idx="12"/>
          </p:nvPr>
        </p:nvSpPr>
        <p:spPr/>
        <p:txBody>
          <a:bodyPr/>
          <a:lstStyle/>
          <a:p>
            <a:fld id="{57E71E5F-B3DE-4457-8F57-E0F998074911}" type="slidenum">
              <a:rPr lang="zh-CN" altLang="en-US" smtClean="0"/>
              <a:pPr/>
              <a:t>74</a:t>
            </a:fld>
            <a:endParaRPr lang="zh-CN" altLang="en-US"/>
          </a:p>
        </p:txBody>
      </p:sp>
      <p:pic>
        <p:nvPicPr>
          <p:cNvPr id="3" name="图片 2">
            <a:extLst>
              <a:ext uri="{FF2B5EF4-FFF2-40B4-BE49-F238E27FC236}">
                <a16:creationId xmlns:a16="http://schemas.microsoft.com/office/drawing/2014/main" id="{DFBD89F4-6AD2-E944-B8E6-42AB5ED8FE3E}"/>
              </a:ext>
            </a:extLst>
          </p:cNvPr>
          <p:cNvPicPr>
            <a:picLocks noChangeAspect="1"/>
          </p:cNvPicPr>
          <p:nvPr/>
        </p:nvPicPr>
        <p:blipFill>
          <a:blip r:embed="rId2"/>
          <a:stretch>
            <a:fillRect/>
          </a:stretch>
        </p:blipFill>
        <p:spPr>
          <a:xfrm>
            <a:off x="1300252" y="3518551"/>
            <a:ext cx="2702582" cy="2712410"/>
          </a:xfrm>
          <a:prstGeom prst="rect">
            <a:avLst/>
          </a:prstGeom>
        </p:spPr>
      </p:pic>
      <p:sp>
        <p:nvSpPr>
          <p:cNvPr id="7" name="矩形 6">
            <a:extLst>
              <a:ext uri="{FF2B5EF4-FFF2-40B4-BE49-F238E27FC236}">
                <a16:creationId xmlns:a16="http://schemas.microsoft.com/office/drawing/2014/main" id="{A3A3EF57-4C9F-6C41-9CDE-6D54254961B6}"/>
              </a:ext>
            </a:extLst>
          </p:cNvPr>
          <p:cNvSpPr/>
          <p:nvPr/>
        </p:nvSpPr>
        <p:spPr>
          <a:xfrm>
            <a:off x="4071775" y="3898937"/>
            <a:ext cx="4913603" cy="369332"/>
          </a:xfrm>
          <a:prstGeom prst="rect">
            <a:avLst/>
          </a:prstGeom>
        </p:spPr>
        <p:txBody>
          <a:bodyPr wrap="square">
            <a:spAutoFit/>
          </a:bodyPr>
          <a:lstStyle/>
          <a:p>
            <a:r>
              <a:rPr lang="en" altLang="zh-CN" b="1" dirty="0">
                <a:solidFill>
                  <a:srgbClr val="555555"/>
                </a:solidFill>
                <a:latin typeface="lora"/>
              </a:rPr>
              <a:t>The Harry Potter books contain 1,084,170 words</a:t>
            </a:r>
            <a:endParaRPr lang="zh-CN" altLang="en-US" dirty="0"/>
          </a:p>
        </p:txBody>
      </p:sp>
      <p:sp>
        <p:nvSpPr>
          <p:cNvPr id="8" name="矩形 7">
            <a:extLst>
              <a:ext uri="{FF2B5EF4-FFF2-40B4-BE49-F238E27FC236}">
                <a16:creationId xmlns:a16="http://schemas.microsoft.com/office/drawing/2014/main" id="{D918F82C-6F50-BD4B-9B40-81CC58F0BDC9}"/>
              </a:ext>
            </a:extLst>
          </p:cNvPr>
          <p:cNvSpPr/>
          <p:nvPr/>
        </p:nvSpPr>
        <p:spPr>
          <a:xfrm>
            <a:off x="4115837" y="4695006"/>
            <a:ext cx="4766906" cy="646331"/>
          </a:xfrm>
          <a:prstGeom prst="rect">
            <a:avLst/>
          </a:prstGeom>
        </p:spPr>
        <p:txBody>
          <a:bodyPr wrap="square">
            <a:spAutoFit/>
          </a:bodyPr>
          <a:lstStyle/>
          <a:p>
            <a:r>
              <a:rPr lang="en" altLang="zh-CN" dirty="0">
                <a:solidFill>
                  <a:srgbClr val="111111"/>
                </a:solidFill>
                <a:latin typeface="Segoe UI"/>
              </a:rPr>
              <a:t>The average length of a word in most documents is </a:t>
            </a:r>
            <a:r>
              <a:rPr lang="en" altLang="zh-CN" b="1" dirty="0">
                <a:solidFill>
                  <a:srgbClr val="111111"/>
                </a:solidFill>
                <a:latin typeface="Segoe UI"/>
              </a:rPr>
              <a:t>just over 5</a:t>
            </a:r>
            <a:r>
              <a:rPr lang="en" altLang="zh-CN" dirty="0">
                <a:solidFill>
                  <a:srgbClr val="111111"/>
                </a:solidFill>
                <a:latin typeface="Segoe UI"/>
              </a:rPr>
              <a:t>. (average </a:t>
            </a:r>
            <a:r>
              <a:rPr lang="en" altLang="zh-CN" dirty="0" err="1">
                <a:solidFill>
                  <a:srgbClr val="111111"/>
                </a:solidFill>
                <a:latin typeface="Segoe UI"/>
              </a:rPr>
              <a:t>englishword</a:t>
            </a:r>
            <a:r>
              <a:rPr lang="en" altLang="zh-CN" dirty="0">
                <a:solidFill>
                  <a:srgbClr val="111111"/>
                </a:solidFill>
                <a:latin typeface="Segoe UI"/>
              </a:rPr>
              <a:t> length)</a:t>
            </a:r>
            <a:endParaRPr lang="zh-CN" altLang="en-US" dirty="0"/>
          </a:p>
        </p:txBody>
      </p:sp>
    </p:spTree>
    <p:extLst>
      <p:ext uri="{BB962C8B-B14F-4D97-AF65-F5344CB8AC3E}">
        <p14:creationId xmlns:p14="http://schemas.microsoft.com/office/powerpoint/2010/main" val="20344671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idx="1"/>
          </p:nvPr>
        </p:nvSpPr>
        <p:spPr>
          <a:xfrm>
            <a:off x="377371" y="1348268"/>
            <a:ext cx="8403771" cy="4828695"/>
          </a:xfrm>
        </p:spPr>
        <p:txBody>
          <a:bodyPr>
            <a:normAutofit/>
          </a:bodyPr>
          <a:lstStyle/>
          <a:p>
            <a:r>
              <a:rPr lang="en-US" altLang="zh-CN" dirty="0" err="1">
                <a:sym typeface="Symbol" panose="05050102010706020507" pitchFamily="18" charset="2"/>
              </a:rPr>
              <a:t>sacnf</a:t>
            </a:r>
            <a:r>
              <a:rPr lang="zh-CN" altLang="en-US" dirty="0">
                <a:sym typeface="Symbol" panose="05050102010706020507" pitchFamily="18" charset="2"/>
              </a:rPr>
              <a:t>不能读入带空格的字符串，因为空格被视为分隔符</a:t>
            </a:r>
            <a:endParaRPr lang="en-US" altLang="zh-CN" dirty="0">
              <a:sym typeface="Symbol" panose="05050102010706020507" pitchFamily="18" charset="2"/>
            </a:endParaRPr>
          </a:p>
          <a:p>
            <a:r>
              <a:rPr lang="zh-CN" altLang="en-US" dirty="0">
                <a:sym typeface="Symbol" panose="05050102010706020507" pitchFamily="18" charset="2"/>
              </a:rPr>
              <a:t>请自学定义字符串</a:t>
            </a:r>
            <a:r>
              <a:rPr lang="en-US" altLang="zh-CN" dirty="0">
                <a:sym typeface="Symbol" panose="05050102010706020507" pitchFamily="18" charset="2"/>
              </a:rPr>
              <a:t>/</a:t>
            </a:r>
            <a:r>
              <a:rPr lang="zh-CN" altLang="en-US" dirty="0">
                <a:sym typeface="Symbol" panose="05050102010706020507" pitchFamily="18" charset="2"/>
              </a:rPr>
              <a:t>字符数组方法，以及用</a:t>
            </a:r>
            <a:r>
              <a:rPr lang="en-US" altLang="zh-CN" dirty="0">
                <a:sym typeface="Symbol" panose="05050102010706020507" pitchFamily="18" charset="2"/>
              </a:rPr>
              <a:t>gets</a:t>
            </a:r>
            <a:r>
              <a:rPr lang="zh-CN" altLang="en-US" dirty="0">
                <a:sym typeface="Symbol" panose="05050102010706020507" pitchFamily="18" charset="2"/>
              </a:rPr>
              <a:t>进行输入的方法。</a:t>
            </a:r>
            <a:endParaRPr lang="en-US" altLang="zh-CN" dirty="0">
              <a:sym typeface="Symbol" panose="05050102010706020507" pitchFamily="18" charset="2"/>
            </a:endParaRPr>
          </a:p>
          <a:p>
            <a:endParaRPr lang="en-US" altLang="zh-CN" dirty="0">
              <a:sym typeface="Symbol" panose="05050102010706020507" pitchFamily="18" charset="2"/>
            </a:endParaRPr>
          </a:p>
          <a:p>
            <a:r>
              <a:rPr lang="zh-CN" altLang="en-US" dirty="0">
                <a:sym typeface="Symbol" panose="05050102010706020507" pitchFamily="18" charset="2"/>
              </a:rPr>
              <a:t>请自己编写代码，验证当输入与</a:t>
            </a:r>
            <a:r>
              <a:rPr lang="en-US" altLang="zh-CN" dirty="0" err="1">
                <a:sym typeface="Symbol" panose="05050102010706020507" pitchFamily="18" charset="2"/>
              </a:rPr>
              <a:t>scanf</a:t>
            </a:r>
            <a:r>
              <a:rPr lang="zh-CN" altLang="en-US" dirty="0">
                <a:sym typeface="Symbol" panose="05050102010706020507" pitchFamily="18" charset="2"/>
              </a:rPr>
              <a:t>要求格式不匹配时，将会产生何种行为</a:t>
            </a:r>
            <a:endParaRPr lang="en-US" altLang="zh-CN" dirty="0">
              <a:sym typeface="Symbol" panose="05050102010706020507" pitchFamily="18" charset="2"/>
            </a:endParaRPr>
          </a:p>
        </p:txBody>
      </p:sp>
      <p:sp>
        <p:nvSpPr>
          <p:cNvPr id="2" name="Title 1"/>
          <p:cNvSpPr>
            <a:spLocks noGrp="1"/>
          </p:cNvSpPr>
          <p:nvPr>
            <p:ph type="title"/>
          </p:nvPr>
        </p:nvSpPr>
        <p:spPr/>
        <p:txBody>
          <a:bodyPr/>
          <a:lstStyle/>
          <a:p>
            <a:r>
              <a:rPr lang="en-US" altLang="zh-CN" dirty="0"/>
              <a:t>3.4 </a:t>
            </a:r>
            <a:r>
              <a:rPr lang="zh-CN" altLang="en-US" dirty="0"/>
              <a:t>有待补充的自学环节</a:t>
            </a:r>
          </a:p>
        </p:txBody>
      </p:sp>
      <p:sp>
        <p:nvSpPr>
          <p:cNvPr id="4" name="Date Placeholder 3"/>
          <p:cNvSpPr>
            <a:spLocks noGrp="1"/>
          </p:cNvSpPr>
          <p:nvPr>
            <p:ph type="dt" sz="half" idx="10"/>
          </p:nvPr>
        </p:nvSpPr>
        <p:spPr/>
        <p:txBody>
          <a:bodyPr/>
          <a:lstStyle/>
          <a:p>
            <a:fld id="{90DD1589-95C3-42B1-8B1D-5D6DB0D704FC}" type="datetime1">
              <a:rPr lang="zh-CN" altLang="en-US" smtClean="0"/>
              <a:t>2020/9/25</a:t>
            </a:fld>
            <a:endParaRPr lang="zh-CN" altLang="en-US"/>
          </a:p>
        </p:txBody>
      </p:sp>
      <p:sp>
        <p:nvSpPr>
          <p:cNvPr id="5" name="Footer Placeholder 4"/>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
        <p:nvSpPr>
          <p:cNvPr id="6" name="Slide Number Placeholder 5"/>
          <p:cNvSpPr>
            <a:spLocks noGrp="1"/>
          </p:cNvSpPr>
          <p:nvPr>
            <p:ph type="sldNum" sz="quarter" idx="12"/>
          </p:nvPr>
        </p:nvSpPr>
        <p:spPr/>
        <p:txBody>
          <a:bodyPr/>
          <a:lstStyle/>
          <a:p>
            <a:fld id="{57E71E5F-B3DE-4457-8F57-E0F998074911}" type="slidenum">
              <a:rPr lang="zh-CN" altLang="en-US" smtClean="0"/>
              <a:pPr/>
              <a:t>75</a:t>
            </a:fld>
            <a:endParaRPr lang="zh-CN" altLang="en-US"/>
          </a:p>
        </p:txBody>
      </p:sp>
    </p:spTree>
    <p:extLst>
      <p:ext uri="{BB962C8B-B14F-4D97-AF65-F5344CB8AC3E}">
        <p14:creationId xmlns:p14="http://schemas.microsoft.com/office/powerpoint/2010/main" val="29355173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idx="1"/>
          </p:nvPr>
        </p:nvSpPr>
        <p:spPr>
          <a:xfrm>
            <a:off x="139959" y="1348268"/>
            <a:ext cx="8641183" cy="4828695"/>
          </a:xfrm>
        </p:spPr>
        <p:txBody>
          <a:bodyPr>
            <a:normAutofit/>
          </a:bodyPr>
          <a:lstStyle/>
          <a:p>
            <a:r>
              <a:rPr lang="zh-CN" altLang="en-US" dirty="0">
                <a:sym typeface="Symbol" panose="05050102010706020507" pitchFamily="18" charset="2"/>
              </a:rPr>
              <a:t>只允许提交</a:t>
            </a:r>
            <a:r>
              <a:rPr lang="en-US" altLang="zh-CN" dirty="0">
                <a:sym typeface="Symbol" panose="05050102010706020507" pitchFamily="18" charset="2"/>
              </a:rPr>
              <a:t>1</a:t>
            </a:r>
            <a:r>
              <a:rPr lang="zh-CN" altLang="en-US" dirty="0">
                <a:sym typeface="Symbol" panose="05050102010706020507" pitchFamily="18" charset="2"/>
              </a:rPr>
              <a:t>个压缩文件</a:t>
            </a:r>
            <a:endParaRPr lang="en-US" altLang="zh-CN" dirty="0">
              <a:sym typeface="Symbol" panose="05050102010706020507" pitchFamily="18" charset="2"/>
            </a:endParaRPr>
          </a:p>
          <a:p>
            <a:r>
              <a:rPr lang="zh-CN" altLang="en-US" dirty="0">
                <a:sym typeface="Symbol" panose="05050102010706020507" pitchFamily="18" charset="2"/>
              </a:rPr>
              <a:t>使用作业打包工具，生成压缩文件</a:t>
            </a:r>
            <a:endParaRPr lang="en-US" altLang="zh-CN" dirty="0">
              <a:sym typeface="Symbol" panose="05050102010706020507" pitchFamily="18" charset="2"/>
            </a:endParaRPr>
          </a:p>
          <a:p>
            <a:r>
              <a:rPr lang="zh-CN" altLang="en-US" dirty="0">
                <a:sym typeface="Symbol" panose="05050102010706020507" pitchFamily="18" charset="2"/>
              </a:rPr>
              <a:t>以学号为名字的目录下，包含若干扩展名为</a:t>
            </a:r>
            <a:r>
              <a:rPr lang="en-US" altLang="zh-CN" dirty="0">
                <a:solidFill>
                  <a:srgbClr val="C00000"/>
                </a:solidFill>
                <a:sym typeface="Symbol" panose="05050102010706020507" pitchFamily="18" charset="2"/>
              </a:rPr>
              <a:t>c</a:t>
            </a:r>
            <a:r>
              <a:rPr lang="zh-CN" altLang="en-US" dirty="0">
                <a:sym typeface="Symbol" panose="05050102010706020507" pitchFamily="18" charset="2"/>
              </a:rPr>
              <a:t>和为</a:t>
            </a:r>
            <a:r>
              <a:rPr lang="en-US" altLang="zh-CN" dirty="0">
                <a:solidFill>
                  <a:srgbClr val="C00000"/>
                </a:solidFill>
                <a:sym typeface="Symbol" panose="05050102010706020507" pitchFamily="18" charset="2"/>
              </a:rPr>
              <a:t>h</a:t>
            </a:r>
            <a:r>
              <a:rPr lang="zh-CN" altLang="en-US" dirty="0">
                <a:sym typeface="Symbol" panose="05050102010706020507" pitchFamily="18" charset="2"/>
              </a:rPr>
              <a:t>的源代码文件，不能有其他文件</a:t>
            </a:r>
            <a:endParaRPr lang="en-US" altLang="zh-CN" dirty="0">
              <a:sym typeface="Symbol" panose="05050102010706020507" pitchFamily="18" charset="2"/>
            </a:endParaRPr>
          </a:p>
          <a:p>
            <a:r>
              <a:rPr lang="zh-CN" altLang="en-US" dirty="0">
                <a:sym typeface="Symbol" panose="05050102010706020507" pitchFamily="18" charset="2"/>
              </a:rPr>
              <a:t>每个源代码文件名为：学号</a:t>
            </a:r>
            <a:r>
              <a:rPr lang="en-US" altLang="zh-CN" dirty="0">
                <a:solidFill>
                  <a:srgbClr val="C00000"/>
                </a:solidFill>
                <a:sym typeface="Symbol" panose="05050102010706020507" pitchFamily="18" charset="2"/>
              </a:rPr>
              <a:t>_</a:t>
            </a:r>
            <a:r>
              <a:rPr lang="en-US" altLang="zh-CN" dirty="0">
                <a:sym typeface="Symbol" panose="05050102010706020507" pitchFamily="18" charset="2"/>
              </a:rPr>
              <a:t>2</a:t>
            </a:r>
            <a:r>
              <a:rPr lang="zh-CN" altLang="en-US" dirty="0">
                <a:sym typeface="Symbol" panose="05050102010706020507" pitchFamily="18" charset="2"/>
              </a:rPr>
              <a:t>位作业索引号</a:t>
            </a:r>
            <a:r>
              <a:rPr lang="en-US" altLang="zh-CN" dirty="0">
                <a:solidFill>
                  <a:srgbClr val="C00000"/>
                </a:solidFill>
                <a:sym typeface="Symbol" panose="05050102010706020507" pitchFamily="18" charset="2"/>
              </a:rPr>
              <a:t>_</a:t>
            </a:r>
            <a:r>
              <a:rPr lang="en-US" altLang="zh-CN" dirty="0">
                <a:sym typeface="Symbol" panose="05050102010706020507" pitchFamily="18" charset="2"/>
              </a:rPr>
              <a:t>2</a:t>
            </a:r>
            <a:r>
              <a:rPr lang="zh-CN" altLang="en-US" dirty="0">
                <a:sym typeface="Symbol" panose="05050102010706020507" pitchFamily="18" charset="2"/>
              </a:rPr>
              <a:t>位题号</a:t>
            </a:r>
            <a:r>
              <a:rPr lang="en-US" altLang="zh-CN" dirty="0">
                <a:solidFill>
                  <a:srgbClr val="C00000"/>
                </a:solidFill>
                <a:sym typeface="Symbol" panose="05050102010706020507" pitchFamily="18" charset="2"/>
              </a:rPr>
              <a:t>_</a:t>
            </a:r>
            <a:r>
              <a:rPr lang="zh-CN" altLang="en-US" dirty="0">
                <a:sym typeface="Symbol" panose="05050102010706020507" pitchFamily="18" charset="2"/>
              </a:rPr>
              <a:t>附加说明</a:t>
            </a:r>
            <a:r>
              <a:rPr lang="en-US" altLang="zh-CN" dirty="0">
                <a:solidFill>
                  <a:srgbClr val="C00000"/>
                </a:solidFill>
                <a:sym typeface="Symbol" panose="05050102010706020507" pitchFamily="18" charset="2"/>
              </a:rPr>
              <a:t>.c</a:t>
            </a:r>
            <a:r>
              <a:rPr lang="zh-CN" altLang="en-US" dirty="0">
                <a:solidFill>
                  <a:srgbClr val="C00000"/>
                </a:solidFill>
                <a:sym typeface="Symbol" panose="05050102010706020507" pitchFamily="18" charset="2"/>
              </a:rPr>
              <a:t> </a:t>
            </a:r>
            <a:r>
              <a:rPr lang="zh-CN" altLang="en-US" dirty="0">
                <a:sym typeface="Symbol" panose="05050102010706020507" pitchFamily="18" charset="2"/>
              </a:rPr>
              <a:t>或 学号</a:t>
            </a:r>
            <a:r>
              <a:rPr lang="en-US" altLang="zh-CN" dirty="0">
                <a:solidFill>
                  <a:srgbClr val="C00000"/>
                </a:solidFill>
                <a:sym typeface="Symbol" panose="05050102010706020507" pitchFamily="18" charset="2"/>
              </a:rPr>
              <a:t>_</a:t>
            </a:r>
            <a:r>
              <a:rPr lang="en-US" altLang="zh-CN" dirty="0">
                <a:sym typeface="Symbol" panose="05050102010706020507" pitchFamily="18" charset="2"/>
              </a:rPr>
              <a:t>2</a:t>
            </a:r>
            <a:r>
              <a:rPr lang="zh-CN" altLang="en-US" dirty="0">
                <a:sym typeface="Symbol" panose="05050102010706020507" pitchFamily="18" charset="2"/>
              </a:rPr>
              <a:t>位作业索引号</a:t>
            </a:r>
            <a:r>
              <a:rPr lang="en-US" altLang="zh-CN" dirty="0">
                <a:solidFill>
                  <a:srgbClr val="C00000"/>
                </a:solidFill>
                <a:sym typeface="Symbol" panose="05050102010706020507" pitchFamily="18" charset="2"/>
              </a:rPr>
              <a:t>_</a:t>
            </a:r>
            <a:r>
              <a:rPr lang="en-US" altLang="zh-CN" dirty="0">
                <a:sym typeface="Symbol" panose="05050102010706020507" pitchFamily="18" charset="2"/>
              </a:rPr>
              <a:t>2</a:t>
            </a:r>
            <a:r>
              <a:rPr lang="zh-CN" altLang="en-US" dirty="0">
                <a:sym typeface="Symbol" panose="05050102010706020507" pitchFamily="18" charset="2"/>
              </a:rPr>
              <a:t>位题号</a:t>
            </a:r>
            <a:r>
              <a:rPr lang="en-US" altLang="zh-CN" dirty="0">
                <a:solidFill>
                  <a:srgbClr val="C00000"/>
                </a:solidFill>
                <a:sym typeface="Symbol" panose="05050102010706020507" pitchFamily="18" charset="2"/>
              </a:rPr>
              <a:t>_</a:t>
            </a:r>
            <a:r>
              <a:rPr lang="zh-CN" altLang="en-US" dirty="0">
                <a:sym typeface="Symbol" panose="05050102010706020507" pitchFamily="18" charset="2"/>
              </a:rPr>
              <a:t>附加说明</a:t>
            </a:r>
            <a:r>
              <a:rPr lang="en-US" altLang="zh-CN" dirty="0">
                <a:solidFill>
                  <a:srgbClr val="C00000"/>
                </a:solidFill>
                <a:sym typeface="Symbol" panose="05050102010706020507" pitchFamily="18" charset="2"/>
              </a:rPr>
              <a:t>.h</a:t>
            </a:r>
            <a:endParaRPr lang="en-US" altLang="zh-CN" dirty="0">
              <a:sym typeface="Symbol" panose="05050102010706020507" pitchFamily="18" charset="2"/>
            </a:endParaRPr>
          </a:p>
        </p:txBody>
      </p:sp>
      <p:sp>
        <p:nvSpPr>
          <p:cNvPr id="2" name="Title 1"/>
          <p:cNvSpPr>
            <a:spLocks noGrp="1"/>
          </p:cNvSpPr>
          <p:nvPr>
            <p:ph type="title"/>
          </p:nvPr>
        </p:nvSpPr>
        <p:spPr/>
        <p:txBody>
          <a:bodyPr/>
          <a:lstStyle/>
          <a:p>
            <a:r>
              <a:rPr lang="en-US" altLang="zh-CN" dirty="0"/>
              <a:t>4. </a:t>
            </a:r>
            <a:r>
              <a:rPr lang="zh-CN" altLang="en-US" dirty="0"/>
              <a:t>作业提交标准</a:t>
            </a:r>
          </a:p>
        </p:txBody>
      </p:sp>
      <p:sp>
        <p:nvSpPr>
          <p:cNvPr id="4" name="Date Placeholder 3"/>
          <p:cNvSpPr>
            <a:spLocks noGrp="1"/>
          </p:cNvSpPr>
          <p:nvPr>
            <p:ph type="dt" sz="half" idx="10"/>
          </p:nvPr>
        </p:nvSpPr>
        <p:spPr/>
        <p:txBody>
          <a:bodyPr/>
          <a:lstStyle/>
          <a:p>
            <a:fld id="{90DD1589-95C3-42B1-8B1D-5D6DB0D704FC}" type="datetime1">
              <a:rPr lang="zh-CN" altLang="en-US" smtClean="0"/>
              <a:t>2020/9/25</a:t>
            </a:fld>
            <a:endParaRPr lang="zh-CN" altLang="en-US"/>
          </a:p>
        </p:txBody>
      </p:sp>
      <p:sp>
        <p:nvSpPr>
          <p:cNvPr id="5" name="Footer Placeholder 4"/>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
        <p:nvSpPr>
          <p:cNvPr id="6" name="Slide Number Placeholder 5"/>
          <p:cNvSpPr>
            <a:spLocks noGrp="1"/>
          </p:cNvSpPr>
          <p:nvPr>
            <p:ph type="sldNum" sz="quarter" idx="12"/>
          </p:nvPr>
        </p:nvSpPr>
        <p:spPr/>
        <p:txBody>
          <a:bodyPr/>
          <a:lstStyle/>
          <a:p>
            <a:fld id="{57E71E5F-B3DE-4457-8F57-E0F998074911}" type="slidenum">
              <a:rPr lang="zh-CN" altLang="en-US" smtClean="0"/>
              <a:pPr/>
              <a:t>76</a:t>
            </a:fld>
            <a:endParaRPr lang="zh-CN" altLang="en-US"/>
          </a:p>
        </p:txBody>
      </p:sp>
    </p:spTree>
    <p:extLst>
      <p:ext uri="{BB962C8B-B14F-4D97-AF65-F5344CB8AC3E}">
        <p14:creationId xmlns:p14="http://schemas.microsoft.com/office/powerpoint/2010/main" val="12228693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idx="1"/>
          </p:nvPr>
        </p:nvSpPr>
        <p:spPr>
          <a:xfrm>
            <a:off x="139959" y="1348268"/>
            <a:ext cx="8641183" cy="4828695"/>
          </a:xfrm>
        </p:spPr>
        <p:txBody>
          <a:bodyPr>
            <a:normAutofit/>
          </a:bodyPr>
          <a:lstStyle/>
          <a:p>
            <a:r>
              <a:rPr lang="zh-CN" altLang="en-US" dirty="0">
                <a:sym typeface="Symbol" panose="05050102010706020507" pitchFamily="18" charset="2"/>
              </a:rPr>
              <a:t>作业索引号：</a:t>
            </a:r>
            <a:r>
              <a:rPr lang="en-US" altLang="zh-CN" dirty="0">
                <a:sym typeface="Symbol" panose="05050102010706020507" pitchFamily="18" charset="2"/>
              </a:rPr>
              <a:t>02</a:t>
            </a:r>
          </a:p>
          <a:p>
            <a:r>
              <a:rPr lang="zh-CN" altLang="en-US" dirty="0">
                <a:sym typeface="Symbol" panose="05050102010706020507" pitchFamily="18" charset="2"/>
              </a:rPr>
              <a:t>所有题目源代码</a:t>
            </a:r>
            <a:r>
              <a:rPr lang="zh-CN" altLang="en-US" dirty="0">
                <a:solidFill>
                  <a:srgbClr val="C00000"/>
                </a:solidFill>
                <a:sym typeface="Symbol" panose="05050102010706020507" pitchFamily="18" charset="2"/>
              </a:rPr>
              <a:t>均无“附加说明” 及前导下划线</a:t>
            </a:r>
            <a:endParaRPr lang="en-US" altLang="zh-CN" dirty="0">
              <a:solidFill>
                <a:srgbClr val="C00000"/>
              </a:solidFill>
              <a:sym typeface="Symbol" panose="05050102010706020507" pitchFamily="18" charset="2"/>
            </a:endParaRPr>
          </a:p>
          <a:p>
            <a:r>
              <a:rPr lang="zh-CN" altLang="en-US" dirty="0">
                <a:sym typeface="Symbol" panose="05050102010706020507" pitchFamily="18" charset="2"/>
              </a:rPr>
              <a:t>所有题目仅提交</a:t>
            </a:r>
            <a:r>
              <a:rPr lang="en-US" altLang="zh-CN" dirty="0">
                <a:solidFill>
                  <a:srgbClr val="C00000"/>
                </a:solidFill>
                <a:sym typeface="Symbol" panose="05050102010706020507" pitchFamily="18" charset="2"/>
              </a:rPr>
              <a:t>c</a:t>
            </a:r>
            <a:r>
              <a:rPr lang="zh-CN" altLang="en-US" dirty="0">
                <a:sym typeface="Symbol" panose="05050102010706020507" pitchFamily="18" charset="2"/>
              </a:rPr>
              <a:t>文件</a:t>
            </a:r>
            <a:endParaRPr lang="en-US" altLang="zh-CN" dirty="0">
              <a:sym typeface="Symbol" panose="05050102010706020507" pitchFamily="18" charset="2"/>
            </a:endParaRPr>
          </a:p>
          <a:p>
            <a:r>
              <a:rPr lang="zh-CN" altLang="en-US" dirty="0">
                <a:sym typeface="Symbol" panose="05050102010706020507" pitchFamily="18" charset="2"/>
              </a:rPr>
              <a:t>所有题目</a:t>
            </a:r>
            <a:r>
              <a:rPr lang="zh-CN" altLang="en-US" dirty="0">
                <a:solidFill>
                  <a:srgbClr val="C00000"/>
                </a:solidFill>
                <a:sym typeface="Symbol" panose="05050102010706020507" pitchFamily="18" charset="2"/>
              </a:rPr>
              <a:t>均不能包含任何输入提示</a:t>
            </a:r>
            <a:r>
              <a:rPr lang="zh-CN" altLang="en-US" dirty="0">
                <a:sym typeface="Symbol" panose="05050102010706020507" pitchFamily="18" charset="2"/>
              </a:rPr>
              <a:t>（运行结果机器评价）</a:t>
            </a:r>
            <a:endParaRPr lang="en-US" altLang="zh-CN" dirty="0">
              <a:sym typeface="Symbol" panose="05050102010706020507" pitchFamily="18" charset="2"/>
            </a:endParaRPr>
          </a:p>
          <a:p>
            <a:r>
              <a:rPr lang="zh-CN" altLang="en-US" dirty="0">
                <a:sym typeface="Symbol" panose="05050102010706020507" pitchFamily="18" charset="2"/>
              </a:rPr>
              <a:t>所有题目</a:t>
            </a:r>
            <a:r>
              <a:rPr lang="zh-CN" altLang="en-US" dirty="0">
                <a:solidFill>
                  <a:srgbClr val="C00000"/>
                </a:solidFill>
                <a:sym typeface="Symbol" panose="05050102010706020507" pitchFamily="18" charset="2"/>
              </a:rPr>
              <a:t>均不能包含</a:t>
            </a:r>
            <a:r>
              <a:rPr lang="en-US" altLang="zh-CN" dirty="0">
                <a:solidFill>
                  <a:srgbClr val="C00000"/>
                </a:solidFill>
                <a:sym typeface="Symbol" panose="05050102010706020507" pitchFamily="18" charset="2"/>
              </a:rPr>
              <a:t>system("pause")</a:t>
            </a:r>
            <a:r>
              <a:rPr lang="zh-CN" altLang="en-US" dirty="0">
                <a:solidFill>
                  <a:srgbClr val="C00000"/>
                </a:solidFill>
                <a:sym typeface="Symbol" panose="05050102010706020507" pitchFamily="18" charset="2"/>
              </a:rPr>
              <a:t>；或类似功能的代码</a:t>
            </a:r>
            <a:r>
              <a:rPr lang="zh-CN" altLang="en-US" dirty="0">
                <a:sym typeface="Symbol" panose="05050102010706020507" pitchFamily="18" charset="2"/>
              </a:rPr>
              <a:t>（运行结果机器评价）</a:t>
            </a:r>
            <a:endParaRPr lang="en-US" altLang="zh-CN" dirty="0">
              <a:sym typeface="Symbol" panose="05050102010706020507" pitchFamily="18" charset="2"/>
            </a:endParaRPr>
          </a:p>
          <a:p>
            <a:r>
              <a:rPr lang="zh-CN" altLang="en-US" dirty="0">
                <a:sym typeface="Symbol" panose="05050102010706020507" pitchFamily="18" charset="2"/>
              </a:rPr>
              <a:t>所有题目源代码中的</a:t>
            </a:r>
            <a:r>
              <a:rPr lang="zh-CN" altLang="en-US" dirty="0">
                <a:solidFill>
                  <a:srgbClr val="C00000"/>
                </a:solidFill>
                <a:sym typeface="Symbol" panose="05050102010706020507" pitchFamily="18" charset="2"/>
              </a:rPr>
              <a:t>变量、常量命名均需体现物理含义</a:t>
            </a:r>
            <a:r>
              <a:rPr lang="zh-CN" altLang="en-US" dirty="0">
                <a:sym typeface="Symbol" panose="05050102010706020507" pitchFamily="18" charset="2"/>
              </a:rPr>
              <a:t>，不可使用单字母命名或无意义的名字，特别不可使用拼音。</a:t>
            </a:r>
            <a:endParaRPr lang="en-US" altLang="zh-CN" dirty="0">
              <a:sym typeface="Symbol" panose="05050102010706020507" pitchFamily="18" charset="2"/>
            </a:endParaRPr>
          </a:p>
          <a:p>
            <a:pPr marL="0" indent="0">
              <a:buNone/>
            </a:pPr>
            <a:endParaRPr lang="en-US" altLang="zh-CN" dirty="0">
              <a:sym typeface="Symbol" panose="05050102010706020507" pitchFamily="18" charset="2"/>
            </a:endParaRPr>
          </a:p>
        </p:txBody>
      </p:sp>
      <p:sp>
        <p:nvSpPr>
          <p:cNvPr id="2" name="Title 1"/>
          <p:cNvSpPr>
            <a:spLocks noGrp="1"/>
          </p:cNvSpPr>
          <p:nvPr>
            <p:ph type="title"/>
          </p:nvPr>
        </p:nvSpPr>
        <p:spPr/>
        <p:txBody>
          <a:bodyPr/>
          <a:lstStyle/>
          <a:p>
            <a:r>
              <a:rPr lang="zh-CN" altLang="en-US" dirty="0"/>
              <a:t>第</a:t>
            </a:r>
            <a:r>
              <a:rPr lang="en-US" altLang="zh-CN" dirty="0"/>
              <a:t>2</a:t>
            </a:r>
            <a:r>
              <a:rPr lang="zh-CN" altLang="en-US" dirty="0"/>
              <a:t>次作业</a:t>
            </a:r>
          </a:p>
        </p:txBody>
      </p:sp>
      <p:sp>
        <p:nvSpPr>
          <p:cNvPr id="4" name="Date Placeholder 3"/>
          <p:cNvSpPr>
            <a:spLocks noGrp="1"/>
          </p:cNvSpPr>
          <p:nvPr>
            <p:ph type="dt" sz="half" idx="10"/>
          </p:nvPr>
        </p:nvSpPr>
        <p:spPr/>
        <p:txBody>
          <a:bodyPr/>
          <a:lstStyle/>
          <a:p>
            <a:fld id="{90DD1589-95C3-42B1-8B1D-5D6DB0D704FC}" type="datetime1">
              <a:rPr lang="zh-CN" altLang="en-US" smtClean="0"/>
              <a:t>2020/9/25</a:t>
            </a:fld>
            <a:endParaRPr lang="zh-CN" altLang="en-US"/>
          </a:p>
        </p:txBody>
      </p:sp>
      <p:sp>
        <p:nvSpPr>
          <p:cNvPr id="5" name="Footer Placeholder 4"/>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
        <p:nvSpPr>
          <p:cNvPr id="6" name="Slide Number Placeholder 5"/>
          <p:cNvSpPr>
            <a:spLocks noGrp="1"/>
          </p:cNvSpPr>
          <p:nvPr>
            <p:ph type="sldNum" sz="quarter" idx="12"/>
          </p:nvPr>
        </p:nvSpPr>
        <p:spPr/>
        <p:txBody>
          <a:bodyPr/>
          <a:lstStyle/>
          <a:p>
            <a:fld id="{57E71E5F-B3DE-4457-8F57-E0F998074911}" type="slidenum">
              <a:rPr lang="zh-CN" altLang="en-US" smtClean="0"/>
              <a:pPr/>
              <a:t>77</a:t>
            </a:fld>
            <a:endParaRPr lang="zh-CN" altLang="en-US"/>
          </a:p>
        </p:txBody>
      </p:sp>
    </p:spTree>
    <p:extLst>
      <p:ext uri="{BB962C8B-B14F-4D97-AF65-F5344CB8AC3E}">
        <p14:creationId xmlns:p14="http://schemas.microsoft.com/office/powerpoint/2010/main" val="33625630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idx="1"/>
          </p:nvPr>
        </p:nvSpPr>
        <p:spPr>
          <a:xfrm>
            <a:off x="139959" y="1348268"/>
            <a:ext cx="8641183" cy="4828695"/>
          </a:xfrm>
        </p:spPr>
        <p:txBody>
          <a:bodyPr>
            <a:normAutofit/>
          </a:bodyPr>
          <a:lstStyle/>
          <a:p>
            <a:r>
              <a:rPr lang="en-US" altLang="zh-CN" dirty="0">
                <a:sym typeface="Symbol" panose="05050102010706020507" pitchFamily="18" charset="2"/>
              </a:rPr>
              <a:t>01</a:t>
            </a:r>
            <a:r>
              <a:rPr lang="zh-CN" altLang="en-US" dirty="0">
                <a:sym typeface="Symbol" panose="05050102010706020507" pitchFamily="18" charset="2"/>
              </a:rPr>
              <a:t>题（学号</a:t>
            </a:r>
            <a:r>
              <a:rPr lang="en-US" altLang="zh-CN" dirty="0">
                <a:sym typeface="Symbol" panose="05050102010706020507" pitchFamily="18" charset="2"/>
              </a:rPr>
              <a:t>_02_01.c</a:t>
            </a:r>
            <a:r>
              <a:rPr lang="zh-CN" altLang="en-US" dirty="0">
                <a:sym typeface="Symbol" panose="05050102010706020507" pitchFamily="18" charset="2"/>
              </a:rPr>
              <a:t>） ：一年大约有</a:t>
            </a:r>
            <a:r>
              <a:rPr lang="en-US" altLang="zh-CN" dirty="0">
                <a:sym typeface="Symbol" panose="05050102010706020507" pitchFamily="18" charset="2"/>
              </a:rPr>
              <a:t>3.156×10</a:t>
            </a:r>
            <a:r>
              <a:rPr lang="en-US" altLang="zh-CN" baseline="30000" dirty="0">
                <a:sym typeface="Symbol" panose="05050102010706020507" pitchFamily="18" charset="2"/>
              </a:rPr>
              <a:t>7</a:t>
            </a:r>
            <a:r>
              <a:rPr lang="zh-CN" altLang="en-US" dirty="0">
                <a:sym typeface="Symbol" panose="05050102010706020507" pitchFamily="18" charset="2"/>
              </a:rPr>
              <a:t>秒。编写程序从键盘读入一个年龄，然后以指数形式显示该年龄对应的秒数。</a:t>
            </a:r>
            <a:endParaRPr lang="en-US" altLang="zh-CN" dirty="0">
              <a:sym typeface="Symbol" panose="05050102010706020507" pitchFamily="18" charset="2"/>
            </a:endParaRPr>
          </a:p>
          <a:p>
            <a:endParaRPr lang="en-US" altLang="zh-CN" dirty="0">
              <a:sym typeface="Symbol" panose="05050102010706020507" pitchFamily="18" charset="2"/>
            </a:endParaRPr>
          </a:p>
          <a:p>
            <a:r>
              <a:rPr lang="zh-CN" altLang="en-US" dirty="0">
                <a:sym typeface="Symbol" panose="05050102010706020507" pitchFamily="18" charset="2"/>
              </a:rPr>
              <a:t>请考虑，输入何种类型数据，用何种类型存储，用何种类型输出，为什么？</a:t>
            </a:r>
            <a:endParaRPr lang="en-US" altLang="zh-CN" dirty="0">
              <a:sym typeface="Symbol" panose="05050102010706020507" pitchFamily="18" charset="2"/>
            </a:endParaRPr>
          </a:p>
        </p:txBody>
      </p:sp>
      <p:sp>
        <p:nvSpPr>
          <p:cNvPr id="2" name="Title 1"/>
          <p:cNvSpPr>
            <a:spLocks noGrp="1"/>
          </p:cNvSpPr>
          <p:nvPr>
            <p:ph type="title"/>
          </p:nvPr>
        </p:nvSpPr>
        <p:spPr/>
        <p:txBody>
          <a:bodyPr/>
          <a:lstStyle/>
          <a:p>
            <a:r>
              <a:rPr lang="zh-CN" altLang="en-US" dirty="0"/>
              <a:t>第</a:t>
            </a:r>
            <a:r>
              <a:rPr lang="en-US" altLang="zh-CN" dirty="0"/>
              <a:t>2</a:t>
            </a:r>
            <a:r>
              <a:rPr lang="zh-CN" altLang="en-US" dirty="0"/>
              <a:t>次作业内容</a:t>
            </a:r>
          </a:p>
        </p:txBody>
      </p:sp>
      <p:sp>
        <p:nvSpPr>
          <p:cNvPr id="4" name="Date Placeholder 3"/>
          <p:cNvSpPr>
            <a:spLocks noGrp="1"/>
          </p:cNvSpPr>
          <p:nvPr>
            <p:ph type="dt" sz="half" idx="10"/>
          </p:nvPr>
        </p:nvSpPr>
        <p:spPr/>
        <p:txBody>
          <a:bodyPr/>
          <a:lstStyle/>
          <a:p>
            <a:fld id="{90DD1589-95C3-42B1-8B1D-5D6DB0D704FC}" type="datetime1">
              <a:rPr lang="zh-CN" altLang="en-US" smtClean="0"/>
              <a:t>2020/9/25</a:t>
            </a:fld>
            <a:endParaRPr lang="zh-CN" altLang="en-US"/>
          </a:p>
        </p:txBody>
      </p:sp>
      <p:sp>
        <p:nvSpPr>
          <p:cNvPr id="5" name="Footer Placeholder 4"/>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
        <p:nvSpPr>
          <p:cNvPr id="6" name="Slide Number Placeholder 5"/>
          <p:cNvSpPr>
            <a:spLocks noGrp="1"/>
          </p:cNvSpPr>
          <p:nvPr>
            <p:ph type="sldNum" sz="quarter" idx="12"/>
          </p:nvPr>
        </p:nvSpPr>
        <p:spPr/>
        <p:txBody>
          <a:bodyPr/>
          <a:lstStyle/>
          <a:p>
            <a:fld id="{57E71E5F-B3DE-4457-8F57-E0F998074911}" type="slidenum">
              <a:rPr lang="zh-CN" altLang="en-US" smtClean="0"/>
              <a:pPr/>
              <a:t>78</a:t>
            </a:fld>
            <a:endParaRPr lang="zh-CN" altLang="en-US"/>
          </a:p>
        </p:txBody>
      </p:sp>
    </p:spTree>
    <p:extLst>
      <p:ext uri="{BB962C8B-B14F-4D97-AF65-F5344CB8AC3E}">
        <p14:creationId xmlns:p14="http://schemas.microsoft.com/office/powerpoint/2010/main" val="40617915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idx="1"/>
          </p:nvPr>
        </p:nvSpPr>
        <p:spPr>
          <a:xfrm>
            <a:off x="139959" y="1348268"/>
            <a:ext cx="8641183" cy="4828695"/>
          </a:xfrm>
        </p:spPr>
        <p:txBody>
          <a:bodyPr>
            <a:normAutofit/>
          </a:bodyPr>
          <a:lstStyle/>
          <a:p>
            <a:r>
              <a:rPr lang="en-US" altLang="zh-CN" dirty="0">
                <a:sym typeface="Symbol" panose="05050102010706020507" pitchFamily="18" charset="2"/>
              </a:rPr>
              <a:t>02</a:t>
            </a:r>
            <a:r>
              <a:rPr lang="zh-CN" altLang="en-US" dirty="0">
                <a:sym typeface="Symbol" panose="05050102010706020507" pitchFamily="18" charset="2"/>
              </a:rPr>
              <a:t>题（学号</a:t>
            </a:r>
            <a:r>
              <a:rPr lang="en-US" altLang="zh-CN" dirty="0">
                <a:sym typeface="Symbol" panose="05050102010706020507" pitchFamily="18" charset="2"/>
              </a:rPr>
              <a:t>_02_02.c</a:t>
            </a:r>
            <a:r>
              <a:rPr lang="zh-CN" altLang="en-US" dirty="0">
                <a:sym typeface="Symbol" panose="05050102010706020507" pitchFamily="18" charset="2"/>
              </a:rPr>
              <a:t>） ： </a:t>
            </a:r>
            <a:r>
              <a:rPr lang="en-US" altLang="zh-CN" dirty="0">
                <a:sym typeface="Symbol" panose="05050102010706020507" pitchFamily="18" charset="2"/>
              </a:rPr>
              <a:t>1</a:t>
            </a:r>
            <a:r>
              <a:rPr lang="zh-CN" altLang="en-US" dirty="0">
                <a:sym typeface="Symbol" panose="05050102010706020507" pitchFamily="18" charset="2"/>
              </a:rPr>
              <a:t>品脱</a:t>
            </a:r>
            <a:r>
              <a:rPr lang="en-US" altLang="zh-CN" dirty="0">
                <a:sym typeface="Symbol" panose="05050102010706020507" pitchFamily="18" charset="2"/>
              </a:rPr>
              <a:t>(</a:t>
            </a:r>
            <a:r>
              <a:rPr lang="en-US" altLang="zh-CN" dirty="0"/>
              <a:t>pint</a:t>
            </a:r>
            <a:r>
              <a:rPr lang="en-US" altLang="zh-CN" dirty="0">
                <a:sym typeface="Symbol" panose="05050102010706020507" pitchFamily="18" charset="2"/>
              </a:rPr>
              <a:t>)</a:t>
            </a:r>
            <a:r>
              <a:rPr lang="zh-CN" altLang="en-US" dirty="0">
                <a:sym typeface="Symbol" panose="05050102010706020507" pitchFamily="18" charset="2"/>
              </a:rPr>
              <a:t>等于</a:t>
            </a:r>
            <a:r>
              <a:rPr lang="en-US" altLang="zh-CN" dirty="0">
                <a:sym typeface="Symbol" panose="05050102010706020507" pitchFamily="18" charset="2"/>
              </a:rPr>
              <a:t>2</a:t>
            </a:r>
            <a:r>
              <a:rPr lang="zh-CN" altLang="en-US" dirty="0">
                <a:sym typeface="Symbol" panose="05050102010706020507" pitchFamily="18" charset="2"/>
              </a:rPr>
              <a:t>杯</a:t>
            </a:r>
            <a:r>
              <a:rPr lang="en-US" altLang="zh-CN" dirty="0">
                <a:sym typeface="Symbol" panose="05050102010706020507" pitchFamily="18" charset="2"/>
              </a:rPr>
              <a:t>(cup)</a:t>
            </a:r>
            <a:r>
              <a:rPr lang="zh-CN" altLang="en-US" dirty="0">
                <a:sym typeface="Symbol" panose="05050102010706020507" pitchFamily="18" charset="2"/>
              </a:rPr>
              <a:t>，</a:t>
            </a:r>
            <a:r>
              <a:rPr lang="en-US" altLang="zh-CN" dirty="0">
                <a:sym typeface="Symbol" panose="05050102010706020507" pitchFamily="18" charset="2"/>
              </a:rPr>
              <a:t>1</a:t>
            </a:r>
            <a:r>
              <a:rPr lang="zh-CN" altLang="en-US" dirty="0">
                <a:sym typeface="Symbol" panose="05050102010706020507" pitchFamily="18" charset="2"/>
              </a:rPr>
              <a:t>杯等于</a:t>
            </a:r>
            <a:r>
              <a:rPr lang="en-US" altLang="zh-CN" dirty="0">
                <a:sym typeface="Symbol" panose="05050102010706020507" pitchFamily="18" charset="2"/>
              </a:rPr>
              <a:t>8</a:t>
            </a:r>
            <a:r>
              <a:rPr lang="zh-CN" altLang="en-US" dirty="0">
                <a:sym typeface="Symbol" panose="05050102010706020507" pitchFamily="18" charset="2"/>
              </a:rPr>
              <a:t>盎司</a:t>
            </a:r>
            <a:r>
              <a:rPr lang="en-US" altLang="zh-CN" dirty="0">
                <a:sym typeface="Symbol" panose="05050102010706020507" pitchFamily="18" charset="2"/>
              </a:rPr>
              <a:t>(</a:t>
            </a:r>
            <a:r>
              <a:rPr lang="en-US" altLang="zh-CN" dirty="0" err="1"/>
              <a:t>oz.av</a:t>
            </a:r>
            <a:r>
              <a:rPr lang="en-US" altLang="zh-CN" dirty="0">
                <a:sym typeface="Symbol" panose="05050102010706020507" pitchFamily="18" charset="2"/>
              </a:rPr>
              <a:t>)</a:t>
            </a:r>
            <a:r>
              <a:rPr lang="zh-CN" altLang="en-US" dirty="0">
                <a:sym typeface="Symbol" panose="05050102010706020507" pitchFamily="18" charset="2"/>
              </a:rPr>
              <a:t>，</a:t>
            </a:r>
            <a:r>
              <a:rPr lang="en-US" altLang="zh-CN" dirty="0">
                <a:sym typeface="Symbol" panose="05050102010706020507" pitchFamily="18" charset="2"/>
              </a:rPr>
              <a:t>1</a:t>
            </a:r>
            <a:r>
              <a:rPr lang="zh-CN" altLang="en-US" dirty="0">
                <a:sym typeface="Symbol" panose="05050102010706020507" pitchFamily="18" charset="2"/>
              </a:rPr>
              <a:t>盎司等于</a:t>
            </a:r>
            <a:r>
              <a:rPr lang="en-US" altLang="zh-CN" dirty="0">
                <a:sym typeface="Symbol" panose="05050102010706020507" pitchFamily="18" charset="2"/>
              </a:rPr>
              <a:t>2</a:t>
            </a:r>
            <a:r>
              <a:rPr lang="zh-CN" altLang="en-US" dirty="0">
                <a:sym typeface="Symbol" panose="05050102010706020507" pitchFamily="18" charset="2"/>
              </a:rPr>
              <a:t>大汤勺</a:t>
            </a:r>
            <a:r>
              <a:rPr lang="en-US" altLang="zh-CN" dirty="0">
                <a:sym typeface="Symbol" panose="05050102010706020507" pitchFamily="18" charset="2"/>
              </a:rPr>
              <a:t>(tablespoon)</a:t>
            </a:r>
            <a:r>
              <a:rPr lang="zh-CN" altLang="en-US" dirty="0">
                <a:sym typeface="Symbol" panose="05050102010706020507" pitchFamily="18" charset="2"/>
              </a:rPr>
              <a:t>，</a:t>
            </a:r>
            <a:r>
              <a:rPr lang="en-US" altLang="zh-CN" dirty="0">
                <a:sym typeface="Symbol" panose="05050102010706020507" pitchFamily="18" charset="2"/>
              </a:rPr>
              <a:t>1</a:t>
            </a:r>
            <a:r>
              <a:rPr lang="zh-CN" altLang="en-US" dirty="0">
                <a:sym typeface="Symbol" panose="05050102010706020507" pitchFamily="18" charset="2"/>
              </a:rPr>
              <a:t>大汤勺等于</a:t>
            </a:r>
            <a:r>
              <a:rPr lang="en-US" altLang="zh-CN" dirty="0">
                <a:sym typeface="Symbol" panose="05050102010706020507" pitchFamily="18" charset="2"/>
              </a:rPr>
              <a:t>3</a:t>
            </a:r>
            <a:r>
              <a:rPr lang="zh-CN" altLang="en-US" dirty="0">
                <a:sym typeface="Symbol" panose="05050102010706020507" pitchFamily="18" charset="2"/>
              </a:rPr>
              <a:t>茶勺</a:t>
            </a:r>
            <a:r>
              <a:rPr lang="en-US" altLang="zh-CN" dirty="0">
                <a:sym typeface="Symbol" panose="05050102010706020507" pitchFamily="18" charset="2"/>
              </a:rPr>
              <a:t>(teaspoon)</a:t>
            </a:r>
            <a:r>
              <a:rPr lang="zh-CN" altLang="en-US" dirty="0">
                <a:sym typeface="Symbol" panose="05050102010706020507" pitchFamily="18" charset="2"/>
              </a:rPr>
              <a:t>。编写个程序，从键盘输入杯数</a:t>
            </a:r>
            <a:r>
              <a:rPr lang="en-US" altLang="zh-CN" dirty="0">
                <a:sym typeface="Symbol" panose="05050102010706020507" pitchFamily="18" charset="2"/>
              </a:rPr>
              <a:t>(</a:t>
            </a:r>
            <a:r>
              <a:rPr lang="zh-CN" altLang="en-US" dirty="0">
                <a:sym typeface="Symbol" panose="05050102010706020507" pitchFamily="18" charset="2"/>
              </a:rPr>
              <a:t>整数杯</a:t>
            </a:r>
            <a:r>
              <a:rPr lang="en-US" altLang="zh-CN" dirty="0">
                <a:sym typeface="Symbol" panose="05050102010706020507" pitchFamily="18" charset="2"/>
              </a:rPr>
              <a:t>)</a:t>
            </a:r>
            <a:r>
              <a:rPr lang="zh-CN" altLang="en-US" dirty="0">
                <a:sym typeface="Symbol" panose="05050102010706020507" pitchFamily="18" charset="2"/>
              </a:rPr>
              <a:t>，并以品脱，盎司，汤勺，茶勺为单位显示，每行只输出一种单位的表示形式，数值和单位之间用</a:t>
            </a:r>
            <a:r>
              <a:rPr lang="en-US" altLang="zh-CN" dirty="0">
                <a:sym typeface="Symbol" panose="05050102010706020507" pitchFamily="18" charset="2"/>
              </a:rPr>
              <a:t>1</a:t>
            </a:r>
            <a:r>
              <a:rPr lang="zh-CN" altLang="en-US" dirty="0">
                <a:sym typeface="Symbol" panose="05050102010706020507" pitchFamily="18" charset="2"/>
              </a:rPr>
              <a:t>个空格间隔。</a:t>
            </a:r>
            <a:endParaRPr lang="en-US" altLang="zh-CN" dirty="0">
              <a:sym typeface="Symbol" panose="05050102010706020507" pitchFamily="18" charset="2"/>
            </a:endParaRPr>
          </a:p>
          <a:p>
            <a:r>
              <a:rPr lang="zh-CN" altLang="en-US" dirty="0">
                <a:sym typeface="Symbol" panose="05050102010706020507" pitchFamily="18" charset="2"/>
              </a:rPr>
              <a:t>请考虑，输入何种类型数据，用何种类型存储，用何种类型输出，为什么？</a:t>
            </a:r>
            <a:endParaRPr lang="en-US" altLang="zh-CN" dirty="0">
              <a:sym typeface="Symbol" panose="05050102010706020507" pitchFamily="18" charset="2"/>
            </a:endParaRPr>
          </a:p>
          <a:p>
            <a:r>
              <a:rPr lang="zh-CN" altLang="en-US" dirty="0">
                <a:sym typeface="Symbol" panose="05050102010706020507" pitchFamily="18" charset="2"/>
              </a:rPr>
              <a:t>请用英文输出单位，大小写与题目描述完全一致</a:t>
            </a:r>
            <a:endParaRPr lang="en-US" altLang="zh-CN">
              <a:sym typeface="Symbol" panose="05050102010706020507" pitchFamily="18" charset="2"/>
            </a:endParaRPr>
          </a:p>
          <a:p>
            <a:endParaRPr lang="en-US" altLang="zh-CN" dirty="0">
              <a:sym typeface="Symbol" panose="05050102010706020507" pitchFamily="18" charset="2"/>
            </a:endParaRPr>
          </a:p>
        </p:txBody>
      </p:sp>
      <p:sp>
        <p:nvSpPr>
          <p:cNvPr id="2" name="Title 1"/>
          <p:cNvSpPr>
            <a:spLocks noGrp="1"/>
          </p:cNvSpPr>
          <p:nvPr>
            <p:ph type="title"/>
          </p:nvPr>
        </p:nvSpPr>
        <p:spPr/>
        <p:txBody>
          <a:bodyPr/>
          <a:lstStyle/>
          <a:p>
            <a:r>
              <a:rPr lang="zh-CN" altLang="en-US" dirty="0"/>
              <a:t>第</a:t>
            </a:r>
            <a:r>
              <a:rPr lang="en-US" altLang="zh-CN" dirty="0"/>
              <a:t>2</a:t>
            </a:r>
            <a:r>
              <a:rPr lang="zh-CN" altLang="en-US" dirty="0"/>
              <a:t>次作业内容</a:t>
            </a:r>
          </a:p>
        </p:txBody>
      </p:sp>
      <p:sp>
        <p:nvSpPr>
          <p:cNvPr id="4" name="Date Placeholder 3"/>
          <p:cNvSpPr>
            <a:spLocks noGrp="1"/>
          </p:cNvSpPr>
          <p:nvPr>
            <p:ph type="dt" sz="half" idx="10"/>
          </p:nvPr>
        </p:nvSpPr>
        <p:spPr/>
        <p:txBody>
          <a:bodyPr/>
          <a:lstStyle/>
          <a:p>
            <a:fld id="{90DD1589-95C3-42B1-8B1D-5D6DB0D704FC}" type="datetime1">
              <a:rPr lang="zh-CN" altLang="en-US" smtClean="0"/>
              <a:t>2020/9/25</a:t>
            </a:fld>
            <a:endParaRPr lang="zh-CN" altLang="en-US"/>
          </a:p>
        </p:txBody>
      </p:sp>
      <p:sp>
        <p:nvSpPr>
          <p:cNvPr id="5" name="Footer Placeholder 4"/>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
        <p:nvSpPr>
          <p:cNvPr id="6" name="Slide Number Placeholder 5"/>
          <p:cNvSpPr>
            <a:spLocks noGrp="1"/>
          </p:cNvSpPr>
          <p:nvPr>
            <p:ph type="sldNum" sz="quarter" idx="12"/>
          </p:nvPr>
        </p:nvSpPr>
        <p:spPr/>
        <p:txBody>
          <a:bodyPr/>
          <a:lstStyle/>
          <a:p>
            <a:fld id="{57E71E5F-B3DE-4457-8F57-E0F998074911}" type="slidenum">
              <a:rPr lang="zh-CN" altLang="en-US" smtClean="0"/>
              <a:pPr/>
              <a:t>79</a:t>
            </a:fld>
            <a:endParaRPr lang="zh-CN" altLang="en-US"/>
          </a:p>
        </p:txBody>
      </p:sp>
    </p:spTree>
    <p:extLst>
      <p:ext uri="{BB962C8B-B14F-4D97-AF65-F5344CB8AC3E}">
        <p14:creationId xmlns:p14="http://schemas.microsoft.com/office/powerpoint/2010/main" val="2886940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Rectangle 2"/>
          <p:cNvSpPr>
            <a:spLocks noGrp="1" noChangeArrowheads="1"/>
          </p:cNvSpPr>
          <p:nvPr>
            <p:ph type="title"/>
          </p:nvPr>
        </p:nvSpPr>
        <p:spPr/>
        <p:txBody>
          <a:bodyPr/>
          <a:lstStyle/>
          <a:p>
            <a:pPr eaLnBrk="1" hangingPunct="1"/>
            <a:r>
              <a:rPr lang="zh-CN" altLang="en-US" dirty="0"/>
              <a:t>浮点类型</a:t>
            </a:r>
            <a:r>
              <a:rPr lang="zh-CN" altLang="en-US" sz="2400" dirty="0">
                <a:solidFill>
                  <a:srgbClr val="FFFF00"/>
                </a:solidFill>
              </a:rPr>
              <a:t>：存储格式</a:t>
            </a:r>
          </a:p>
        </p:txBody>
      </p:sp>
      <p:sp>
        <p:nvSpPr>
          <p:cNvPr id="3584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Verdana" panose="020B0604030504040204" pitchFamily="34" charset="0"/>
                <a:ea typeface="宋体" panose="02010600030101010101" pitchFamily="2" charset="-122"/>
              </a:defRPr>
            </a:lvl1pPr>
            <a:lvl2pPr marL="742950" indent="-285750" eaLnBrk="0" hangingPunct="0">
              <a:defRPr sz="2800" b="1">
                <a:solidFill>
                  <a:schemeClr val="tx1"/>
                </a:solidFill>
                <a:latin typeface="Verdana" panose="020B0604030504040204" pitchFamily="34" charset="0"/>
                <a:ea typeface="宋体" panose="02010600030101010101" pitchFamily="2" charset="-122"/>
              </a:defRPr>
            </a:lvl2pPr>
            <a:lvl3pPr marL="1143000" indent="-228600" eaLnBrk="0" hangingPunct="0">
              <a:defRPr sz="2800" b="1">
                <a:solidFill>
                  <a:schemeClr val="tx1"/>
                </a:solidFill>
                <a:latin typeface="Verdana" panose="020B0604030504040204" pitchFamily="34" charset="0"/>
                <a:ea typeface="宋体" panose="02010600030101010101" pitchFamily="2" charset="-122"/>
              </a:defRPr>
            </a:lvl3pPr>
            <a:lvl4pPr marL="1600200" indent="-228600" eaLnBrk="0" hangingPunct="0">
              <a:defRPr sz="2800" b="1">
                <a:solidFill>
                  <a:schemeClr val="tx1"/>
                </a:solidFill>
                <a:latin typeface="Verdana" panose="020B0604030504040204" pitchFamily="34" charset="0"/>
                <a:ea typeface="宋体" panose="02010600030101010101" pitchFamily="2" charset="-122"/>
              </a:defRPr>
            </a:lvl4pPr>
            <a:lvl5pPr marL="2057400" indent="-228600" eaLnBrk="0" hangingPunct="0">
              <a:defRPr sz="28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9pPr>
          </a:lstStyle>
          <a:p>
            <a:pPr eaLnBrk="1" hangingPunct="1"/>
            <a:fld id="{46112DE6-B946-4797-B208-30E1F0F49A9F}" type="slidenum">
              <a:rPr lang="en-US" altLang="zh-CN" sz="1200" b="0"/>
              <a:pPr eaLnBrk="1" hangingPunct="1"/>
              <a:t>8</a:t>
            </a:fld>
            <a:endParaRPr lang="en-US" altLang="zh-CN" sz="1200" b="0"/>
          </a:p>
        </p:txBody>
      </p:sp>
      <p:sp>
        <p:nvSpPr>
          <p:cNvPr id="35843" name="Line 93"/>
          <p:cNvSpPr>
            <a:spLocks noChangeShapeType="1"/>
          </p:cNvSpPr>
          <p:nvPr/>
        </p:nvSpPr>
        <p:spPr bwMode="auto">
          <a:xfrm>
            <a:off x="2819400" y="5477435"/>
            <a:ext cx="6172200" cy="0"/>
          </a:xfrm>
          <a:prstGeom prst="line">
            <a:avLst/>
          </a:prstGeom>
          <a:noFill/>
          <a:ln w="28575">
            <a:solidFill>
              <a:srgbClr val="006600"/>
            </a:solidFill>
            <a:round/>
            <a:headEnd type="triangle" w="lg" len="lg"/>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35844" name="Line 91"/>
          <p:cNvSpPr>
            <a:spLocks noChangeShapeType="1"/>
          </p:cNvSpPr>
          <p:nvPr/>
        </p:nvSpPr>
        <p:spPr bwMode="auto">
          <a:xfrm>
            <a:off x="533400" y="5477435"/>
            <a:ext cx="2133600" cy="0"/>
          </a:xfrm>
          <a:prstGeom prst="line">
            <a:avLst/>
          </a:prstGeom>
          <a:noFill/>
          <a:ln w="28575">
            <a:solidFill>
              <a:srgbClr val="006600"/>
            </a:solidFill>
            <a:round/>
            <a:headEnd type="triangle" w="lg" len="lg"/>
            <a:tailEnd type="triangle" w="lg"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51646" name="Group 94"/>
          <p:cNvGraphicFramePr>
            <a:graphicFrameLocks noGrp="1"/>
          </p:cNvGraphicFramePr>
          <p:nvPr/>
        </p:nvGraphicFramePr>
        <p:xfrm>
          <a:off x="304800" y="4800600"/>
          <a:ext cx="2133600" cy="406400"/>
        </p:xfrm>
        <a:graphic>
          <a:graphicData uri="http://schemas.openxmlformats.org/drawingml/2006/table">
            <a:tbl>
              <a:tblPr/>
              <a:tblGrid>
                <a:gridCol w="265113">
                  <a:extLst>
                    <a:ext uri="{9D8B030D-6E8A-4147-A177-3AD203B41FA5}">
                      <a16:colId xmlns:a16="http://schemas.microsoft.com/office/drawing/2014/main" val="20000"/>
                    </a:ext>
                  </a:extLst>
                </a:gridCol>
                <a:gridCol w="268287">
                  <a:extLst>
                    <a:ext uri="{9D8B030D-6E8A-4147-A177-3AD203B41FA5}">
                      <a16:colId xmlns:a16="http://schemas.microsoft.com/office/drawing/2014/main" val="20001"/>
                    </a:ext>
                  </a:extLst>
                </a:gridCol>
                <a:gridCol w="266700">
                  <a:extLst>
                    <a:ext uri="{9D8B030D-6E8A-4147-A177-3AD203B41FA5}">
                      <a16:colId xmlns:a16="http://schemas.microsoft.com/office/drawing/2014/main" val="20002"/>
                    </a:ext>
                  </a:extLst>
                </a:gridCol>
                <a:gridCol w="268288">
                  <a:extLst>
                    <a:ext uri="{9D8B030D-6E8A-4147-A177-3AD203B41FA5}">
                      <a16:colId xmlns:a16="http://schemas.microsoft.com/office/drawing/2014/main" val="20003"/>
                    </a:ext>
                  </a:extLst>
                </a:gridCol>
                <a:gridCol w="265112">
                  <a:extLst>
                    <a:ext uri="{9D8B030D-6E8A-4147-A177-3AD203B41FA5}">
                      <a16:colId xmlns:a16="http://schemas.microsoft.com/office/drawing/2014/main" val="20004"/>
                    </a:ext>
                  </a:extLst>
                </a:gridCol>
                <a:gridCol w="266700">
                  <a:extLst>
                    <a:ext uri="{9D8B030D-6E8A-4147-A177-3AD203B41FA5}">
                      <a16:colId xmlns:a16="http://schemas.microsoft.com/office/drawing/2014/main" val="20005"/>
                    </a:ext>
                  </a:extLst>
                </a:gridCol>
                <a:gridCol w="268288">
                  <a:extLst>
                    <a:ext uri="{9D8B030D-6E8A-4147-A177-3AD203B41FA5}">
                      <a16:colId xmlns:a16="http://schemas.microsoft.com/office/drawing/2014/main" val="20006"/>
                    </a:ext>
                  </a:extLst>
                </a:gridCol>
                <a:gridCol w="265112">
                  <a:extLst>
                    <a:ext uri="{9D8B030D-6E8A-4147-A177-3AD203B41FA5}">
                      <a16:colId xmlns:a16="http://schemas.microsoft.com/office/drawing/2014/main" val="20007"/>
                    </a:ext>
                  </a:extLst>
                </a:gridCol>
              </a:tblGrid>
              <a:tr h="406400">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18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000" b="0" i="0" u="none" strike="noStrike" cap="none" normalizeH="0" baseline="0">
                        <a:ln>
                          <a:noFill/>
                        </a:ln>
                        <a:solidFill>
                          <a:schemeClr val="tx1"/>
                        </a:solidFill>
                        <a:effectLst/>
                        <a:latin typeface="Verdan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6600"/>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000" b="0" i="0" u="none" strike="noStrike" cap="none" normalizeH="0" baseline="0">
                        <a:ln>
                          <a:noFill/>
                        </a:ln>
                        <a:solidFill>
                          <a:schemeClr val="tx1"/>
                        </a:solidFill>
                        <a:effectLst/>
                        <a:latin typeface="Verdan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6600"/>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000" b="0" i="0" u="none" strike="noStrike" cap="none" normalizeH="0" baseline="0">
                        <a:ln>
                          <a:noFill/>
                        </a:ln>
                        <a:solidFill>
                          <a:schemeClr val="tx1"/>
                        </a:solidFill>
                        <a:effectLst/>
                        <a:latin typeface="Verdan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6600"/>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000" b="0" i="0" u="none" strike="noStrike" cap="none" normalizeH="0" baseline="0">
                        <a:ln>
                          <a:noFill/>
                        </a:ln>
                        <a:solidFill>
                          <a:schemeClr val="tx1"/>
                        </a:solidFill>
                        <a:effectLst/>
                        <a:latin typeface="Verdan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6600"/>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000" b="0" i="0" u="none" strike="noStrike" cap="none" normalizeH="0" baseline="0">
                        <a:ln>
                          <a:noFill/>
                        </a:ln>
                        <a:solidFill>
                          <a:schemeClr val="tx1"/>
                        </a:solidFill>
                        <a:effectLst/>
                        <a:latin typeface="Verdan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6600"/>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000" b="0" i="0" u="none" strike="noStrike" cap="none" normalizeH="0" baseline="0">
                        <a:ln>
                          <a:noFill/>
                        </a:ln>
                        <a:solidFill>
                          <a:schemeClr val="tx1"/>
                        </a:solidFill>
                        <a:effectLst/>
                        <a:latin typeface="Verdan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6600"/>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000" b="0" i="0" u="none" strike="noStrike" cap="none" normalizeH="0" baseline="0" dirty="0">
                        <a:ln>
                          <a:noFill/>
                        </a:ln>
                        <a:solidFill>
                          <a:schemeClr val="tx1"/>
                        </a:solidFill>
                        <a:effectLst/>
                        <a:latin typeface="Verdan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6600"/>
                    </a:solidFill>
                  </a:tcPr>
                </a:tc>
                <a:extLst>
                  <a:ext uri="{0D108BD9-81ED-4DB2-BD59-A6C34878D82A}">
                    <a16:rowId xmlns:a16="http://schemas.microsoft.com/office/drawing/2014/main" val="10000"/>
                  </a:ext>
                </a:extLst>
              </a:tr>
            </a:tbl>
          </a:graphicData>
        </a:graphic>
      </p:graphicFrame>
      <p:graphicFrame>
        <p:nvGraphicFramePr>
          <p:cNvPr id="151647" name="Group 95"/>
          <p:cNvGraphicFramePr>
            <a:graphicFrameLocks noGrp="1"/>
          </p:cNvGraphicFramePr>
          <p:nvPr/>
        </p:nvGraphicFramePr>
        <p:xfrm>
          <a:off x="2438400" y="4800600"/>
          <a:ext cx="2209800" cy="406400"/>
        </p:xfrm>
        <a:graphic>
          <a:graphicData uri="http://schemas.openxmlformats.org/drawingml/2006/table">
            <a:tbl>
              <a:tblPr/>
              <a:tblGrid>
                <a:gridCol w="274638">
                  <a:extLst>
                    <a:ext uri="{9D8B030D-6E8A-4147-A177-3AD203B41FA5}">
                      <a16:colId xmlns:a16="http://schemas.microsoft.com/office/drawing/2014/main" val="20000"/>
                    </a:ext>
                  </a:extLst>
                </a:gridCol>
                <a:gridCol w="277812">
                  <a:extLst>
                    <a:ext uri="{9D8B030D-6E8A-4147-A177-3AD203B41FA5}">
                      <a16:colId xmlns:a16="http://schemas.microsoft.com/office/drawing/2014/main" val="20001"/>
                    </a:ext>
                  </a:extLst>
                </a:gridCol>
                <a:gridCol w="276225">
                  <a:extLst>
                    <a:ext uri="{9D8B030D-6E8A-4147-A177-3AD203B41FA5}">
                      <a16:colId xmlns:a16="http://schemas.microsoft.com/office/drawing/2014/main" val="20002"/>
                    </a:ext>
                  </a:extLst>
                </a:gridCol>
                <a:gridCol w="277813">
                  <a:extLst>
                    <a:ext uri="{9D8B030D-6E8A-4147-A177-3AD203B41FA5}">
                      <a16:colId xmlns:a16="http://schemas.microsoft.com/office/drawing/2014/main" val="20003"/>
                    </a:ext>
                  </a:extLst>
                </a:gridCol>
                <a:gridCol w="274637">
                  <a:extLst>
                    <a:ext uri="{9D8B030D-6E8A-4147-A177-3AD203B41FA5}">
                      <a16:colId xmlns:a16="http://schemas.microsoft.com/office/drawing/2014/main" val="20004"/>
                    </a:ext>
                  </a:extLst>
                </a:gridCol>
                <a:gridCol w="276225">
                  <a:extLst>
                    <a:ext uri="{9D8B030D-6E8A-4147-A177-3AD203B41FA5}">
                      <a16:colId xmlns:a16="http://schemas.microsoft.com/office/drawing/2014/main" val="20005"/>
                    </a:ext>
                  </a:extLst>
                </a:gridCol>
                <a:gridCol w="277813">
                  <a:extLst>
                    <a:ext uri="{9D8B030D-6E8A-4147-A177-3AD203B41FA5}">
                      <a16:colId xmlns:a16="http://schemas.microsoft.com/office/drawing/2014/main" val="20006"/>
                    </a:ext>
                  </a:extLst>
                </a:gridCol>
                <a:gridCol w="274637">
                  <a:extLst>
                    <a:ext uri="{9D8B030D-6E8A-4147-A177-3AD203B41FA5}">
                      <a16:colId xmlns:a16="http://schemas.microsoft.com/office/drawing/2014/main" val="20007"/>
                    </a:ext>
                  </a:extLst>
                </a:gridCol>
              </a:tblGrid>
              <a:tr h="406400">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0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6600"/>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000" b="0" i="0" u="none" strike="noStrike" cap="none" normalizeH="0" baseline="0">
                        <a:ln>
                          <a:noFill/>
                        </a:ln>
                        <a:solidFill>
                          <a:schemeClr val="tx1"/>
                        </a:solidFill>
                        <a:effectLst/>
                        <a:latin typeface="Verdan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000" b="0" i="0" u="none" strike="noStrike" cap="none" normalizeH="0" baseline="0">
                        <a:ln>
                          <a:noFill/>
                        </a:ln>
                        <a:solidFill>
                          <a:schemeClr val="tx1"/>
                        </a:solidFill>
                        <a:effectLst/>
                        <a:latin typeface="Verdan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000" b="0" i="0" u="none" strike="noStrike" cap="none" normalizeH="0" baseline="0">
                        <a:ln>
                          <a:noFill/>
                        </a:ln>
                        <a:solidFill>
                          <a:schemeClr val="tx1"/>
                        </a:solidFill>
                        <a:effectLst/>
                        <a:latin typeface="Verdan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000" b="0" i="0" u="none" strike="noStrike" cap="none" normalizeH="0" baseline="0">
                        <a:ln>
                          <a:noFill/>
                        </a:ln>
                        <a:solidFill>
                          <a:schemeClr val="tx1"/>
                        </a:solidFill>
                        <a:effectLst/>
                        <a:latin typeface="Verdan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000" b="0" i="0" u="none" strike="noStrike" cap="none" normalizeH="0" baseline="0">
                        <a:ln>
                          <a:noFill/>
                        </a:ln>
                        <a:solidFill>
                          <a:schemeClr val="tx1"/>
                        </a:solidFill>
                        <a:effectLst/>
                        <a:latin typeface="Verdan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000" b="0" i="0" u="none" strike="noStrike" cap="none" normalizeH="0" baseline="0">
                        <a:ln>
                          <a:noFill/>
                        </a:ln>
                        <a:solidFill>
                          <a:schemeClr val="tx1"/>
                        </a:solidFill>
                        <a:effectLst/>
                        <a:latin typeface="Verdan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000" b="0" i="0" u="none" strike="noStrike" cap="none" normalizeH="0" baseline="0" dirty="0">
                        <a:ln>
                          <a:noFill/>
                        </a:ln>
                        <a:solidFill>
                          <a:schemeClr val="tx1"/>
                        </a:solidFill>
                        <a:effectLst/>
                        <a:latin typeface="Verdan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51637" name="Group 85"/>
          <p:cNvGraphicFramePr>
            <a:graphicFrameLocks noGrp="1"/>
          </p:cNvGraphicFramePr>
          <p:nvPr/>
        </p:nvGraphicFramePr>
        <p:xfrm>
          <a:off x="4648200" y="4800600"/>
          <a:ext cx="2133600" cy="406400"/>
        </p:xfrm>
        <a:graphic>
          <a:graphicData uri="http://schemas.openxmlformats.org/drawingml/2006/table">
            <a:tbl>
              <a:tblPr/>
              <a:tblGrid>
                <a:gridCol w="265113">
                  <a:extLst>
                    <a:ext uri="{9D8B030D-6E8A-4147-A177-3AD203B41FA5}">
                      <a16:colId xmlns:a16="http://schemas.microsoft.com/office/drawing/2014/main" val="20000"/>
                    </a:ext>
                  </a:extLst>
                </a:gridCol>
                <a:gridCol w="268287">
                  <a:extLst>
                    <a:ext uri="{9D8B030D-6E8A-4147-A177-3AD203B41FA5}">
                      <a16:colId xmlns:a16="http://schemas.microsoft.com/office/drawing/2014/main" val="20001"/>
                    </a:ext>
                  </a:extLst>
                </a:gridCol>
                <a:gridCol w="266700">
                  <a:extLst>
                    <a:ext uri="{9D8B030D-6E8A-4147-A177-3AD203B41FA5}">
                      <a16:colId xmlns:a16="http://schemas.microsoft.com/office/drawing/2014/main" val="20002"/>
                    </a:ext>
                  </a:extLst>
                </a:gridCol>
                <a:gridCol w="268288">
                  <a:extLst>
                    <a:ext uri="{9D8B030D-6E8A-4147-A177-3AD203B41FA5}">
                      <a16:colId xmlns:a16="http://schemas.microsoft.com/office/drawing/2014/main" val="20003"/>
                    </a:ext>
                  </a:extLst>
                </a:gridCol>
                <a:gridCol w="265112">
                  <a:extLst>
                    <a:ext uri="{9D8B030D-6E8A-4147-A177-3AD203B41FA5}">
                      <a16:colId xmlns:a16="http://schemas.microsoft.com/office/drawing/2014/main" val="20004"/>
                    </a:ext>
                  </a:extLst>
                </a:gridCol>
                <a:gridCol w="266700">
                  <a:extLst>
                    <a:ext uri="{9D8B030D-6E8A-4147-A177-3AD203B41FA5}">
                      <a16:colId xmlns:a16="http://schemas.microsoft.com/office/drawing/2014/main" val="20005"/>
                    </a:ext>
                  </a:extLst>
                </a:gridCol>
                <a:gridCol w="304800">
                  <a:extLst>
                    <a:ext uri="{9D8B030D-6E8A-4147-A177-3AD203B41FA5}">
                      <a16:colId xmlns:a16="http://schemas.microsoft.com/office/drawing/2014/main" val="20006"/>
                    </a:ext>
                  </a:extLst>
                </a:gridCol>
                <a:gridCol w="228600">
                  <a:extLst>
                    <a:ext uri="{9D8B030D-6E8A-4147-A177-3AD203B41FA5}">
                      <a16:colId xmlns:a16="http://schemas.microsoft.com/office/drawing/2014/main" val="20007"/>
                    </a:ext>
                  </a:extLst>
                </a:gridCol>
              </a:tblGrid>
              <a:tr h="406400">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000" b="0" i="0" u="none" strike="noStrike" cap="none" normalizeH="0" baseline="0" dirty="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000" b="0" i="0" u="none" strike="noStrike" cap="none" normalizeH="0" baseline="0">
                        <a:ln>
                          <a:noFill/>
                        </a:ln>
                        <a:solidFill>
                          <a:schemeClr val="tx1"/>
                        </a:solidFill>
                        <a:effectLst/>
                        <a:latin typeface="Verdan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000" b="0" i="0" u="none" strike="noStrike" cap="none" normalizeH="0" baseline="0" dirty="0">
                        <a:ln>
                          <a:noFill/>
                        </a:ln>
                        <a:solidFill>
                          <a:schemeClr val="tx1"/>
                        </a:solidFill>
                        <a:effectLst/>
                        <a:latin typeface="Verdan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000" b="0" i="0" u="none" strike="noStrike" cap="none" normalizeH="0" baseline="0">
                        <a:ln>
                          <a:noFill/>
                        </a:ln>
                        <a:solidFill>
                          <a:schemeClr val="tx1"/>
                        </a:solidFill>
                        <a:effectLst/>
                        <a:latin typeface="Verdan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000" b="0" i="0" u="none" strike="noStrike" cap="none" normalizeH="0" baseline="0">
                        <a:ln>
                          <a:noFill/>
                        </a:ln>
                        <a:solidFill>
                          <a:schemeClr val="tx1"/>
                        </a:solidFill>
                        <a:effectLst/>
                        <a:latin typeface="Verdan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000" b="0" i="0" u="none" strike="noStrike" cap="none" normalizeH="0" baseline="0">
                        <a:ln>
                          <a:noFill/>
                        </a:ln>
                        <a:solidFill>
                          <a:schemeClr val="tx1"/>
                        </a:solidFill>
                        <a:effectLst/>
                        <a:latin typeface="Verdan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000" b="0" i="0" u="none" strike="noStrike" cap="none" normalizeH="0" baseline="0">
                        <a:ln>
                          <a:noFill/>
                        </a:ln>
                        <a:solidFill>
                          <a:schemeClr val="tx1"/>
                        </a:solidFill>
                        <a:effectLst/>
                        <a:latin typeface="Verdan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000" b="0" i="0" u="none" strike="noStrike" cap="none" normalizeH="0" baseline="0">
                        <a:ln>
                          <a:noFill/>
                        </a:ln>
                        <a:solidFill>
                          <a:schemeClr val="tx1"/>
                        </a:solidFill>
                        <a:effectLst/>
                        <a:latin typeface="Verdan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51616" name="Group 64"/>
          <p:cNvGraphicFramePr>
            <a:graphicFrameLocks noGrp="1"/>
          </p:cNvGraphicFramePr>
          <p:nvPr/>
        </p:nvGraphicFramePr>
        <p:xfrm>
          <a:off x="6781800" y="4800600"/>
          <a:ext cx="2209800" cy="406400"/>
        </p:xfrm>
        <a:graphic>
          <a:graphicData uri="http://schemas.openxmlformats.org/drawingml/2006/table">
            <a:tbl>
              <a:tblPr/>
              <a:tblGrid>
                <a:gridCol w="274638">
                  <a:extLst>
                    <a:ext uri="{9D8B030D-6E8A-4147-A177-3AD203B41FA5}">
                      <a16:colId xmlns:a16="http://schemas.microsoft.com/office/drawing/2014/main" val="20000"/>
                    </a:ext>
                  </a:extLst>
                </a:gridCol>
                <a:gridCol w="277812">
                  <a:extLst>
                    <a:ext uri="{9D8B030D-6E8A-4147-A177-3AD203B41FA5}">
                      <a16:colId xmlns:a16="http://schemas.microsoft.com/office/drawing/2014/main" val="20001"/>
                    </a:ext>
                  </a:extLst>
                </a:gridCol>
                <a:gridCol w="276225">
                  <a:extLst>
                    <a:ext uri="{9D8B030D-6E8A-4147-A177-3AD203B41FA5}">
                      <a16:colId xmlns:a16="http://schemas.microsoft.com/office/drawing/2014/main" val="20002"/>
                    </a:ext>
                  </a:extLst>
                </a:gridCol>
                <a:gridCol w="277813">
                  <a:extLst>
                    <a:ext uri="{9D8B030D-6E8A-4147-A177-3AD203B41FA5}">
                      <a16:colId xmlns:a16="http://schemas.microsoft.com/office/drawing/2014/main" val="20003"/>
                    </a:ext>
                  </a:extLst>
                </a:gridCol>
                <a:gridCol w="274637">
                  <a:extLst>
                    <a:ext uri="{9D8B030D-6E8A-4147-A177-3AD203B41FA5}">
                      <a16:colId xmlns:a16="http://schemas.microsoft.com/office/drawing/2014/main" val="20004"/>
                    </a:ext>
                  </a:extLst>
                </a:gridCol>
                <a:gridCol w="276225">
                  <a:extLst>
                    <a:ext uri="{9D8B030D-6E8A-4147-A177-3AD203B41FA5}">
                      <a16:colId xmlns:a16="http://schemas.microsoft.com/office/drawing/2014/main" val="20005"/>
                    </a:ext>
                  </a:extLst>
                </a:gridCol>
                <a:gridCol w="277813">
                  <a:extLst>
                    <a:ext uri="{9D8B030D-6E8A-4147-A177-3AD203B41FA5}">
                      <a16:colId xmlns:a16="http://schemas.microsoft.com/office/drawing/2014/main" val="20006"/>
                    </a:ext>
                  </a:extLst>
                </a:gridCol>
                <a:gridCol w="274637">
                  <a:extLst>
                    <a:ext uri="{9D8B030D-6E8A-4147-A177-3AD203B41FA5}">
                      <a16:colId xmlns:a16="http://schemas.microsoft.com/office/drawing/2014/main" val="20007"/>
                    </a:ext>
                  </a:extLst>
                </a:gridCol>
              </a:tblGrid>
              <a:tr h="406400">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000" b="0" i="0" u="none" strike="noStrike" cap="none" normalizeH="0" baseline="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000" b="0" i="0" u="none" strike="noStrike" cap="none" normalizeH="0" baseline="0">
                        <a:ln>
                          <a:noFill/>
                        </a:ln>
                        <a:solidFill>
                          <a:schemeClr val="tx1"/>
                        </a:solidFill>
                        <a:effectLst/>
                        <a:latin typeface="Verdan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000" b="0" i="0" u="none" strike="noStrike" cap="none" normalizeH="0" baseline="0">
                        <a:ln>
                          <a:noFill/>
                        </a:ln>
                        <a:solidFill>
                          <a:schemeClr val="tx1"/>
                        </a:solidFill>
                        <a:effectLst/>
                        <a:latin typeface="Verdan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000" b="0" i="0" u="none" strike="noStrike" cap="none" normalizeH="0" baseline="0">
                        <a:ln>
                          <a:noFill/>
                        </a:ln>
                        <a:solidFill>
                          <a:schemeClr val="tx1"/>
                        </a:solidFill>
                        <a:effectLst/>
                        <a:latin typeface="Verdan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000" b="0" i="0" u="none" strike="noStrike" cap="none" normalizeH="0" baseline="0">
                        <a:ln>
                          <a:noFill/>
                        </a:ln>
                        <a:solidFill>
                          <a:schemeClr val="tx1"/>
                        </a:solidFill>
                        <a:effectLst/>
                        <a:latin typeface="Verdan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000" b="0" i="0" u="none" strike="noStrike" cap="none" normalizeH="0" baseline="0">
                        <a:ln>
                          <a:noFill/>
                        </a:ln>
                        <a:solidFill>
                          <a:schemeClr val="tx1"/>
                        </a:solidFill>
                        <a:effectLst/>
                        <a:latin typeface="Verdan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000" b="0" i="0" u="none" strike="noStrike" cap="none" normalizeH="0" baseline="0">
                        <a:ln>
                          <a:noFill/>
                        </a:ln>
                        <a:solidFill>
                          <a:schemeClr val="tx1"/>
                        </a:solidFill>
                        <a:effectLst/>
                        <a:latin typeface="Verdan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zh-CN" sz="2000" b="0" i="0" u="none" strike="noStrike" cap="none" normalizeH="0" baseline="0" dirty="0">
                        <a:ln>
                          <a:noFill/>
                        </a:ln>
                        <a:solidFill>
                          <a:schemeClr val="tx1"/>
                        </a:solidFill>
                        <a:effectLst/>
                        <a:latin typeface="Verdan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5927" name="Rectangle 87"/>
          <p:cNvSpPr>
            <a:spLocks noChangeArrowheads="1"/>
          </p:cNvSpPr>
          <p:nvPr/>
        </p:nvSpPr>
        <p:spPr bwMode="auto">
          <a:xfrm>
            <a:off x="228600" y="5257308"/>
            <a:ext cx="332142" cy="391716"/>
          </a:xfrm>
          <a:prstGeom prst="rect">
            <a:avLst/>
          </a:prstGeom>
          <a:solidFill>
            <a:schemeClr val="bg1"/>
          </a:solidFill>
          <a:ln>
            <a:noFill/>
          </a:ln>
        </p:spPr>
        <p:txBody>
          <a:bodyPr wrap="none">
            <a:spAutoFit/>
          </a:bodyPr>
          <a:lstStyle>
            <a:lvl1pPr eaLnBrk="0" hangingPunct="0">
              <a:defRPr sz="2800" b="1">
                <a:solidFill>
                  <a:schemeClr val="tx1"/>
                </a:solidFill>
                <a:latin typeface="Verdana" panose="020B0604030504040204" pitchFamily="34" charset="0"/>
                <a:ea typeface="宋体" panose="02010600030101010101" pitchFamily="2" charset="-122"/>
              </a:defRPr>
            </a:lvl1pPr>
            <a:lvl2pPr marL="742950" indent="-285750" eaLnBrk="0" hangingPunct="0">
              <a:defRPr sz="2800" b="1">
                <a:solidFill>
                  <a:schemeClr val="tx1"/>
                </a:solidFill>
                <a:latin typeface="Verdana" panose="020B0604030504040204" pitchFamily="34" charset="0"/>
                <a:ea typeface="宋体" panose="02010600030101010101" pitchFamily="2" charset="-122"/>
              </a:defRPr>
            </a:lvl2pPr>
            <a:lvl3pPr marL="1143000" indent="-228600" eaLnBrk="0" hangingPunct="0">
              <a:defRPr sz="2800" b="1">
                <a:solidFill>
                  <a:schemeClr val="tx1"/>
                </a:solidFill>
                <a:latin typeface="Verdana" panose="020B0604030504040204" pitchFamily="34" charset="0"/>
                <a:ea typeface="宋体" panose="02010600030101010101" pitchFamily="2" charset="-122"/>
              </a:defRPr>
            </a:lvl3pPr>
            <a:lvl4pPr marL="1600200" indent="-228600" eaLnBrk="0" hangingPunct="0">
              <a:defRPr sz="2800" b="1">
                <a:solidFill>
                  <a:schemeClr val="tx1"/>
                </a:solidFill>
                <a:latin typeface="Verdana" panose="020B0604030504040204" pitchFamily="34" charset="0"/>
                <a:ea typeface="宋体" panose="02010600030101010101" pitchFamily="2" charset="-122"/>
              </a:defRPr>
            </a:lvl4pPr>
            <a:lvl5pPr marL="2057400" indent="-228600" eaLnBrk="0" hangingPunct="0">
              <a:defRPr sz="28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9pPr>
          </a:lstStyle>
          <a:p>
            <a:pPr eaLnBrk="1" hangingPunct="1"/>
            <a:r>
              <a:rPr lang="en-US" altLang="zh-CN" sz="2200" b="0" dirty="0"/>
              <a:t>s</a:t>
            </a:r>
          </a:p>
        </p:txBody>
      </p:sp>
      <p:sp>
        <p:nvSpPr>
          <p:cNvPr id="35928" name="Rectangle 88"/>
          <p:cNvSpPr>
            <a:spLocks noChangeArrowheads="1"/>
          </p:cNvSpPr>
          <p:nvPr/>
        </p:nvSpPr>
        <p:spPr bwMode="auto">
          <a:xfrm>
            <a:off x="1431925" y="5257308"/>
            <a:ext cx="352982" cy="391716"/>
          </a:xfrm>
          <a:prstGeom prst="rect">
            <a:avLst/>
          </a:prstGeom>
          <a:solidFill>
            <a:schemeClr val="bg1"/>
          </a:solidFill>
          <a:ln>
            <a:noFill/>
          </a:ln>
        </p:spPr>
        <p:txBody>
          <a:bodyPr wrap="none">
            <a:spAutoFit/>
          </a:bodyPr>
          <a:lstStyle>
            <a:lvl1pPr eaLnBrk="0" hangingPunct="0">
              <a:defRPr sz="2800" b="1">
                <a:solidFill>
                  <a:schemeClr val="tx1"/>
                </a:solidFill>
                <a:latin typeface="Verdana" panose="020B0604030504040204" pitchFamily="34" charset="0"/>
                <a:ea typeface="宋体" panose="02010600030101010101" pitchFamily="2" charset="-122"/>
              </a:defRPr>
            </a:lvl1pPr>
            <a:lvl2pPr marL="742950" indent="-285750" eaLnBrk="0" hangingPunct="0">
              <a:defRPr sz="2800" b="1">
                <a:solidFill>
                  <a:schemeClr val="tx1"/>
                </a:solidFill>
                <a:latin typeface="Verdana" panose="020B0604030504040204" pitchFamily="34" charset="0"/>
                <a:ea typeface="宋体" panose="02010600030101010101" pitchFamily="2" charset="-122"/>
              </a:defRPr>
            </a:lvl2pPr>
            <a:lvl3pPr marL="1143000" indent="-228600" eaLnBrk="0" hangingPunct="0">
              <a:defRPr sz="2800" b="1">
                <a:solidFill>
                  <a:schemeClr val="tx1"/>
                </a:solidFill>
                <a:latin typeface="Verdana" panose="020B0604030504040204" pitchFamily="34" charset="0"/>
                <a:ea typeface="宋体" panose="02010600030101010101" pitchFamily="2" charset="-122"/>
              </a:defRPr>
            </a:lvl3pPr>
            <a:lvl4pPr marL="1600200" indent="-228600" eaLnBrk="0" hangingPunct="0">
              <a:defRPr sz="2800" b="1">
                <a:solidFill>
                  <a:schemeClr val="tx1"/>
                </a:solidFill>
                <a:latin typeface="Verdana" panose="020B0604030504040204" pitchFamily="34" charset="0"/>
                <a:ea typeface="宋体" panose="02010600030101010101" pitchFamily="2" charset="-122"/>
              </a:defRPr>
            </a:lvl4pPr>
            <a:lvl5pPr marL="2057400" indent="-228600" eaLnBrk="0" hangingPunct="0">
              <a:defRPr sz="28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9pPr>
          </a:lstStyle>
          <a:p>
            <a:pPr eaLnBrk="1" hangingPunct="1"/>
            <a:r>
              <a:rPr lang="en-US" altLang="zh-CN" sz="2200" b="0" dirty="0"/>
              <a:t>e</a:t>
            </a:r>
          </a:p>
        </p:txBody>
      </p:sp>
      <p:sp>
        <p:nvSpPr>
          <p:cNvPr id="35929" name="Rectangle 89"/>
          <p:cNvSpPr>
            <a:spLocks noChangeArrowheads="1"/>
          </p:cNvSpPr>
          <p:nvPr/>
        </p:nvSpPr>
        <p:spPr bwMode="auto">
          <a:xfrm>
            <a:off x="5943600" y="5257308"/>
            <a:ext cx="351378" cy="391716"/>
          </a:xfrm>
          <a:prstGeom prst="rect">
            <a:avLst/>
          </a:prstGeom>
          <a:solidFill>
            <a:schemeClr val="bg1"/>
          </a:solidFill>
          <a:ln>
            <a:noFill/>
          </a:ln>
        </p:spPr>
        <p:txBody>
          <a:bodyPr wrap="none">
            <a:spAutoFit/>
          </a:bodyPr>
          <a:lstStyle>
            <a:lvl1pPr eaLnBrk="0" hangingPunct="0">
              <a:defRPr sz="2800" b="1">
                <a:solidFill>
                  <a:schemeClr val="tx1"/>
                </a:solidFill>
                <a:latin typeface="Verdana" panose="020B0604030504040204" pitchFamily="34" charset="0"/>
                <a:ea typeface="宋体" panose="02010600030101010101" pitchFamily="2" charset="-122"/>
              </a:defRPr>
            </a:lvl1pPr>
            <a:lvl2pPr marL="742950" indent="-285750" eaLnBrk="0" hangingPunct="0">
              <a:defRPr sz="2800" b="1">
                <a:solidFill>
                  <a:schemeClr val="tx1"/>
                </a:solidFill>
                <a:latin typeface="Verdana" panose="020B0604030504040204" pitchFamily="34" charset="0"/>
                <a:ea typeface="宋体" panose="02010600030101010101" pitchFamily="2" charset="-122"/>
              </a:defRPr>
            </a:lvl2pPr>
            <a:lvl3pPr marL="1143000" indent="-228600" eaLnBrk="0" hangingPunct="0">
              <a:defRPr sz="2800" b="1">
                <a:solidFill>
                  <a:schemeClr val="tx1"/>
                </a:solidFill>
                <a:latin typeface="Verdana" panose="020B0604030504040204" pitchFamily="34" charset="0"/>
                <a:ea typeface="宋体" panose="02010600030101010101" pitchFamily="2" charset="-122"/>
              </a:defRPr>
            </a:lvl3pPr>
            <a:lvl4pPr marL="1600200" indent="-228600" eaLnBrk="0" hangingPunct="0">
              <a:defRPr sz="2800" b="1">
                <a:solidFill>
                  <a:schemeClr val="tx1"/>
                </a:solidFill>
                <a:latin typeface="Verdana" panose="020B0604030504040204" pitchFamily="34" charset="0"/>
                <a:ea typeface="宋体" panose="02010600030101010101" pitchFamily="2" charset="-122"/>
              </a:defRPr>
            </a:lvl4pPr>
            <a:lvl5pPr marL="2057400" indent="-228600" eaLnBrk="0" hangingPunct="0">
              <a:defRPr sz="28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9pPr>
          </a:lstStyle>
          <a:p>
            <a:pPr eaLnBrk="1" hangingPunct="1"/>
            <a:r>
              <a:rPr lang="en-US" altLang="zh-CN" sz="2200" b="0" dirty="0"/>
              <a:t>x</a:t>
            </a:r>
          </a:p>
        </p:txBody>
      </p:sp>
      <p:sp>
        <p:nvSpPr>
          <p:cNvPr id="2" name="Date Placeholder 1"/>
          <p:cNvSpPr>
            <a:spLocks noGrp="1"/>
          </p:cNvSpPr>
          <p:nvPr>
            <p:ph type="dt" sz="half" idx="10"/>
          </p:nvPr>
        </p:nvSpPr>
        <p:spPr/>
        <p:txBody>
          <a:bodyPr/>
          <a:lstStyle/>
          <a:p>
            <a:fld id="{BC7F4D04-0998-4C33-BC6D-CE0618E1F2F8}" type="datetime1">
              <a:rPr lang="zh-CN" altLang="en-US" smtClean="0"/>
              <a:t>2020/9/25</a:t>
            </a:fld>
            <a:endParaRPr lang="zh-CN" altLang="en-US"/>
          </a:p>
        </p:txBody>
      </p:sp>
      <p:sp>
        <p:nvSpPr>
          <p:cNvPr id="3" name="Footer Placeholder 2"/>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
        <p:nvSpPr>
          <p:cNvPr id="6" name="文本框 5">
            <a:extLst>
              <a:ext uri="{FF2B5EF4-FFF2-40B4-BE49-F238E27FC236}">
                <a16:creationId xmlns:a16="http://schemas.microsoft.com/office/drawing/2014/main" id="{DF613655-E072-514C-9442-BBF34CDC3F8B}"/>
              </a:ext>
            </a:extLst>
          </p:cNvPr>
          <p:cNvSpPr txBox="1"/>
          <p:nvPr/>
        </p:nvSpPr>
        <p:spPr>
          <a:xfrm>
            <a:off x="1371600" y="1547196"/>
            <a:ext cx="1789922" cy="584775"/>
          </a:xfrm>
          <a:prstGeom prst="rect">
            <a:avLst/>
          </a:prstGeom>
          <a:noFill/>
        </p:spPr>
        <p:txBody>
          <a:bodyPr wrap="square" rtlCol="0">
            <a:spAutoFit/>
          </a:bodyPr>
          <a:lstStyle/>
          <a:p>
            <a:r>
              <a:rPr kumimoji="1" lang="en-US" altLang="zh-CN" sz="3200" b="1" dirty="0">
                <a:latin typeface="Microsoft YaHei" panose="020B0503020204020204" pitchFamily="34" charset="-122"/>
                <a:ea typeface="Microsoft YaHei" panose="020B0503020204020204" pitchFamily="34" charset="-122"/>
              </a:rPr>
              <a:t>(-3.5)</a:t>
            </a:r>
            <a:r>
              <a:rPr kumimoji="1" lang="en-US" altLang="zh-CN" sz="3200" b="1" baseline="-25000" dirty="0">
                <a:latin typeface="Microsoft YaHei" panose="020B0503020204020204" pitchFamily="34" charset="-122"/>
                <a:ea typeface="Microsoft YaHei" panose="020B0503020204020204" pitchFamily="34" charset="-122"/>
              </a:rPr>
              <a:t>10</a:t>
            </a:r>
            <a:endParaRPr kumimoji="1" lang="zh-CN" altLang="en-US" sz="3200" b="1" baseline="-25000" dirty="0">
              <a:latin typeface="Microsoft YaHei" panose="020B0503020204020204" pitchFamily="34" charset="-122"/>
              <a:ea typeface="Microsoft YaHei" panose="020B0503020204020204" pitchFamily="34" charset="-122"/>
            </a:endParaRPr>
          </a:p>
        </p:txBody>
      </p:sp>
      <p:sp>
        <p:nvSpPr>
          <p:cNvPr id="14" name="文本框 13">
            <a:extLst>
              <a:ext uri="{FF2B5EF4-FFF2-40B4-BE49-F238E27FC236}">
                <a16:creationId xmlns:a16="http://schemas.microsoft.com/office/drawing/2014/main" id="{4A95245E-BE99-344C-B02A-C06DAE455B76}"/>
              </a:ext>
            </a:extLst>
          </p:cNvPr>
          <p:cNvSpPr txBox="1"/>
          <p:nvPr/>
        </p:nvSpPr>
        <p:spPr>
          <a:xfrm>
            <a:off x="310455" y="2402406"/>
            <a:ext cx="1548881" cy="923330"/>
          </a:xfrm>
          <a:prstGeom prst="rect">
            <a:avLst/>
          </a:prstGeom>
          <a:noFill/>
        </p:spPr>
        <p:txBody>
          <a:bodyPr wrap="square" rtlCol="0">
            <a:spAutoFit/>
          </a:bodyPr>
          <a:lstStyle/>
          <a:p>
            <a:r>
              <a:rPr kumimoji="1" lang="zh-CN" altLang="en-US" b="1" dirty="0">
                <a:latin typeface="Microsoft YaHei" panose="020B0503020204020204" pitchFamily="34" charset="-122"/>
                <a:ea typeface="Microsoft YaHei" panose="020B0503020204020204" pitchFamily="34" charset="-122"/>
              </a:rPr>
              <a:t>符号 </a:t>
            </a:r>
            <a:r>
              <a:rPr kumimoji="1" lang="en-US" altLang="zh-CN" b="1" dirty="0">
                <a:latin typeface="Microsoft YaHei" panose="020B0503020204020204" pitchFamily="34" charset="-122"/>
                <a:ea typeface="Microsoft YaHei" panose="020B0503020204020204" pitchFamily="34" charset="-122"/>
              </a:rPr>
              <a:t>to</a:t>
            </a:r>
            <a:r>
              <a:rPr kumimoji="1" lang="zh-CN" altLang="en-US" b="1" dirty="0">
                <a:latin typeface="Microsoft YaHei" panose="020B0503020204020204" pitchFamily="34" charset="-122"/>
                <a:ea typeface="Microsoft YaHei" panose="020B0503020204020204" pitchFamily="34" charset="-122"/>
              </a:rPr>
              <a:t> </a:t>
            </a:r>
            <a:r>
              <a:rPr kumimoji="1" lang="en-US" altLang="zh-CN" b="1" dirty="0">
                <a:latin typeface="Microsoft YaHei" panose="020B0503020204020204" pitchFamily="34" charset="-122"/>
                <a:ea typeface="Microsoft YaHei" panose="020B0503020204020204" pitchFamily="34" charset="-122"/>
              </a:rPr>
              <a:t>s</a:t>
            </a:r>
          </a:p>
          <a:p>
            <a:r>
              <a:rPr kumimoji="1" lang="zh-CN" altLang="en-US" dirty="0">
                <a:latin typeface="Microsoft YaHei" panose="020B0503020204020204" pitchFamily="34" charset="-122"/>
                <a:ea typeface="Microsoft YaHei" panose="020B0503020204020204" pitchFamily="34" charset="-122"/>
              </a:rPr>
              <a:t>正</a:t>
            </a:r>
            <a:r>
              <a:rPr kumimoji="1" lang="en-US" altLang="zh-CN" dirty="0">
                <a:latin typeface="Microsoft YaHei" panose="020B0503020204020204" pitchFamily="34" charset="-122"/>
                <a:ea typeface="Microsoft YaHei" panose="020B0503020204020204" pitchFamily="34" charset="-122"/>
              </a:rPr>
              <a:t>0</a:t>
            </a:r>
          </a:p>
          <a:p>
            <a:r>
              <a:rPr kumimoji="1" lang="zh-CN" altLang="en-US" dirty="0">
                <a:latin typeface="Microsoft YaHei" panose="020B0503020204020204" pitchFamily="34" charset="-122"/>
                <a:ea typeface="Microsoft YaHei" panose="020B0503020204020204" pitchFamily="34" charset="-122"/>
              </a:rPr>
              <a:t>负</a:t>
            </a:r>
            <a:r>
              <a:rPr kumimoji="1" lang="en-US" altLang="zh-CN" dirty="0">
                <a:latin typeface="Microsoft YaHei" panose="020B0503020204020204" pitchFamily="34" charset="-122"/>
                <a:ea typeface="Microsoft YaHei" panose="020B0503020204020204" pitchFamily="34" charset="-122"/>
              </a:rPr>
              <a:t>1</a:t>
            </a:r>
            <a:endParaRPr kumimoji="1" lang="zh-CN" altLang="en-US" dirty="0">
              <a:latin typeface="Microsoft YaHei" panose="020B0503020204020204" pitchFamily="34" charset="-122"/>
              <a:ea typeface="Microsoft YaHei" panose="020B0503020204020204" pitchFamily="34" charset="-122"/>
            </a:endParaRPr>
          </a:p>
        </p:txBody>
      </p:sp>
      <p:sp>
        <p:nvSpPr>
          <p:cNvPr id="27" name="文本框 26">
            <a:extLst>
              <a:ext uri="{FF2B5EF4-FFF2-40B4-BE49-F238E27FC236}">
                <a16:creationId xmlns:a16="http://schemas.microsoft.com/office/drawing/2014/main" id="{CC740187-4F5E-C448-B3E4-A2980B607E9B}"/>
              </a:ext>
            </a:extLst>
          </p:cNvPr>
          <p:cNvSpPr txBox="1"/>
          <p:nvPr/>
        </p:nvSpPr>
        <p:spPr>
          <a:xfrm>
            <a:off x="3625667" y="1894910"/>
            <a:ext cx="1789922" cy="584775"/>
          </a:xfrm>
          <a:prstGeom prst="rect">
            <a:avLst/>
          </a:prstGeom>
          <a:noFill/>
        </p:spPr>
        <p:txBody>
          <a:bodyPr wrap="square" rtlCol="0">
            <a:spAutoFit/>
          </a:bodyPr>
          <a:lstStyle/>
          <a:p>
            <a:r>
              <a:rPr kumimoji="1" lang="en-US" altLang="zh-CN" sz="3200" b="1" dirty="0">
                <a:latin typeface="Microsoft YaHei" panose="020B0503020204020204" pitchFamily="34" charset="-122"/>
                <a:ea typeface="Microsoft YaHei" panose="020B0503020204020204" pitchFamily="34" charset="-122"/>
              </a:rPr>
              <a:t>(11.1)</a:t>
            </a:r>
            <a:r>
              <a:rPr kumimoji="1" lang="en-US" altLang="zh-CN" sz="3200" b="1" baseline="-25000" dirty="0">
                <a:latin typeface="Microsoft YaHei" panose="020B0503020204020204" pitchFamily="34" charset="-122"/>
                <a:ea typeface="Microsoft YaHei" panose="020B0503020204020204" pitchFamily="34" charset="-122"/>
              </a:rPr>
              <a:t>2</a:t>
            </a:r>
            <a:endParaRPr kumimoji="1" lang="zh-CN" altLang="en-US" sz="3200" b="1" baseline="-25000" dirty="0">
              <a:latin typeface="Microsoft YaHei" panose="020B0503020204020204" pitchFamily="34" charset="-122"/>
              <a:ea typeface="Microsoft YaHei" panose="020B0503020204020204" pitchFamily="34" charset="-122"/>
            </a:endParaRPr>
          </a:p>
        </p:txBody>
      </p:sp>
      <p:cxnSp>
        <p:nvCxnSpPr>
          <p:cNvPr id="16" name="直线箭头连接符 15">
            <a:extLst>
              <a:ext uri="{FF2B5EF4-FFF2-40B4-BE49-F238E27FC236}">
                <a16:creationId xmlns:a16="http://schemas.microsoft.com/office/drawing/2014/main" id="{95C690EE-4A53-DE44-950A-AD6557363B60}"/>
              </a:ext>
            </a:extLst>
          </p:cNvPr>
          <p:cNvCxnSpPr>
            <a:cxnSpLocks/>
          </p:cNvCxnSpPr>
          <p:nvPr/>
        </p:nvCxnSpPr>
        <p:spPr>
          <a:xfrm>
            <a:off x="2930624" y="2011172"/>
            <a:ext cx="764298" cy="168206"/>
          </a:xfrm>
          <a:prstGeom prst="straightConnector1">
            <a:avLst/>
          </a:prstGeom>
          <a:noFill/>
          <a:ln w="19050">
            <a:solidFill>
              <a:srgbClr val="0000FF"/>
            </a:solidFill>
            <a:headEnd type="none" w="med" len="med"/>
            <a:tailEnd type="triangle" w="med" len="med"/>
          </a:ln>
        </p:spPr>
      </p:cxnSp>
      <p:sp>
        <p:nvSpPr>
          <p:cNvPr id="30" name="文本框 29">
            <a:extLst>
              <a:ext uri="{FF2B5EF4-FFF2-40B4-BE49-F238E27FC236}">
                <a16:creationId xmlns:a16="http://schemas.microsoft.com/office/drawing/2014/main" id="{C6E34671-2257-4342-83D6-F9CB1451F5F0}"/>
              </a:ext>
            </a:extLst>
          </p:cNvPr>
          <p:cNvSpPr txBox="1"/>
          <p:nvPr/>
        </p:nvSpPr>
        <p:spPr>
          <a:xfrm>
            <a:off x="2754376" y="1162810"/>
            <a:ext cx="1342303" cy="923330"/>
          </a:xfrm>
          <a:prstGeom prst="rect">
            <a:avLst/>
          </a:prstGeom>
          <a:noFill/>
        </p:spPr>
        <p:txBody>
          <a:bodyPr wrap="square" rtlCol="0">
            <a:spAutoFit/>
          </a:bodyPr>
          <a:lstStyle/>
          <a:p>
            <a:pPr algn="ctr"/>
            <a:r>
              <a:rPr kumimoji="1" lang="zh-CN" altLang="en-US" b="1" dirty="0">
                <a:latin typeface="Microsoft YaHei" panose="020B0503020204020204" pitchFamily="34" charset="-122"/>
                <a:ea typeface="Microsoft YaHei" panose="020B0503020204020204" pitchFamily="34" charset="-122"/>
              </a:rPr>
              <a:t>绝对值</a:t>
            </a:r>
            <a:endParaRPr kumimoji="1" lang="en-US" altLang="zh-CN" b="1" dirty="0">
              <a:latin typeface="Microsoft YaHei" panose="020B0503020204020204" pitchFamily="34" charset="-122"/>
              <a:ea typeface="Microsoft YaHei" panose="020B0503020204020204" pitchFamily="34" charset="-122"/>
            </a:endParaRPr>
          </a:p>
          <a:p>
            <a:pPr algn="ctr"/>
            <a:r>
              <a:rPr kumimoji="1" lang="zh-CN" altLang="en-US" b="1" dirty="0">
                <a:latin typeface="Microsoft YaHei" panose="020B0503020204020204" pitchFamily="34" charset="-122"/>
                <a:ea typeface="Microsoft YaHei" panose="020B0503020204020204" pitchFamily="34" charset="-122"/>
              </a:rPr>
              <a:t>转</a:t>
            </a:r>
            <a:endParaRPr kumimoji="1" lang="en-US" altLang="zh-CN" b="1" dirty="0">
              <a:latin typeface="Microsoft YaHei" panose="020B0503020204020204" pitchFamily="34" charset="-122"/>
              <a:ea typeface="Microsoft YaHei" panose="020B0503020204020204" pitchFamily="34" charset="-122"/>
            </a:endParaRPr>
          </a:p>
          <a:p>
            <a:pPr algn="ctr"/>
            <a:r>
              <a:rPr kumimoji="1" lang="zh-CN" altLang="en-US" b="1" dirty="0">
                <a:latin typeface="Microsoft YaHei" panose="020B0503020204020204" pitchFamily="34" charset="-122"/>
                <a:ea typeface="Microsoft YaHei" panose="020B0503020204020204" pitchFamily="34" charset="-122"/>
              </a:rPr>
              <a:t>二进制</a:t>
            </a:r>
            <a:endParaRPr kumimoji="1" lang="zh-CN" altLang="en-US" dirty="0">
              <a:latin typeface="Microsoft YaHei" panose="020B0503020204020204" pitchFamily="34" charset="-122"/>
              <a:ea typeface="Microsoft YaHei" panose="020B0503020204020204" pitchFamily="34" charset="-122"/>
            </a:endParaRPr>
          </a:p>
        </p:txBody>
      </p:sp>
      <p:sp>
        <p:nvSpPr>
          <p:cNvPr id="31" name="文本框 30">
            <a:extLst>
              <a:ext uri="{FF2B5EF4-FFF2-40B4-BE49-F238E27FC236}">
                <a16:creationId xmlns:a16="http://schemas.microsoft.com/office/drawing/2014/main" id="{242B3C97-A6C7-424B-B263-B7FD27E1FC1F}"/>
              </a:ext>
            </a:extLst>
          </p:cNvPr>
          <p:cNvSpPr txBox="1"/>
          <p:nvPr/>
        </p:nvSpPr>
        <p:spPr>
          <a:xfrm>
            <a:off x="5943600" y="2299154"/>
            <a:ext cx="1789922" cy="584775"/>
          </a:xfrm>
          <a:prstGeom prst="rect">
            <a:avLst/>
          </a:prstGeom>
          <a:noFill/>
        </p:spPr>
        <p:txBody>
          <a:bodyPr wrap="square" rtlCol="0">
            <a:spAutoFit/>
          </a:bodyPr>
          <a:lstStyle/>
          <a:p>
            <a:r>
              <a:rPr kumimoji="1" lang="en-US" altLang="zh-CN" sz="3200" b="1" dirty="0">
                <a:latin typeface="Microsoft YaHei" panose="020B0503020204020204" pitchFamily="34" charset="-122"/>
                <a:ea typeface="Microsoft YaHei" panose="020B0503020204020204" pitchFamily="34" charset="-122"/>
              </a:rPr>
              <a:t>(1.11)</a:t>
            </a:r>
            <a:r>
              <a:rPr kumimoji="1" lang="en-US" altLang="zh-CN" sz="3200" b="1" baseline="-25000" dirty="0">
                <a:latin typeface="Microsoft YaHei" panose="020B0503020204020204" pitchFamily="34" charset="-122"/>
                <a:ea typeface="Microsoft YaHei" panose="020B0503020204020204" pitchFamily="34" charset="-122"/>
              </a:rPr>
              <a:t>2</a:t>
            </a:r>
            <a:endParaRPr kumimoji="1" lang="zh-CN" altLang="en-US" sz="3200" b="1" baseline="-25000" dirty="0">
              <a:latin typeface="Microsoft YaHei" panose="020B0503020204020204" pitchFamily="34" charset="-122"/>
              <a:ea typeface="Microsoft YaHei" panose="020B0503020204020204" pitchFamily="34" charset="-122"/>
            </a:endParaRPr>
          </a:p>
        </p:txBody>
      </p:sp>
      <p:cxnSp>
        <p:nvCxnSpPr>
          <p:cNvPr id="34" name="直线箭头连接符 33">
            <a:extLst>
              <a:ext uri="{FF2B5EF4-FFF2-40B4-BE49-F238E27FC236}">
                <a16:creationId xmlns:a16="http://schemas.microsoft.com/office/drawing/2014/main" id="{73C556F8-33A2-1046-83FA-DF529503AF21}"/>
              </a:ext>
            </a:extLst>
          </p:cNvPr>
          <p:cNvCxnSpPr>
            <a:cxnSpLocks/>
          </p:cNvCxnSpPr>
          <p:nvPr/>
        </p:nvCxnSpPr>
        <p:spPr>
          <a:xfrm>
            <a:off x="5179302" y="2418423"/>
            <a:ext cx="764298" cy="168206"/>
          </a:xfrm>
          <a:prstGeom prst="straightConnector1">
            <a:avLst/>
          </a:prstGeom>
          <a:noFill/>
          <a:ln w="19050">
            <a:solidFill>
              <a:srgbClr val="0000FF"/>
            </a:solidFill>
            <a:headEnd type="none" w="med" len="med"/>
            <a:tailEnd type="triangle" w="med" len="med"/>
          </a:ln>
        </p:spPr>
      </p:cxnSp>
      <p:sp>
        <p:nvSpPr>
          <p:cNvPr id="35" name="文本框 34">
            <a:extLst>
              <a:ext uri="{FF2B5EF4-FFF2-40B4-BE49-F238E27FC236}">
                <a16:creationId xmlns:a16="http://schemas.microsoft.com/office/drawing/2014/main" id="{56691D13-C69F-484A-AEAB-463697367880}"/>
              </a:ext>
            </a:extLst>
          </p:cNvPr>
          <p:cNvSpPr txBox="1"/>
          <p:nvPr/>
        </p:nvSpPr>
        <p:spPr>
          <a:xfrm>
            <a:off x="5035674" y="1448101"/>
            <a:ext cx="1688119" cy="923330"/>
          </a:xfrm>
          <a:prstGeom prst="rect">
            <a:avLst/>
          </a:prstGeom>
          <a:noFill/>
        </p:spPr>
        <p:txBody>
          <a:bodyPr wrap="square" rtlCol="0">
            <a:spAutoFit/>
          </a:bodyPr>
          <a:lstStyle/>
          <a:p>
            <a:pPr algn="ctr"/>
            <a:r>
              <a:rPr kumimoji="1" lang="zh-CN" altLang="en-US" b="1" dirty="0">
                <a:latin typeface="Microsoft YaHei" panose="020B0503020204020204" pitchFamily="34" charset="-122"/>
                <a:ea typeface="Microsoft YaHei" panose="020B0503020204020204" pitchFamily="34" charset="-122"/>
              </a:rPr>
              <a:t>小数点移</a:t>
            </a:r>
            <a:r>
              <a:rPr kumimoji="1" lang="en-US" altLang="zh-CN" b="1" dirty="0">
                <a:latin typeface="Microsoft YaHei" panose="020B0503020204020204" pitchFamily="34" charset="-122"/>
                <a:ea typeface="Microsoft YaHei" panose="020B0503020204020204" pitchFamily="34" charset="-122"/>
              </a:rPr>
              <a:t>E</a:t>
            </a:r>
            <a:r>
              <a:rPr kumimoji="1" lang="zh-CN" altLang="en-US" b="1" dirty="0">
                <a:latin typeface="Microsoft YaHei" panose="020B0503020204020204" pitchFamily="34" charset="-122"/>
                <a:ea typeface="Microsoft YaHei" panose="020B0503020204020204" pitchFamily="34" charset="-122"/>
              </a:rPr>
              <a:t>位</a:t>
            </a:r>
            <a:endParaRPr kumimoji="1" lang="en-US" altLang="zh-CN" b="1" dirty="0">
              <a:latin typeface="Microsoft YaHei" panose="020B0503020204020204" pitchFamily="34" charset="-122"/>
              <a:ea typeface="Microsoft YaHei" panose="020B0503020204020204" pitchFamily="34" charset="-122"/>
            </a:endParaRPr>
          </a:p>
          <a:p>
            <a:pPr algn="ctr"/>
            <a:r>
              <a:rPr kumimoji="1" lang="zh-CN" altLang="en-US" b="1" dirty="0">
                <a:latin typeface="Microsoft YaHei" panose="020B0503020204020204" pitchFamily="34" charset="-122"/>
                <a:ea typeface="Microsoft YaHei" panose="020B0503020204020204" pitchFamily="34" charset="-122"/>
              </a:rPr>
              <a:t>成</a:t>
            </a:r>
            <a:endParaRPr kumimoji="1" lang="en-US" altLang="zh-CN" b="1" dirty="0">
              <a:latin typeface="Microsoft YaHei" panose="020B0503020204020204" pitchFamily="34" charset="-122"/>
              <a:ea typeface="Microsoft YaHei" panose="020B0503020204020204" pitchFamily="34" charset="-122"/>
            </a:endParaRPr>
          </a:p>
          <a:p>
            <a:pPr algn="ctr"/>
            <a:r>
              <a:rPr kumimoji="1" lang="en-US" altLang="zh-CN" b="1" dirty="0">
                <a:latin typeface="Microsoft YaHei" panose="020B0503020204020204" pitchFamily="34" charset="-122"/>
                <a:ea typeface="Microsoft YaHei" panose="020B0503020204020204" pitchFamily="34" charset="-122"/>
              </a:rPr>
              <a:t>"</a:t>
            </a:r>
            <a:r>
              <a:rPr kumimoji="1" lang="zh-CN" altLang="en-US" b="1" dirty="0">
                <a:latin typeface="Microsoft YaHei" panose="020B0503020204020204" pitchFamily="34" charset="-122"/>
                <a:ea typeface="Microsoft YaHei" panose="020B0503020204020204" pitchFamily="34" charset="-122"/>
              </a:rPr>
              <a:t>规范化</a:t>
            </a:r>
            <a:r>
              <a:rPr kumimoji="1" lang="en-US" altLang="zh-CN" b="1" dirty="0">
                <a:latin typeface="Microsoft YaHei" panose="020B0503020204020204" pitchFamily="34" charset="-122"/>
                <a:ea typeface="Microsoft YaHei" panose="020B0503020204020204" pitchFamily="34" charset="-122"/>
              </a:rPr>
              <a:t>"</a:t>
            </a:r>
            <a:endParaRPr kumimoji="1" lang="zh-CN" altLang="en-US" dirty="0">
              <a:latin typeface="Microsoft YaHei" panose="020B0503020204020204" pitchFamily="34" charset="-122"/>
              <a:ea typeface="Microsoft YaHei" panose="020B0503020204020204" pitchFamily="34" charset="-122"/>
            </a:endParaRPr>
          </a:p>
        </p:txBody>
      </p:sp>
      <p:cxnSp>
        <p:nvCxnSpPr>
          <p:cNvPr id="36" name="直线箭头连接符 35">
            <a:extLst>
              <a:ext uri="{FF2B5EF4-FFF2-40B4-BE49-F238E27FC236}">
                <a16:creationId xmlns:a16="http://schemas.microsoft.com/office/drawing/2014/main" id="{EF0857D1-63AF-344E-A44C-3C04007C92D6}"/>
              </a:ext>
            </a:extLst>
          </p:cNvPr>
          <p:cNvCxnSpPr>
            <a:cxnSpLocks/>
          </p:cNvCxnSpPr>
          <p:nvPr/>
        </p:nvCxnSpPr>
        <p:spPr>
          <a:xfrm flipH="1">
            <a:off x="432605" y="1909766"/>
            <a:ext cx="1269246" cy="2840526"/>
          </a:xfrm>
          <a:prstGeom prst="straightConnector1">
            <a:avLst/>
          </a:prstGeom>
          <a:noFill/>
          <a:ln w="19050">
            <a:solidFill>
              <a:srgbClr val="0000FF"/>
            </a:solidFill>
            <a:headEnd type="none" w="med" len="med"/>
            <a:tailEnd type="triangle" w="med" len="med"/>
          </a:ln>
        </p:spPr>
      </p:cxnSp>
      <p:sp>
        <p:nvSpPr>
          <p:cNvPr id="38" name="文本框 37">
            <a:extLst>
              <a:ext uri="{FF2B5EF4-FFF2-40B4-BE49-F238E27FC236}">
                <a16:creationId xmlns:a16="http://schemas.microsoft.com/office/drawing/2014/main" id="{4E018CBA-A2D7-A247-B139-E3BCC50DA712}"/>
              </a:ext>
            </a:extLst>
          </p:cNvPr>
          <p:cNvSpPr txBox="1"/>
          <p:nvPr/>
        </p:nvSpPr>
        <p:spPr>
          <a:xfrm>
            <a:off x="1863824" y="2906956"/>
            <a:ext cx="2133600" cy="369332"/>
          </a:xfrm>
          <a:prstGeom prst="rect">
            <a:avLst/>
          </a:prstGeom>
          <a:noFill/>
        </p:spPr>
        <p:txBody>
          <a:bodyPr wrap="square" rtlCol="0">
            <a:spAutoFit/>
          </a:bodyPr>
          <a:lstStyle/>
          <a:p>
            <a:pPr algn="ctr"/>
            <a:r>
              <a:rPr kumimoji="1" lang="zh-CN" altLang="en-US" b="1" dirty="0">
                <a:latin typeface="Microsoft YaHei" panose="020B0503020204020204" pitchFamily="34" charset="-122"/>
                <a:ea typeface="Microsoft YaHei" panose="020B0503020204020204" pitchFamily="34" charset="-122"/>
              </a:rPr>
              <a:t>（</a:t>
            </a:r>
            <a:r>
              <a:rPr kumimoji="1" lang="en-US" altLang="zh-CN" b="1" dirty="0">
                <a:latin typeface="Microsoft YaHei" panose="020B0503020204020204" pitchFamily="34" charset="-122"/>
                <a:ea typeface="Microsoft YaHei" panose="020B0503020204020204" pitchFamily="34" charset="-122"/>
              </a:rPr>
              <a:t>E</a:t>
            </a:r>
            <a:r>
              <a:rPr kumimoji="1" lang="zh-CN" altLang="en-US" b="1" dirty="0">
                <a:latin typeface="Microsoft YaHei" panose="020B0503020204020204" pitchFamily="34" charset="-122"/>
                <a:ea typeface="Microsoft YaHei" panose="020B0503020204020204" pitchFamily="34" charset="-122"/>
              </a:rPr>
              <a:t> </a:t>
            </a:r>
            <a:r>
              <a:rPr kumimoji="1" lang="en-US" altLang="zh-CN" b="1" dirty="0">
                <a:latin typeface="Microsoft YaHei" panose="020B0503020204020204" pitchFamily="34" charset="-122"/>
                <a:ea typeface="Microsoft YaHei" panose="020B0503020204020204" pitchFamily="34" charset="-122"/>
              </a:rPr>
              <a:t>+</a:t>
            </a:r>
            <a:r>
              <a:rPr kumimoji="1" lang="zh-CN" altLang="en-US" b="1" dirty="0">
                <a:latin typeface="Microsoft YaHei" panose="020B0503020204020204" pitchFamily="34" charset="-122"/>
                <a:ea typeface="Microsoft YaHei" panose="020B0503020204020204" pitchFamily="34" charset="-122"/>
              </a:rPr>
              <a:t> </a:t>
            </a:r>
            <a:r>
              <a:rPr kumimoji="1" lang="en-US" altLang="zh-CN" b="1" dirty="0">
                <a:latin typeface="Microsoft YaHei" panose="020B0503020204020204" pitchFamily="34" charset="-122"/>
                <a:ea typeface="Microsoft YaHei" panose="020B0503020204020204" pitchFamily="34" charset="-122"/>
              </a:rPr>
              <a:t>127</a:t>
            </a:r>
            <a:r>
              <a:rPr kumimoji="1" lang="zh-CN" altLang="en-US" b="1" dirty="0">
                <a:latin typeface="Microsoft YaHei" panose="020B0503020204020204" pitchFamily="34" charset="-122"/>
                <a:ea typeface="Microsoft YaHei" panose="020B0503020204020204" pitchFamily="34" charset="-122"/>
              </a:rPr>
              <a:t>） </a:t>
            </a:r>
            <a:r>
              <a:rPr kumimoji="1" lang="en-US" altLang="zh-CN" b="1" dirty="0">
                <a:latin typeface="Microsoft YaHei" panose="020B0503020204020204" pitchFamily="34" charset="-122"/>
                <a:ea typeface="Microsoft YaHei" panose="020B0503020204020204" pitchFamily="34" charset="-122"/>
              </a:rPr>
              <a:t>to</a:t>
            </a:r>
            <a:r>
              <a:rPr kumimoji="1" lang="zh-CN" altLang="en-US" b="1" dirty="0">
                <a:latin typeface="Microsoft YaHei" panose="020B0503020204020204" pitchFamily="34" charset="-122"/>
                <a:ea typeface="Microsoft YaHei" panose="020B0503020204020204" pitchFamily="34" charset="-122"/>
              </a:rPr>
              <a:t> </a:t>
            </a:r>
            <a:r>
              <a:rPr kumimoji="1" lang="en-US" altLang="zh-CN" b="1" dirty="0">
                <a:latin typeface="Microsoft YaHei" panose="020B0503020204020204" pitchFamily="34" charset="-122"/>
                <a:ea typeface="Microsoft YaHei" panose="020B0503020204020204" pitchFamily="34" charset="-122"/>
              </a:rPr>
              <a:t>e</a:t>
            </a:r>
          </a:p>
        </p:txBody>
      </p:sp>
      <p:cxnSp>
        <p:nvCxnSpPr>
          <p:cNvPr id="39" name="直线箭头连接符 38">
            <a:extLst>
              <a:ext uri="{FF2B5EF4-FFF2-40B4-BE49-F238E27FC236}">
                <a16:creationId xmlns:a16="http://schemas.microsoft.com/office/drawing/2014/main" id="{2B243D1D-FE52-954F-854E-6A4312BAB8FD}"/>
              </a:ext>
            </a:extLst>
          </p:cNvPr>
          <p:cNvCxnSpPr>
            <a:cxnSpLocks/>
            <a:endCxn id="21" idx="2"/>
          </p:cNvCxnSpPr>
          <p:nvPr/>
        </p:nvCxnSpPr>
        <p:spPr>
          <a:xfrm flipH="1">
            <a:off x="1613871" y="2412966"/>
            <a:ext cx="3565432" cy="2172436"/>
          </a:xfrm>
          <a:prstGeom prst="straightConnector1">
            <a:avLst/>
          </a:prstGeom>
          <a:noFill/>
          <a:ln w="19050">
            <a:solidFill>
              <a:srgbClr val="0000FF"/>
            </a:solidFill>
            <a:headEnd type="none" w="med" len="med"/>
            <a:tailEnd type="triangle" w="med" len="med"/>
          </a:ln>
        </p:spPr>
      </p:cxnSp>
      <p:sp>
        <p:nvSpPr>
          <p:cNvPr id="21" name="右中括号 20">
            <a:extLst>
              <a:ext uri="{FF2B5EF4-FFF2-40B4-BE49-F238E27FC236}">
                <a16:creationId xmlns:a16="http://schemas.microsoft.com/office/drawing/2014/main" id="{6A881283-14E4-724B-BCCF-1A5C36AA1904}"/>
              </a:ext>
            </a:extLst>
          </p:cNvPr>
          <p:cNvSpPr/>
          <p:nvPr/>
        </p:nvSpPr>
        <p:spPr>
          <a:xfrm rot="16200000">
            <a:off x="1531426" y="3614718"/>
            <a:ext cx="164890" cy="2106258"/>
          </a:xfrm>
          <a:prstGeom prst="rightBracket">
            <a:avLst/>
          </a:prstGeom>
          <a:ln w="28575">
            <a:solidFill>
              <a:srgbClr val="0166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4" name="文本框 43">
            <a:extLst>
              <a:ext uri="{FF2B5EF4-FFF2-40B4-BE49-F238E27FC236}">
                <a16:creationId xmlns:a16="http://schemas.microsoft.com/office/drawing/2014/main" id="{9403C48C-1120-374C-A992-8D0F013C98A0}"/>
              </a:ext>
            </a:extLst>
          </p:cNvPr>
          <p:cNvSpPr txBox="1"/>
          <p:nvPr/>
        </p:nvSpPr>
        <p:spPr>
          <a:xfrm>
            <a:off x="5968407" y="3236125"/>
            <a:ext cx="1789922" cy="584775"/>
          </a:xfrm>
          <a:prstGeom prst="rect">
            <a:avLst/>
          </a:prstGeom>
          <a:noFill/>
        </p:spPr>
        <p:txBody>
          <a:bodyPr wrap="square" rtlCol="0">
            <a:spAutoFit/>
          </a:bodyPr>
          <a:lstStyle/>
          <a:p>
            <a:r>
              <a:rPr kumimoji="1" lang="en-US" altLang="zh-CN" sz="3200" b="1" dirty="0">
                <a:latin typeface="Microsoft YaHei" panose="020B0503020204020204" pitchFamily="34" charset="-122"/>
                <a:ea typeface="Microsoft YaHei" panose="020B0503020204020204" pitchFamily="34" charset="-122"/>
              </a:rPr>
              <a:t>(0.11)</a:t>
            </a:r>
            <a:r>
              <a:rPr kumimoji="1" lang="en-US" altLang="zh-CN" sz="3200" b="1" baseline="-25000" dirty="0">
                <a:latin typeface="Microsoft YaHei" panose="020B0503020204020204" pitchFamily="34" charset="-122"/>
                <a:ea typeface="Microsoft YaHei" panose="020B0503020204020204" pitchFamily="34" charset="-122"/>
              </a:rPr>
              <a:t>2</a:t>
            </a:r>
            <a:endParaRPr kumimoji="1" lang="zh-CN" altLang="en-US" sz="3200" b="1" baseline="-25000" dirty="0">
              <a:latin typeface="Microsoft YaHei" panose="020B0503020204020204" pitchFamily="34" charset="-122"/>
              <a:ea typeface="Microsoft YaHei" panose="020B0503020204020204" pitchFamily="34" charset="-122"/>
            </a:endParaRPr>
          </a:p>
        </p:txBody>
      </p:sp>
      <p:cxnSp>
        <p:nvCxnSpPr>
          <p:cNvPr id="45" name="直线箭头连接符 44">
            <a:extLst>
              <a:ext uri="{FF2B5EF4-FFF2-40B4-BE49-F238E27FC236}">
                <a16:creationId xmlns:a16="http://schemas.microsoft.com/office/drawing/2014/main" id="{6664D688-F9AC-DE4B-B5C5-FE03FA7A36C3}"/>
              </a:ext>
            </a:extLst>
          </p:cNvPr>
          <p:cNvCxnSpPr>
            <a:cxnSpLocks/>
          </p:cNvCxnSpPr>
          <p:nvPr/>
        </p:nvCxnSpPr>
        <p:spPr>
          <a:xfrm flipH="1">
            <a:off x="6295420" y="2779968"/>
            <a:ext cx="1" cy="496320"/>
          </a:xfrm>
          <a:prstGeom prst="straightConnector1">
            <a:avLst/>
          </a:prstGeom>
          <a:noFill/>
          <a:ln w="19050">
            <a:solidFill>
              <a:srgbClr val="0000FF"/>
            </a:solidFill>
            <a:headEnd type="none" w="med" len="med"/>
            <a:tailEnd type="triangle" w="med" len="med"/>
          </a:ln>
        </p:spPr>
      </p:cxnSp>
      <p:sp>
        <p:nvSpPr>
          <p:cNvPr id="47" name="文本框 46">
            <a:extLst>
              <a:ext uri="{FF2B5EF4-FFF2-40B4-BE49-F238E27FC236}">
                <a16:creationId xmlns:a16="http://schemas.microsoft.com/office/drawing/2014/main" id="{AEA7DC9A-C2CE-AA42-947C-E819DE72261D}"/>
              </a:ext>
            </a:extLst>
          </p:cNvPr>
          <p:cNvSpPr txBox="1"/>
          <p:nvPr/>
        </p:nvSpPr>
        <p:spPr>
          <a:xfrm>
            <a:off x="6119289" y="2889846"/>
            <a:ext cx="2587649" cy="369332"/>
          </a:xfrm>
          <a:prstGeom prst="rect">
            <a:avLst/>
          </a:prstGeom>
          <a:noFill/>
        </p:spPr>
        <p:txBody>
          <a:bodyPr wrap="square" rtlCol="0">
            <a:spAutoFit/>
          </a:bodyPr>
          <a:lstStyle/>
          <a:p>
            <a:pPr algn="ctr"/>
            <a:r>
              <a:rPr kumimoji="1" lang="zh-CN" altLang="en-US" b="1" dirty="0">
                <a:latin typeface="Microsoft YaHei" panose="020B0503020204020204" pitchFamily="34" charset="-122"/>
                <a:ea typeface="Microsoft YaHei" panose="020B0503020204020204" pitchFamily="34" charset="-122"/>
              </a:rPr>
              <a:t>丢弃小数点前的</a:t>
            </a:r>
            <a:r>
              <a:rPr kumimoji="1" lang="en-US" altLang="zh-CN" b="1" dirty="0">
                <a:latin typeface="Microsoft YaHei" panose="020B0503020204020204" pitchFamily="34" charset="-122"/>
                <a:ea typeface="Microsoft YaHei" panose="020B0503020204020204" pitchFamily="34" charset="-122"/>
              </a:rPr>
              <a:t>1</a:t>
            </a:r>
            <a:endParaRPr kumimoji="1" lang="zh-CN" altLang="en-US" dirty="0">
              <a:latin typeface="Microsoft YaHei" panose="020B0503020204020204" pitchFamily="34" charset="-122"/>
              <a:ea typeface="Microsoft YaHei" panose="020B0503020204020204" pitchFamily="34" charset="-122"/>
            </a:endParaRPr>
          </a:p>
        </p:txBody>
      </p:sp>
      <p:sp>
        <p:nvSpPr>
          <p:cNvPr id="49" name="右中括号 48">
            <a:extLst>
              <a:ext uri="{FF2B5EF4-FFF2-40B4-BE49-F238E27FC236}">
                <a16:creationId xmlns:a16="http://schemas.microsoft.com/office/drawing/2014/main" id="{236B5BD8-0FDB-0742-B488-FA65C71DA577}"/>
              </a:ext>
            </a:extLst>
          </p:cNvPr>
          <p:cNvSpPr/>
          <p:nvPr/>
        </p:nvSpPr>
        <p:spPr>
          <a:xfrm rot="16200000">
            <a:off x="5764003" y="1594230"/>
            <a:ext cx="168205" cy="6143918"/>
          </a:xfrm>
          <a:prstGeom prst="rightBracket">
            <a:avLst/>
          </a:prstGeom>
          <a:ln w="28575">
            <a:solidFill>
              <a:srgbClr val="0166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cxnSp>
        <p:nvCxnSpPr>
          <p:cNvPr id="50" name="直线箭头连接符 49">
            <a:extLst>
              <a:ext uri="{FF2B5EF4-FFF2-40B4-BE49-F238E27FC236}">
                <a16:creationId xmlns:a16="http://schemas.microsoft.com/office/drawing/2014/main" id="{C1054A96-3A2B-5E46-96A9-9E8C579E141C}"/>
              </a:ext>
            </a:extLst>
          </p:cNvPr>
          <p:cNvCxnSpPr>
            <a:cxnSpLocks/>
          </p:cNvCxnSpPr>
          <p:nvPr/>
        </p:nvCxnSpPr>
        <p:spPr>
          <a:xfrm flipH="1">
            <a:off x="5561451" y="3835795"/>
            <a:ext cx="1162343" cy="746291"/>
          </a:xfrm>
          <a:prstGeom prst="straightConnector1">
            <a:avLst/>
          </a:prstGeom>
          <a:noFill/>
          <a:ln w="19050">
            <a:solidFill>
              <a:srgbClr val="0000FF"/>
            </a:solidFill>
            <a:headEnd type="none" w="med" len="med"/>
            <a:tailEnd type="triangle" w="med" len="med"/>
          </a:ln>
        </p:spPr>
      </p:cxnSp>
      <p:cxnSp>
        <p:nvCxnSpPr>
          <p:cNvPr id="52" name="直线箭头连接符 51">
            <a:extLst>
              <a:ext uri="{FF2B5EF4-FFF2-40B4-BE49-F238E27FC236}">
                <a16:creationId xmlns:a16="http://schemas.microsoft.com/office/drawing/2014/main" id="{4E446E80-0478-0F40-AC1A-E5077D309F48}"/>
              </a:ext>
            </a:extLst>
          </p:cNvPr>
          <p:cNvCxnSpPr>
            <a:cxnSpLocks/>
          </p:cNvCxnSpPr>
          <p:nvPr/>
        </p:nvCxnSpPr>
        <p:spPr>
          <a:xfrm flipH="1">
            <a:off x="6522171" y="3807741"/>
            <a:ext cx="581172" cy="0"/>
          </a:xfrm>
          <a:prstGeom prst="straightConnector1">
            <a:avLst/>
          </a:prstGeom>
          <a:noFill/>
          <a:ln w="19050">
            <a:solidFill>
              <a:schemeClr val="tx1"/>
            </a:solidFill>
            <a:headEnd type="none" w="med" len="med"/>
            <a:tailEnd type="none" w="med" len="med"/>
          </a:ln>
        </p:spPr>
      </p:cxnSp>
      <p:sp>
        <p:nvSpPr>
          <p:cNvPr id="54" name="文本框 53">
            <a:extLst>
              <a:ext uri="{FF2B5EF4-FFF2-40B4-BE49-F238E27FC236}">
                <a16:creationId xmlns:a16="http://schemas.microsoft.com/office/drawing/2014/main" id="{2B8F51B0-15AF-FB41-9729-9F561FC21BF4}"/>
              </a:ext>
            </a:extLst>
          </p:cNvPr>
          <p:cNvSpPr txBox="1"/>
          <p:nvPr/>
        </p:nvSpPr>
        <p:spPr>
          <a:xfrm>
            <a:off x="3126749" y="3998064"/>
            <a:ext cx="3015873" cy="369332"/>
          </a:xfrm>
          <a:prstGeom prst="rect">
            <a:avLst/>
          </a:prstGeom>
          <a:noFill/>
        </p:spPr>
        <p:txBody>
          <a:bodyPr wrap="square" rtlCol="0">
            <a:spAutoFit/>
          </a:bodyPr>
          <a:lstStyle/>
          <a:p>
            <a:pPr algn="ctr"/>
            <a:r>
              <a:rPr kumimoji="1" lang="zh-CN" altLang="en-US" b="1" dirty="0">
                <a:latin typeface="Microsoft YaHei" panose="020B0503020204020204" pitchFamily="34" charset="-122"/>
                <a:ea typeface="Microsoft YaHei" panose="020B0503020204020204" pitchFamily="34" charset="-122"/>
              </a:rPr>
              <a:t>小数点后的二进制序列 </a:t>
            </a:r>
            <a:r>
              <a:rPr kumimoji="1" lang="en-US" altLang="zh-CN" b="1" dirty="0">
                <a:latin typeface="Microsoft YaHei" panose="020B0503020204020204" pitchFamily="34" charset="-122"/>
                <a:ea typeface="Microsoft YaHei" panose="020B0503020204020204" pitchFamily="34" charset="-122"/>
              </a:rPr>
              <a:t>to</a:t>
            </a:r>
            <a:r>
              <a:rPr kumimoji="1" lang="zh-CN" altLang="en-US" b="1" dirty="0">
                <a:latin typeface="Microsoft YaHei" panose="020B0503020204020204" pitchFamily="34" charset="-122"/>
                <a:ea typeface="Microsoft YaHei" panose="020B0503020204020204" pitchFamily="34" charset="-122"/>
              </a:rPr>
              <a:t> </a:t>
            </a:r>
            <a:r>
              <a:rPr kumimoji="1" lang="en-US" altLang="zh-CN" b="1" dirty="0">
                <a:latin typeface="Microsoft YaHei" panose="020B0503020204020204" pitchFamily="34" charset="-122"/>
                <a:ea typeface="Microsoft YaHei" panose="020B0503020204020204" pitchFamily="34" charset="-122"/>
              </a:rPr>
              <a:t>x</a:t>
            </a:r>
            <a:endParaRPr kumimoji="1" lang="zh-CN" altLang="en-US" dirty="0">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F4AD7ADA-7898-3344-9972-D004E129C14F}"/>
              </a:ext>
            </a:extLst>
          </p:cNvPr>
          <p:cNvSpPr/>
          <p:nvPr/>
        </p:nvSpPr>
        <p:spPr>
          <a:xfrm>
            <a:off x="228600" y="5732924"/>
            <a:ext cx="9409503" cy="646331"/>
          </a:xfrm>
          <a:prstGeom prst="rect">
            <a:avLst/>
          </a:prstGeom>
        </p:spPr>
        <p:txBody>
          <a:bodyPr wrap="square">
            <a:spAutoFit/>
          </a:bodyPr>
          <a:lstStyle/>
          <a:p>
            <a:r>
              <a:rPr lang="zh-CN" altLang="en-US" dirty="0">
                <a:solidFill>
                  <a:srgbClr val="002060"/>
                </a:solidFill>
                <a:latin typeface="Microsoft YaHei" panose="020B0503020204020204" pitchFamily="34" charset="-122"/>
                <a:ea typeface="Microsoft YaHei" panose="020B0503020204020204" pitchFamily="34" charset="-122"/>
              </a:rPr>
              <a:t>扩展阅读：</a:t>
            </a:r>
            <a:endParaRPr lang="en-US" altLang="zh-CN" dirty="0">
              <a:solidFill>
                <a:srgbClr val="002060"/>
              </a:solidFill>
              <a:latin typeface="Microsoft YaHei" panose="020B0503020204020204" pitchFamily="34" charset="-122"/>
              <a:ea typeface="Microsoft YaHei" panose="020B0503020204020204" pitchFamily="34" charset="-122"/>
            </a:endParaRPr>
          </a:p>
          <a:p>
            <a:r>
              <a:rPr lang="zh-CN" altLang="en-US" dirty="0">
                <a:solidFill>
                  <a:srgbClr val="002060"/>
                </a:solidFill>
                <a:latin typeface="Microsoft YaHei" panose="020B0503020204020204" pitchFamily="34" charset="-122"/>
                <a:ea typeface="Microsoft YaHei" panose="020B0503020204020204" pitchFamily="34" charset="-122"/>
              </a:rPr>
              <a:t>https://www.geeksforgeeks.org/ieee-standard-754-floating-point-numbers/</a:t>
            </a:r>
          </a:p>
        </p:txBody>
      </p:sp>
    </p:spTree>
    <p:extLst>
      <p:ext uri="{BB962C8B-B14F-4D97-AF65-F5344CB8AC3E}">
        <p14:creationId xmlns:p14="http://schemas.microsoft.com/office/powerpoint/2010/main" val="2148176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Verdana" panose="020B0604030504040204" pitchFamily="34" charset="0"/>
                <a:ea typeface="宋体" panose="02010600030101010101" pitchFamily="2" charset="-122"/>
              </a:defRPr>
            </a:lvl1pPr>
            <a:lvl2pPr marL="742950" indent="-285750" eaLnBrk="0" hangingPunct="0">
              <a:defRPr sz="2800" b="1">
                <a:solidFill>
                  <a:schemeClr val="tx1"/>
                </a:solidFill>
                <a:latin typeface="Verdana" panose="020B0604030504040204" pitchFamily="34" charset="0"/>
                <a:ea typeface="宋体" panose="02010600030101010101" pitchFamily="2" charset="-122"/>
              </a:defRPr>
            </a:lvl2pPr>
            <a:lvl3pPr marL="1143000" indent="-228600" eaLnBrk="0" hangingPunct="0">
              <a:defRPr sz="2800" b="1">
                <a:solidFill>
                  <a:schemeClr val="tx1"/>
                </a:solidFill>
                <a:latin typeface="Verdana" panose="020B0604030504040204" pitchFamily="34" charset="0"/>
                <a:ea typeface="宋体" panose="02010600030101010101" pitchFamily="2" charset="-122"/>
              </a:defRPr>
            </a:lvl3pPr>
            <a:lvl4pPr marL="1600200" indent="-228600" eaLnBrk="0" hangingPunct="0">
              <a:defRPr sz="2800" b="1">
                <a:solidFill>
                  <a:schemeClr val="tx1"/>
                </a:solidFill>
                <a:latin typeface="Verdana" panose="020B0604030504040204" pitchFamily="34" charset="0"/>
                <a:ea typeface="宋体" panose="02010600030101010101" pitchFamily="2" charset="-122"/>
              </a:defRPr>
            </a:lvl4pPr>
            <a:lvl5pPr marL="2057400" indent="-228600" eaLnBrk="0" hangingPunct="0">
              <a:defRPr sz="2800" b="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Verdana" panose="020B0604030504040204" pitchFamily="34" charset="0"/>
                <a:ea typeface="宋体" panose="02010600030101010101" pitchFamily="2" charset="-122"/>
              </a:defRPr>
            </a:lvl9pPr>
          </a:lstStyle>
          <a:p>
            <a:pPr eaLnBrk="1" hangingPunct="1"/>
            <a:fld id="{7B2858C6-939F-4E74-9D5F-73981EDB4F2B}" type="slidenum">
              <a:rPr lang="en-US" altLang="zh-CN" sz="1200" b="0"/>
              <a:pPr eaLnBrk="1" hangingPunct="1"/>
              <a:t>9</a:t>
            </a:fld>
            <a:endParaRPr lang="en-US" altLang="zh-CN" sz="1200" b="0"/>
          </a:p>
        </p:txBody>
      </p:sp>
      <p:sp>
        <p:nvSpPr>
          <p:cNvPr id="40963" name="Rectangle 2"/>
          <p:cNvSpPr>
            <a:spLocks noGrp="1" noChangeArrowheads="1"/>
          </p:cNvSpPr>
          <p:nvPr>
            <p:ph type="title"/>
          </p:nvPr>
        </p:nvSpPr>
        <p:spPr/>
        <p:txBody>
          <a:bodyPr/>
          <a:lstStyle/>
          <a:p>
            <a:r>
              <a:rPr lang="zh-CN" altLang="en-US" dirty="0">
                <a:solidFill>
                  <a:prstClr val="white"/>
                </a:solidFill>
              </a:rPr>
              <a:t>浮点类型</a:t>
            </a:r>
            <a:r>
              <a:rPr lang="zh-CN" altLang="en-US" sz="2400" dirty="0">
                <a:solidFill>
                  <a:srgbClr val="FFFF00"/>
                </a:solidFill>
              </a:rPr>
              <a:t>：分类与取值范围</a:t>
            </a:r>
            <a:endParaRPr lang="zh-CN" altLang="en-US" dirty="0"/>
          </a:p>
        </p:txBody>
      </p:sp>
      <p:sp>
        <p:nvSpPr>
          <p:cNvPr id="40964" name="Rectangle 3"/>
          <p:cNvSpPr>
            <a:spLocks noGrp="1" noChangeArrowheads="1"/>
          </p:cNvSpPr>
          <p:nvPr>
            <p:ph type="body" idx="1"/>
          </p:nvPr>
        </p:nvSpPr>
        <p:spPr/>
        <p:txBody>
          <a:bodyPr>
            <a:normAutofit lnSpcReduction="10000"/>
          </a:bodyPr>
          <a:lstStyle/>
          <a:p>
            <a:pPr eaLnBrk="1" hangingPunct="1">
              <a:lnSpc>
                <a:spcPct val="100000"/>
              </a:lnSpc>
            </a:pPr>
            <a:r>
              <a:rPr lang="zh-CN" altLang="en-US" sz="2200" dirty="0"/>
              <a:t>单精度数的尾数用</a:t>
            </a:r>
            <a:r>
              <a:rPr lang="en-US" altLang="zh-CN" sz="2200" dirty="0"/>
              <a:t>23</a:t>
            </a:r>
            <a:r>
              <a:rPr lang="zh-CN" altLang="en-US" sz="2200" dirty="0"/>
              <a:t>位存储</a:t>
            </a:r>
            <a:r>
              <a:rPr lang="en-US" altLang="zh-CN" sz="2200" dirty="0"/>
              <a:t>,</a:t>
            </a:r>
            <a:r>
              <a:rPr lang="zh-CN" altLang="en-US" sz="2200" dirty="0"/>
              <a:t>指数为</a:t>
            </a:r>
            <a:r>
              <a:rPr lang="en-US" altLang="zh-CN" sz="2200" dirty="0"/>
              <a:t>8</a:t>
            </a:r>
            <a:r>
              <a:rPr lang="zh-CN" altLang="en-US" sz="2200" dirty="0"/>
              <a:t>位</a:t>
            </a:r>
            <a:endParaRPr lang="en-US" altLang="zh-CN" b="1" dirty="0"/>
          </a:p>
          <a:p>
            <a:pPr lvl="1" eaLnBrk="1" hangingPunct="1">
              <a:lnSpc>
                <a:spcPct val="100000"/>
              </a:lnSpc>
            </a:pPr>
            <a:r>
              <a:rPr lang="zh-CN" altLang="en-US" sz="1800" b="1" dirty="0"/>
              <a:t>存储指数值的大小从</a:t>
            </a:r>
            <a:r>
              <a:rPr lang="en-US" altLang="zh-CN" sz="1800" b="1" dirty="0"/>
              <a:t>1</a:t>
            </a:r>
            <a:r>
              <a:rPr lang="zh-CN" altLang="en-US" sz="1800" b="1" dirty="0"/>
              <a:t>～</a:t>
            </a:r>
            <a:r>
              <a:rPr lang="en-US" altLang="zh-CN" sz="1800" b="1" dirty="0"/>
              <a:t>254</a:t>
            </a:r>
            <a:r>
              <a:rPr lang="zh-CN" altLang="en-US" sz="1800" b="1" dirty="0"/>
              <a:t>（</a:t>
            </a:r>
            <a:r>
              <a:rPr lang="en-US" altLang="zh-CN" sz="1800" b="1" dirty="0"/>
              <a:t>0</a:t>
            </a:r>
            <a:r>
              <a:rPr lang="zh-CN" altLang="en-US" sz="1800" b="1" dirty="0"/>
              <a:t>和</a:t>
            </a:r>
            <a:r>
              <a:rPr lang="en-US" altLang="zh-CN" sz="1800" b="1" dirty="0"/>
              <a:t>255</a:t>
            </a:r>
            <a:r>
              <a:rPr lang="zh-CN" altLang="en-US" sz="1800" b="1" dirty="0"/>
              <a:t>是特殊值）。去掉</a:t>
            </a:r>
            <a:r>
              <a:rPr lang="en-US" altLang="zh-CN" sz="1800" b="1" dirty="0"/>
              <a:t>127</a:t>
            </a:r>
            <a:r>
              <a:rPr lang="zh-CN" altLang="en-US" sz="1800" b="1" dirty="0"/>
              <a:t>后，单精度的指数部分是−</a:t>
            </a:r>
            <a:r>
              <a:rPr lang="en-US" altLang="zh-CN" sz="1800" b="1" dirty="0"/>
              <a:t>126</a:t>
            </a:r>
            <a:r>
              <a:rPr lang="zh-CN" altLang="en-US" sz="1800" b="1" dirty="0"/>
              <a:t>～</a:t>
            </a:r>
            <a:r>
              <a:rPr lang="en-US" altLang="zh-CN" sz="1800" b="1" dirty="0"/>
              <a:t>+127</a:t>
            </a:r>
          </a:p>
          <a:p>
            <a:pPr lvl="1" eaLnBrk="1" hangingPunct="1">
              <a:lnSpc>
                <a:spcPct val="100000"/>
              </a:lnSpc>
            </a:pPr>
            <a:endParaRPr lang="en-US" altLang="zh-CN" sz="1600" b="1" i="1" dirty="0"/>
          </a:p>
          <a:p>
            <a:pPr lvl="1" eaLnBrk="1" hangingPunct="1">
              <a:lnSpc>
                <a:spcPct val="100000"/>
              </a:lnSpc>
            </a:pPr>
            <a:r>
              <a:rPr lang="zh-CN" altLang="en-US" sz="1800" dirty="0"/>
              <a:t>正数最大值：首位为</a:t>
            </a:r>
            <a:r>
              <a:rPr lang="en-US" altLang="zh-CN" sz="1800" dirty="0"/>
              <a:t>0</a:t>
            </a:r>
            <a:r>
              <a:rPr lang="zh-CN" altLang="en-US" sz="1800" dirty="0"/>
              <a:t>，指数</a:t>
            </a:r>
            <a:r>
              <a:rPr lang="en-US" altLang="zh-CN" sz="1800" dirty="0"/>
              <a:t>127</a:t>
            </a:r>
            <a:r>
              <a:rPr lang="zh-CN" altLang="en-US" sz="1800" dirty="0"/>
              <a:t>，尾数全为</a:t>
            </a:r>
            <a:r>
              <a:rPr lang="en-US" altLang="zh-CN" sz="1800" dirty="0"/>
              <a:t>1.  </a:t>
            </a:r>
            <a:r>
              <a:rPr lang="zh-CN" altLang="en-US" sz="1400" dirty="0">
                <a:solidFill>
                  <a:srgbClr val="C00000"/>
                </a:solidFill>
              </a:rPr>
              <a:t>即 </a:t>
            </a:r>
            <a:r>
              <a:rPr lang="en-US" altLang="zh-CN" sz="1400" dirty="0">
                <a:solidFill>
                  <a:srgbClr val="C00000"/>
                </a:solidFill>
              </a:rPr>
              <a:t>2</a:t>
            </a:r>
            <a:r>
              <a:rPr lang="en-US" altLang="zh-CN" sz="1400" baseline="30000" dirty="0">
                <a:solidFill>
                  <a:srgbClr val="C00000"/>
                </a:solidFill>
              </a:rPr>
              <a:t>127</a:t>
            </a:r>
            <a:r>
              <a:rPr lang="zh-CN" altLang="en-US" sz="1400" baseline="30000" dirty="0">
                <a:solidFill>
                  <a:srgbClr val="C00000"/>
                </a:solidFill>
              </a:rPr>
              <a:t> </a:t>
            </a:r>
            <a:r>
              <a:rPr lang="en-US" altLang="zh-CN" sz="1400" dirty="0">
                <a:solidFill>
                  <a:srgbClr val="C00000"/>
                </a:solidFill>
              </a:rPr>
              <a:t>×</a:t>
            </a:r>
            <a:r>
              <a:rPr lang="zh-CN" altLang="en-US" sz="1400" dirty="0">
                <a:solidFill>
                  <a:srgbClr val="C00000"/>
                </a:solidFill>
              </a:rPr>
              <a:t> </a:t>
            </a:r>
            <a:r>
              <a:rPr lang="en-US" altLang="zh-CN" sz="1400" dirty="0">
                <a:solidFill>
                  <a:srgbClr val="C00000"/>
                </a:solidFill>
              </a:rPr>
              <a:t>2</a:t>
            </a:r>
            <a:r>
              <a:rPr lang="zh-CN" altLang="en-US" sz="1400" dirty="0">
                <a:solidFill>
                  <a:srgbClr val="C00000"/>
                </a:solidFill>
              </a:rPr>
              <a:t> </a:t>
            </a:r>
            <a:r>
              <a:rPr lang="en-US" altLang="zh-CN" sz="1400" dirty="0">
                <a:solidFill>
                  <a:srgbClr val="C00000"/>
                </a:solidFill>
              </a:rPr>
              <a:t>=</a:t>
            </a:r>
            <a:r>
              <a:rPr lang="zh-CN" altLang="en-US" sz="1400" dirty="0">
                <a:solidFill>
                  <a:srgbClr val="C00000"/>
                </a:solidFill>
              </a:rPr>
              <a:t> </a:t>
            </a:r>
            <a:r>
              <a:rPr lang="en-US" altLang="zh-CN" sz="1400" dirty="0">
                <a:solidFill>
                  <a:srgbClr val="C00000"/>
                </a:solidFill>
              </a:rPr>
              <a:t>2</a:t>
            </a:r>
            <a:r>
              <a:rPr lang="en-US" altLang="zh-CN" sz="1400" baseline="30000" dirty="0">
                <a:solidFill>
                  <a:srgbClr val="C00000"/>
                </a:solidFill>
              </a:rPr>
              <a:t>128</a:t>
            </a:r>
          </a:p>
          <a:p>
            <a:pPr lvl="1">
              <a:lnSpc>
                <a:spcPct val="100000"/>
              </a:lnSpc>
            </a:pPr>
            <a:r>
              <a:rPr lang="zh-CN" altLang="en-US" sz="1800" dirty="0"/>
              <a:t>正数最小值：首位为</a:t>
            </a:r>
            <a:r>
              <a:rPr lang="en-US" altLang="zh-CN" sz="1800" dirty="0"/>
              <a:t>0</a:t>
            </a:r>
            <a:r>
              <a:rPr lang="zh-CN" altLang="en-US" sz="1800" dirty="0"/>
              <a:t>，指数</a:t>
            </a:r>
            <a:r>
              <a:rPr lang="en-US" altLang="zh-CN" sz="1800" dirty="0"/>
              <a:t>-126</a:t>
            </a:r>
            <a:r>
              <a:rPr lang="zh-CN" altLang="en-US" sz="1800" dirty="0"/>
              <a:t>，尾数最后为</a:t>
            </a:r>
            <a:r>
              <a:rPr lang="en-US" altLang="zh-CN" sz="1800" dirty="0"/>
              <a:t>1.   </a:t>
            </a:r>
            <a:r>
              <a:rPr lang="zh-CN" altLang="en-US" sz="1400" dirty="0">
                <a:solidFill>
                  <a:srgbClr val="C00000"/>
                </a:solidFill>
              </a:rPr>
              <a:t>即 </a:t>
            </a:r>
            <a:r>
              <a:rPr lang="en-US" altLang="zh-CN" sz="1400" dirty="0">
                <a:solidFill>
                  <a:srgbClr val="C00000"/>
                </a:solidFill>
              </a:rPr>
              <a:t>2</a:t>
            </a:r>
            <a:r>
              <a:rPr lang="en-US" altLang="zh-CN" sz="1400" baseline="30000" dirty="0">
                <a:solidFill>
                  <a:srgbClr val="C00000"/>
                </a:solidFill>
              </a:rPr>
              <a:t>(-126)</a:t>
            </a:r>
            <a:r>
              <a:rPr lang="zh-CN" altLang="en-US" sz="1400" baseline="30000" dirty="0">
                <a:solidFill>
                  <a:srgbClr val="C00000"/>
                </a:solidFill>
              </a:rPr>
              <a:t> </a:t>
            </a:r>
            <a:r>
              <a:rPr lang="en-US" altLang="zh-CN" sz="1400" dirty="0">
                <a:solidFill>
                  <a:srgbClr val="C00000"/>
                </a:solidFill>
              </a:rPr>
              <a:t>×</a:t>
            </a:r>
            <a:r>
              <a:rPr lang="zh-CN" altLang="en-US" sz="1400" dirty="0">
                <a:solidFill>
                  <a:srgbClr val="C00000"/>
                </a:solidFill>
              </a:rPr>
              <a:t> </a:t>
            </a:r>
            <a:r>
              <a:rPr lang="en-US" altLang="zh-CN" sz="1400" dirty="0">
                <a:solidFill>
                  <a:srgbClr val="C00000"/>
                </a:solidFill>
              </a:rPr>
              <a:t>2</a:t>
            </a:r>
            <a:r>
              <a:rPr lang="en-US" altLang="zh-CN" sz="1400" baseline="30000" dirty="0">
                <a:solidFill>
                  <a:srgbClr val="C00000"/>
                </a:solidFill>
              </a:rPr>
              <a:t>(-23) </a:t>
            </a:r>
            <a:r>
              <a:rPr lang="zh-CN" altLang="en-US" sz="1400" baseline="30000" dirty="0">
                <a:solidFill>
                  <a:srgbClr val="C00000"/>
                </a:solidFill>
              </a:rPr>
              <a:t> </a:t>
            </a:r>
            <a:r>
              <a:rPr lang="en-US" altLang="zh-CN" sz="1400" dirty="0">
                <a:solidFill>
                  <a:srgbClr val="C00000"/>
                </a:solidFill>
              </a:rPr>
              <a:t>= 2</a:t>
            </a:r>
            <a:r>
              <a:rPr lang="en-US" altLang="zh-CN" sz="1400" baseline="30000" dirty="0">
                <a:solidFill>
                  <a:srgbClr val="C00000"/>
                </a:solidFill>
              </a:rPr>
              <a:t>(-149)</a:t>
            </a:r>
          </a:p>
          <a:p>
            <a:pPr lvl="1">
              <a:lnSpc>
                <a:spcPct val="100000"/>
              </a:lnSpc>
            </a:pPr>
            <a:endParaRPr lang="en-US" altLang="zh-CN" sz="1400" dirty="0">
              <a:solidFill>
                <a:srgbClr val="C00000"/>
              </a:solidFill>
            </a:endParaRPr>
          </a:p>
          <a:p>
            <a:pPr lvl="1" eaLnBrk="1" hangingPunct="1">
              <a:lnSpc>
                <a:spcPct val="100000"/>
              </a:lnSpc>
            </a:pPr>
            <a:r>
              <a:rPr lang="en-US" altLang="zh-CN" sz="1800" dirty="0">
                <a:solidFill>
                  <a:srgbClr val="C00000"/>
                </a:solidFill>
              </a:rPr>
              <a:t>0</a:t>
            </a:r>
            <a:r>
              <a:rPr lang="zh-CN" altLang="en-US" sz="1800" dirty="0">
                <a:solidFill>
                  <a:srgbClr val="C00000"/>
                </a:solidFill>
              </a:rPr>
              <a:t>的规定：首位为</a:t>
            </a:r>
            <a:r>
              <a:rPr lang="en-US" altLang="zh-CN" sz="1800" dirty="0">
                <a:solidFill>
                  <a:srgbClr val="C00000"/>
                </a:solidFill>
              </a:rPr>
              <a:t>0</a:t>
            </a:r>
            <a:r>
              <a:rPr lang="zh-CN" altLang="en-US" sz="1800" dirty="0">
                <a:solidFill>
                  <a:srgbClr val="C00000"/>
                </a:solidFill>
              </a:rPr>
              <a:t>，指数全为</a:t>
            </a:r>
            <a:r>
              <a:rPr lang="en-US" altLang="zh-CN" sz="1800" dirty="0">
                <a:solidFill>
                  <a:srgbClr val="C00000"/>
                </a:solidFill>
              </a:rPr>
              <a:t>0</a:t>
            </a:r>
            <a:r>
              <a:rPr lang="zh-CN" altLang="en-US" sz="1800" dirty="0">
                <a:solidFill>
                  <a:srgbClr val="C00000"/>
                </a:solidFill>
              </a:rPr>
              <a:t>，尾数全为</a:t>
            </a:r>
            <a:r>
              <a:rPr lang="en-US" altLang="zh-CN" sz="1800" dirty="0">
                <a:solidFill>
                  <a:srgbClr val="C00000"/>
                </a:solidFill>
              </a:rPr>
              <a:t>0</a:t>
            </a:r>
          </a:p>
          <a:p>
            <a:pPr lvl="1" eaLnBrk="1" hangingPunct="1">
              <a:lnSpc>
                <a:spcPct val="100000"/>
              </a:lnSpc>
            </a:pPr>
            <a:r>
              <a:rPr lang="zh-CN" altLang="en-US" sz="1800" dirty="0">
                <a:solidFill>
                  <a:srgbClr val="C00000"/>
                </a:solidFill>
              </a:rPr>
              <a:t>正无穷的规定：首位为</a:t>
            </a:r>
            <a:r>
              <a:rPr lang="en-US" altLang="zh-CN" sz="1800" dirty="0">
                <a:solidFill>
                  <a:srgbClr val="C00000"/>
                </a:solidFill>
              </a:rPr>
              <a:t>0</a:t>
            </a:r>
            <a:r>
              <a:rPr lang="zh-CN" altLang="en-US" sz="1800" dirty="0">
                <a:solidFill>
                  <a:srgbClr val="C00000"/>
                </a:solidFill>
              </a:rPr>
              <a:t>，指数全为</a:t>
            </a:r>
            <a:r>
              <a:rPr lang="en-US" altLang="zh-CN" sz="1800" dirty="0">
                <a:solidFill>
                  <a:srgbClr val="C00000"/>
                </a:solidFill>
              </a:rPr>
              <a:t>1</a:t>
            </a:r>
            <a:r>
              <a:rPr lang="zh-CN" altLang="en-US" sz="1800" dirty="0">
                <a:solidFill>
                  <a:srgbClr val="C00000"/>
                </a:solidFill>
              </a:rPr>
              <a:t>，尾数全为</a:t>
            </a:r>
            <a:r>
              <a:rPr lang="en-US" altLang="zh-CN" sz="1800" dirty="0">
                <a:solidFill>
                  <a:srgbClr val="C00000"/>
                </a:solidFill>
              </a:rPr>
              <a:t>1</a:t>
            </a:r>
          </a:p>
          <a:p>
            <a:pPr lvl="1" eaLnBrk="1" hangingPunct="1">
              <a:lnSpc>
                <a:spcPct val="100000"/>
              </a:lnSpc>
            </a:pPr>
            <a:r>
              <a:rPr lang="zh-CN" altLang="en-US" sz="1800" dirty="0">
                <a:solidFill>
                  <a:srgbClr val="C00000"/>
                </a:solidFill>
              </a:rPr>
              <a:t>负无穷的规定：首位为</a:t>
            </a:r>
            <a:r>
              <a:rPr lang="en-US" altLang="zh-CN" sz="1800" dirty="0">
                <a:solidFill>
                  <a:srgbClr val="C00000"/>
                </a:solidFill>
              </a:rPr>
              <a:t>1</a:t>
            </a:r>
            <a:r>
              <a:rPr lang="zh-CN" altLang="en-US" sz="1800" dirty="0">
                <a:solidFill>
                  <a:srgbClr val="C00000"/>
                </a:solidFill>
              </a:rPr>
              <a:t>，指数全为</a:t>
            </a:r>
            <a:r>
              <a:rPr lang="en-US" altLang="zh-CN" sz="1800" dirty="0">
                <a:solidFill>
                  <a:srgbClr val="C00000"/>
                </a:solidFill>
              </a:rPr>
              <a:t>1</a:t>
            </a:r>
            <a:r>
              <a:rPr lang="zh-CN" altLang="en-US" sz="1800" dirty="0">
                <a:solidFill>
                  <a:srgbClr val="C00000"/>
                </a:solidFill>
              </a:rPr>
              <a:t>，尾数全为</a:t>
            </a:r>
            <a:r>
              <a:rPr lang="en-US" altLang="zh-CN" sz="1800" dirty="0">
                <a:solidFill>
                  <a:srgbClr val="C00000"/>
                </a:solidFill>
              </a:rPr>
              <a:t>1</a:t>
            </a:r>
          </a:p>
          <a:p>
            <a:pPr lvl="1" eaLnBrk="1" hangingPunct="1">
              <a:lnSpc>
                <a:spcPct val="100000"/>
              </a:lnSpc>
            </a:pPr>
            <a:endParaRPr lang="en-US" altLang="zh-CN" sz="1800" dirty="0">
              <a:solidFill>
                <a:schemeClr val="accent2"/>
              </a:solidFill>
            </a:endParaRPr>
          </a:p>
          <a:p>
            <a:pPr lvl="1" eaLnBrk="1" hangingPunct="1">
              <a:lnSpc>
                <a:spcPct val="100000"/>
              </a:lnSpc>
            </a:pPr>
            <a:r>
              <a:rPr lang="zh-CN" altLang="en-US" sz="1800" dirty="0"/>
              <a:t>负数最大值：首位为</a:t>
            </a:r>
            <a:r>
              <a:rPr lang="en-US" altLang="zh-CN" sz="1800" dirty="0"/>
              <a:t>1</a:t>
            </a:r>
            <a:r>
              <a:rPr lang="zh-CN" altLang="en-US" sz="1800" dirty="0"/>
              <a:t>，指数</a:t>
            </a:r>
            <a:r>
              <a:rPr lang="en-US" altLang="zh-CN" sz="1800" dirty="0"/>
              <a:t>-126</a:t>
            </a:r>
            <a:r>
              <a:rPr lang="zh-CN" altLang="en-US" sz="1800" dirty="0"/>
              <a:t>，尾数最后为</a:t>
            </a:r>
            <a:r>
              <a:rPr lang="en-US" altLang="zh-CN" sz="1800" dirty="0"/>
              <a:t>1</a:t>
            </a:r>
            <a:r>
              <a:rPr lang="zh-CN" altLang="en-US" sz="1800" dirty="0"/>
              <a:t>，</a:t>
            </a:r>
            <a:r>
              <a:rPr lang="zh-CN" altLang="en-US" sz="1400" dirty="0">
                <a:solidFill>
                  <a:srgbClr val="C00000"/>
                </a:solidFill>
              </a:rPr>
              <a:t>即 </a:t>
            </a:r>
            <a:r>
              <a:rPr lang="en-US" altLang="zh-CN" sz="1400" dirty="0">
                <a:solidFill>
                  <a:srgbClr val="C00000"/>
                </a:solidFill>
              </a:rPr>
              <a:t>- 2</a:t>
            </a:r>
            <a:r>
              <a:rPr lang="en-US" altLang="zh-CN" sz="1400" baseline="30000" dirty="0">
                <a:solidFill>
                  <a:srgbClr val="C00000"/>
                </a:solidFill>
              </a:rPr>
              <a:t>(-149</a:t>
            </a:r>
            <a:r>
              <a:rPr lang="zh-CN" altLang="en-US" sz="1400" baseline="30000" dirty="0">
                <a:solidFill>
                  <a:srgbClr val="C00000"/>
                </a:solidFill>
              </a:rPr>
              <a:t>）</a:t>
            </a:r>
          </a:p>
          <a:p>
            <a:pPr lvl="1" eaLnBrk="1" hangingPunct="1">
              <a:lnSpc>
                <a:spcPct val="100000"/>
              </a:lnSpc>
            </a:pPr>
            <a:r>
              <a:rPr lang="zh-CN" altLang="en-US" sz="1800" dirty="0"/>
              <a:t>负数最小值：首位为</a:t>
            </a:r>
            <a:r>
              <a:rPr lang="en-US" altLang="zh-CN" sz="1800" dirty="0"/>
              <a:t>1</a:t>
            </a:r>
            <a:r>
              <a:rPr lang="zh-CN" altLang="en-US" sz="1800" dirty="0"/>
              <a:t>，指数</a:t>
            </a:r>
            <a:r>
              <a:rPr lang="en-US" altLang="zh-CN" sz="1800" dirty="0"/>
              <a:t>127</a:t>
            </a:r>
            <a:r>
              <a:rPr lang="zh-CN" altLang="en-US" sz="1800" dirty="0"/>
              <a:t>，尾数全为</a:t>
            </a:r>
            <a:r>
              <a:rPr lang="en-US" altLang="zh-CN" sz="1800" dirty="0"/>
              <a:t>1 .  </a:t>
            </a:r>
            <a:r>
              <a:rPr lang="zh-CN" altLang="en-US" sz="1400" dirty="0">
                <a:solidFill>
                  <a:srgbClr val="C00000"/>
                </a:solidFill>
              </a:rPr>
              <a:t>即 </a:t>
            </a:r>
            <a:r>
              <a:rPr lang="en-US" altLang="zh-CN" sz="1400" dirty="0">
                <a:solidFill>
                  <a:srgbClr val="C00000"/>
                </a:solidFill>
              </a:rPr>
              <a:t>- 2</a:t>
            </a:r>
            <a:r>
              <a:rPr lang="en-US" altLang="zh-CN" sz="1400" baseline="30000" dirty="0">
                <a:solidFill>
                  <a:srgbClr val="C00000"/>
                </a:solidFill>
              </a:rPr>
              <a:t>128</a:t>
            </a:r>
          </a:p>
          <a:p>
            <a:pPr lvl="1" eaLnBrk="1" hangingPunct="1">
              <a:lnSpc>
                <a:spcPct val="100000"/>
              </a:lnSpc>
            </a:pPr>
            <a:endParaRPr lang="en-US" altLang="zh-CN" sz="1400" i="1" baseline="30000" dirty="0">
              <a:solidFill>
                <a:schemeClr val="accent2"/>
              </a:solidFill>
            </a:endParaRPr>
          </a:p>
          <a:p>
            <a:pPr lvl="1" eaLnBrk="1" hangingPunct="1">
              <a:lnSpc>
                <a:spcPct val="80000"/>
              </a:lnSpc>
            </a:pPr>
            <a:endParaRPr lang="en-US" altLang="zh-CN" sz="1800" dirty="0"/>
          </a:p>
        </p:txBody>
      </p:sp>
      <p:sp>
        <p:nvSpPr>
          <p:cNvPr id="2" name="Date Placeholder 1"/>
          <p:cNvSpPr>
            <a:spLocks noGrp="1"/>
          </p:cNvSpPr>
          <p:nvPr>
            <p:ph type="dt" sz="half" idx="10"/>
          </p:nvPr>
        </p:nvSpPr>
        <p:spPr/>
        <p:txBody>
          <a:bodyPr/>
          <a:lstStyle/>
          <a:p>
            <a:fld id="{CDC78334-A04E-4248-B2C4-FCADEDD78B2D}" type="datetime1">
              <a:rPr lang="zh-CN" altLang="en-US" smtClean="0"/>
              <a:t>2020/9/25</a:t>
            </a:fld>
            <a:endParaRPr lang="zh-CN" altLang="en-US"/>
          </a:p>
        </p:txBody>
      </p:sp>
      <p:sp>
        <p:nvSpPr>
          <p:cNvPr id="3" name="Footer Placeholder 2"/>
          <p:cNvSpPr>
            <a:spLocks noGrp="1"/>
          </p:cNvSpPr>
          <p:nvPr>
            <p:ph type="ftr" sz="quarter" idx="11"/>
          </p:nvPr>
        </p:nvSpPr>
        <p:spPr/>
        <p:txBody>
          <a:bodyPr/>
          <a:lstStyle/>
          <a:p>
            <a:r>
              <a:rPr lang="en-US" altLang="zh-CN"/>
              <a:t>《</a:t>
            </a:r>
            <a:r>
              <a:rPr lang="zh-CN" altLang="en-US"/>
              <a:t>计算机语言与程序设计</a:t>
            </a:r>
            <a:r>
              <a:rPr lang="en-US" altLang="zh-CN"/>
              <a:t>》</a:t>
            </a:r>
            <a:endParaRPr lang="zh-CN" altLang="en-US" dirty="0"/>
          </a:p>
        </p:txBody>
      </p:sp>
    </p:spTree>
    <p:extLst>
      <p:ext uri="{BB962C8B-B14F-4D97-AF65-F5344CB8AC3E}">
        <p14:creationId xmlns:p14="http://schemas.microsoft.com/office/powerpoint/2010/main" val="410581508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24837</TotalTime>
  <Words>10726</Words>
  <Application>Microsoft Macintosh PowerPoint</Application>
  <PresentationFormat>全屏显示(4:3)</PresentationFormat>
  <Paragraphs>1952</Paragraphs>
  <Slides>79</Slides>
  <Notes>4</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1</vt:i4>
      </vt:variant>
      <vt:variant>
        <vt:lpstr>幻灯片标题</vt:lpstr>
      </vt:variant>
      <vt:variant>
        <vt:i4>79</vt:i4>
      </vt:variant>
    </vt:vector>
  </HeadingPairs>
  <TitlesOfParts>
    <vt:vector size="97" baseType="lpstr">
      <vt:lpstr>宋体</vt:lpstr>
      <vt:lpstr>微软雅黑</vt:lpstr>
      <vt:lpstr>微软雅黑</vt:lpstr>
      <vt:lpstr>lora</vt:lpstr>
      <vt:lpstr>PingFangSC-Regular</vt:lpstr>
      <vt:lpstr>PingFangSC-Semibold</vt:lpstr>
      <vt:lpstr>Segoe UI</vt:lpstr>
      <vt:lpstr>Arial</vt:lpstr>
      <vt:lpstr>Calibri</vt:lpstr>
      <vt:lpstr>Calibri Light</vt:lpstr>
      <vt:lpstr>GillSans</vt:lpstr>
      <vt:lpstr>Helvetica</vt:lpstr>
      <vt:lpstr>Menlo</vt:lpstr>
      <vt:lpstr>Times New Roman</vt:lpstr>
      <vt:lpstr>Verdana</vt:lpstr>
      <vt:lpstr>Wingdings</vt:lpstr>
      <vt:lpstr>Office Theme</vt:lpstr>
      <vt:lpstr>Equation</vt:lpstr>
      <vt:lpstr>《计算机语言与程序设计》 第2周 数据存储与输入输出</vt:lpstr>
      <vt:lpstr>本节课教学目标</vt:lpstr>
      <vt:lpstr>浮点型数据：概念</vt:lpstr>
      <vt:lpstr>浮点型数据：存储格式</vt:lpstr>
      <vt:lpstr>浮点型数据：存储格式</vt:lpstr>
      <vt:lpstr>浮点型数据：奇怪的知识还不够</vt:lpstr>
      <vt:lpstr>浮点类型：存储格式</vt:lpstr>
      <vt:lpstr>浮点类型：存储格式</vt:lpstr>
      <vt:lpstr>浮点类型：分类与取值范围</vt:lpstr>
      <vt:lpstr>浮点类型：分类与取值范围</vt:lpstr>
      <vt:lpstr>浮点类型：有效位数</vt:lpstr>
      <vt:lpstr>浮点类型：有效位数与运算</vt:lpstr>
      <vt:lpstr>浮点类型：对阶导致的有效位数损失</vt:lpstr>
      <vt:lpstr>浮点类型：值变码导致限制有效位数</vt:lpstr>
      <vt:lpstr>浮点类型：不能精确表示所有小数</vt:lpstr>
      <vt:lpstr>浮点类型：不可使用“等于”对两个浮点数进行比较</vt:lpstr>
      <vt:lpstr>浮点类型：关系比较</vt:lpstr>
      <vt:lpstr>布尔类型：特殊的整数类型</vt:lpstr>
      <vt:lpstr>布尔类型：特殊的整数类型</vt:lpstr>
      <vt:lpstr>字符类型</vt:lpstr>
      <vt:lpstr>字符类型：ASCII码</vt:lpstr>
      <vt:lpstr>字符类型：ASCII码</vt:lpstr>
      <vt:lpstr>字符类型：转义字符</vt:lpstr>
      <vt:lpstr>字符类型：转义字符</vt:lpstr>
      <vt:lpstr>字符类型：转义字符</vt:lpstr>
      <vt:lpstr>字符类型：转义字符</vt:lpstr>
      <vt:lpstr>本节课主要内容</vt:lpstr>
      <vt:lpstr>2.1 变量</vt:lpstr>
      <vt:lpstr>2.1 变量：变量类型</vt:lpstr>
      <vt:lpstr>2.1 变量：变量名</vt:lpstr>
      <vt:lpstr>2.1 变量：变量名</vt:lpstr>
      <vt:lpstr>2.1 变量：定义与声明</vt:lpstr>
      <vt:lpstr>2.1 变量：赋值与初始化</vt:lpstr>
      <vt:lpstr>2.1 变量：赋值与初始化</vt:lpstr>
      <vt:lpstr>2.1 变量：赋值与初始化</vt:lpstr>
      <vt:lpstr>2.1 变量：赋值与初始化</vt:lpstr>
      <vt:lpstr>2.1 变量：先定义后使用？</vt:lpstr>
      <vt:lpstr>2.2 常量：定义（非学术共识，但范老师是这样定义的）</vt:lpstr>
      <vt:lpstr>2.3 字面量：整数字面量</vt:lpstr>
      <vt:lpstr>2.3 字面量：整数字面量</vt:lpstr>
      <vt:lpstr>2.3 字面量：整数字面量</vt:lpstr>
      <vt:lpstr>2.3 字面量：浮点数字面量</vt:lpstr>
      <vt:lpstr>2.3 字面量：字符字面量</vt:lpstr>
      <vt:lpstr>2.3 字面量：字符串字面量</vt:lpstr>
      <vt:lpstr>2.3 字面量：小坑</vt:lpstr>
      <vt:lpstr>2.2 常量：宏常量</vt:lpstr>
      <vt:lpstr>局部小结：Literals, Macros &amp; constants（范老师的思辨精神）</vt:lpstr>
      <vt:lpstr>局部小结：数据类型与码</vt:lpstr>
      <vt:lpstr>局部小结：变量、常量、字面量、宏</vt:lpstr>
      <vt:lpstr>局部小结：语法规范总结</vt:lpstr>
      <vt:lpstr>局部小结：语法规范总结</vt:lpstr>
      <vt:lpstr>局部小结：语法规范总结</vt:lpstr>
      <vt:lpstr>本节课主要内容</vt:lpstr>
      <vt:lpstr>3. 数据输入输出</vt:lpstr>
      <vt:lpstr>3.1 输出：字符输出</vt:lpstr>
      <vt:lpstr>3.1 输出：格式化输出</vt:lpstr>
      <vt:lpstr>3.1 输出：格式化输出</vt:lpstr>
      <vt:lpstr>3.1 输出：格式字符</vt:lpstr>
      <vt:lpstr>3.1 输出：修饰符</vt:lpstr>
      <vt:lpstr>3.1 输出：修饰符</vt:lpstr>
      <vt:lpstr>3.1 输出：修饰符</vt:lpstr>
      <vt:lpstr>3.1 输出：格式化输出练习</vt:lpstr>
      <vt:lpstr>3.2 输入：缓存输入机制</vt:lpstr>
      <vt:lpstr>3.2 输入：缓存字符输入</vt:lpstr>
      <vt:lpstr>3.2 输入：格式输入（属于缓冲输入）</vt:lpstr>
      <vt:lpstr>3.2 输入：格式输入（属于缓冲输入）</vt:lpstr>
      <vt:lpstr>3.2 输入：格式输入</vt:lpstr>
      <vt:lpstr>3.2 输入：格式输入（属于缓冲输入）</vt:lpstr>
      <vt:lpstr>3.2 输入：格式输入</vt:lpstr>
      <vt:lpstr>3.3 格式化输入与输出</vt:lpstr>
      <vt:lpstr>3.3 程序练习</vt:lpstr>
      <vt:lpstr>3.3 程序练习</vt:lpstr>
      <vt:lpstr>3.3 程序练习</vt:lpstr>
      <vt:lpstr>3.3 程序练习</vt:lpstr>
      <vt:lpstr>3.4 有待补充的自学环节</vt:lpstr>
      <vt:lpstr>4. 作业提交标准</vt:lpstr>
      <vt:lpstr>第2次作业</vt:lpstr>
      <vt:lpstr>第2次作业内容</vt:lpstr>
      <vt:lpstr>第2次作业内容</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Tsinghua</dc:creator>
  <cp:lastModifiedBy>Jingtao FAN</cp:lastModifiedBy>
  <cp:revision>629</cp:revision>
  <dcterms:created xsi:type="dcterms:W3CDTF">2017-04-20T02:24:35Z</dcterms:created>
  <dcterms:modified xsi:type="dcterms:W3CDTF">2020-09-25T07:05:23Z</dcterms:modified>
</cp:coreProperties>
</file>